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5" r:id="rId2"/>
    <p:sldId id="286" r:id="rId3"/>
    <p:sldId id="287" r:id="rId4"/>
    <p:sldId id="288" r:id="rId5"/>
    <p:sldId id="260" r:id="rId6"/>
    <p:sldId id="261" r:id="rId7"/>
    <p:sldId id="289" r:id="rId8"/>
    <p:sldId id="290" r:id="rId9"/>
    <p:sldId id="291" r:id="rId10"/>
    <p:sldId id="292" r:id="rId11"/>
    <p:sldId id="293" r:id="rId12"/>
    <p:sldId id="294" r:id="rId13"/>
    <p:sldId id="295" r:id="rId14"/>
    <p:sldId id="296" r:id="rId15"/>
    <p:sldId id="297" r:id="rId16"/>
    <p:sldId id="298" r:id="rId17"/>
    <p:sldId id="299" r:id="rId18"/>
    <p:sldId id="300" r:id="rId19"/>
    <p:sldId id="311" r:id="rId20"/>
    <p:sldId id="301" r:id="rId21"/>
    <p:sldId id="276" r:id="rId22"/>
    <p:sldId id="303" r:id="rId23"/>
    <p:sldId id="304" r:id="rId24"/>
    <p:sldId id="305" r:id="rId25"/>
    <p:sldId id="306" r:id="rId26"/>
    <p:sldId id="307" r:id="rId27"/>
    <p:sldId id="308" r:id="rId28"/>
    <p:sldId id="309" r:id="rId29"/>
    <p:sldId id="310" r:id="rId30"/>
  </p:sldIdLst>
  <p:sldSz cx="9144000" cy="5143500" type="screen16x9"/>
  <p:notesSz cx="9144000" cy="51435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ktoria Robl" initials="VR" lastIdx="0" clrIdx="0">
    <p:extLst>
      <p:ext uri="{19B8F6BF-5375-455C-9EA6-DF929625EA0E}">
        <p15:presenceInfo xmlns:p15="http://schemas.microsoft.com/office/powerpoint/2012/main" userId="S-1-5-21-4278536060-508677287-4184602909-3261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39"/>
    <p:restoredTop sz="94674"/>
  </p:normalViewPr>
  <p:slideViewPr>
    <p:cSldViewPr>
      <p:cViewPr varScale="1">
        <p:scale>
          <a:sx n="203" d="100"/>
          <a:sy n="203" d="100"/>
        </p:scale>
        <p:origin x="408" y="11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349531" y="1715703"/>
            <a:ext cx="4444936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363F47"/>
                </a:solidFill>
                <a:latin typeface="Gilroy Bold"/>
                <a:cs typeface="Gilroy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FF9B00"/>
                </a:solidFill>
                <a:latin typeface="Gilroy Bold"/>
                <a:cs typeface="Gilroy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Gilroy"/>
                <a:cs typeface="Gilroy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FF9B00"/>
                </a:solidFill>
                <a:latin typeface="Gilroy Bold"/>
                <a:cs typeface="Gilroy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89568" y="2127188"/>
            <a:ext cx="3164840" cy="26771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62626"/>
                </a:solidFill>
                <a:latin typeface="Gilroy"/>
                <a:cs typeface="Gilroy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FF9B00"/>
                </a:solidFill>
                <a:latin typeface="Gilroy Bold"/>
                <a:cs typeface="Gilroy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7892" y="310869"/>
            <a:ext cx="7308214" cy="8966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FF9B00"/>
                </a:solidFill>
                <a:latin typeface="Gilroy Bold"/>
                <a:cs typeface="Gilroy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14968" y="1818552"/>
            <a:ext cx="4174490" cy="2063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Gilroy"/>
                <a:cs typeface="Gilroy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5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://www.cell.com/cell/fulltext/" TargetMode="External"/><Relationship Id="rId7" Type="http://schemas.openxmlformats.org/officeDocument/2006/relationships/image" Target="../media/image6.png"/><Relationship Id="rId2" Type="http://schemas.openxmlformats.org/officeDocument/2006/relationships/hyperlink" Target="http://www.ncbi.nlm.nih.gov/pmc/article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hyperlink" Target="http://www.hopkinsmedicine.org/research/advancements-in-research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6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ciencenews.org/article/identical-twins-may-not-be-so-identical-when-it-comes-gut-bacteria" TargetMode="External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21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50110">
              <a:lnSpc>
                <a:spcPct val="100000"/>
              </a:lnSpc>
              <a:spcBef>
                <a:spcPts val="100"/>
              </a:spcBef>
            </a:pPr>
            <a:r>
              <a:rPr dirty="0"/>
              <a:t>M</a:t>
            </a:r>
            <a:r>
              <a:rPr spc="-60" dirty="0"/>
              <a:t>e</a:t>
            </a:r>
            <a:r>
              <a:rPr spc="-95" dirty="0"/>
              <a:t>t</a:t>
            </a:r>
            <a:r>
              <a:rPr spc="-20" dirty="0"/>
              <a:t>a</a:t>
            </a:r>
            <a:r>
              <a:rPr spc="-80" dirty="0"/>
              <a:t>s</a:t>
            </a:r>
            <a:r>
              <a:rPr spc="-35" dirty="0"/>
              <a:t>t</a:t>
            </a:r>
            <a:r>
              <a:rPr dirty="0"/>
              <a:t>i</a:t>
            </a:r>
            <a:r>
              <a:rPr spc="-20" dirty="0"/>
              <a:t>c</a:t>
            </a:r>
            <a:r>
              <a:rPr dirty="0"/>
              <a:t>k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487512" y="2377564"/>
            <a:ext cx="4351687" cy="13516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z="2900" b="1" spc="-15" dirty="0">
                <a:solidFill>
                  <a:srgbClr val="FF8A49"/>
                </a:solidFill>
                <a:latin typeface="Gilroy Bold"/>
              </a:rPr>
              <a:t>Die perfekte Innovation für Deine gesunde Darmflora</a:t>
            </a:r>
            <a:endParaRPr sz="2900" b="1" spc="-15" dirty="0">
              <a:solidFill>
                <a:srgbClr val="FF8A49"/>
              </a:solidFill>
              <a:latin typeface="Gilroy Bold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36475" y="376604"/>
            <a:ext cx="831251" cy="14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420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286"/>
            <a:ext cx="9144000" cy="514350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89566" y="118291"/>
            <a:ext cx="3922395" cy="1356846"/>
          </a:xfrm>
          <a:prstGeom prst="rect">
            <a:avLst/>
          </a:prstGeom>
        </p:spPr>
        <p:txBody>
          <a:bodyPr vert="horz" wrap="square" lIns="0" tIns="2489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60"/>
              </a:spcBef>
            </a:pPr>
            <a:r>
              <a:rPr lang="de-DE" spc="-20" dirty="0" err="1">
                <a:solidFill>
                  <a:srgbClr val="FFFFFF"/>
                </a:solidFill>
              </a:rPr>
              <a:t>Metabiotika</a:t>
            </a:r>
            <a:endParaRPr spc="-20" dirty="0">
              <a:solidFill>
                <a:srgbClr val="FFFFFF"/>
              </a:solidFill>
            </a:endParaRPr>
          </a:p>
          <a:p>
            <a:pPr marL="38100" marR="5080">
              <a:lnSpc>
                <a:spcPct val="129500"/>
              </a:lnSpc>
              <a:spcBef>
                <a:spcPts val="500"/>
              </a:spcBef>
            </a:pPr>
            <a:r>
              <a:rPr lang="de-DE" sz="1600" dirty="0">
                <a:solidFill>
                  <a:srgbClr val="FFFFFF"/>
                </a:solidFill>
              </a:rPr>
              <a:t>Eine neue Generation von Produkten zur Pflege der Darmflora:</a:t>
            </a:r>
            <a:endParaRPr sz="1600" dirty="0"/>
          </a:p>
        </p:txBody>
      </p:sp>
      <p:grpSp>
        <p:nvGrpSpPr>
          <p:cNvPr id="7" name="object 7"/>
          <p:cNvGrpSpPr/>
          <p:nvPr/>
        </p:nvGrpSpPr>
        <p:grpSpPr>
          <a:xfrm>
            <a:off x="4610499" y="581884"/>
            <a:ext cx="4281170" cy="4404995"/>
            <a:chOff x="4610499" y="581884"/>
            <a:chExt cx="4281170" cy="440499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10499" y="581884"/>
              <a:ext cx="4280927" cy="410010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13700" y="4782532"/>
              <a:ext cx="812800" cy="203780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414968" y="4805045"/>
            <a:ext cx="183832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i="1" spc="-5" dirty="0">
                <a:solidFill>
                  <a:srgbClr val="D66830"/>
                </a:solidFill>
                <a:latin typeface="Gilroy Italic"/>
                <a:cs typeface="Gilroy Italic"/>
              </a:rPr>
              <a:t>*</a:t>
            </a:r>
            <a:r>
              <a:rPr lang="de-DE" sz="1000" i="1" spc="-5" dirty="0">
                <a:solidFill>
                  <a:srgbClr val="D66830"/>
                </a:solidFill>
                <a:latin typeface="Gilroy Italic"/>
                <a:cs typeface="Gilroy Italic"/>
              </a:rPr>
              <a:t> Nach dem Eintritt in den Darm</a:t>
            </a:r>
            <a:endParaRPr sz="1000" dirty="0">
              <a:latin typeface="Gilroy Italic"/>
              <a:cs typeface="Gilroy Italic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0644D60-D998-724A-AFFC-A46649AC3172}"/>
              </a:ext>
            </a:extLst>
          </p:cNvPr>
          <p:cNvSpPr txBox="1"/>
          <p:nvPr/>
        </p:nvSpPr>
        <p:spPr>
          <a:xfrm>
            <a:off x="384488" y="1604070"/>
            <a:ext cx="3733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latin typeface="Gilroy" pitchFamily="2" charset="77"/>
              </a:rPr>
              <a:t>Beginnen schnell zu wirken*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latin typeface="Gilroy" pitchFamily="2" charset="77"/>
              </a:rPr>
              <a:t>Aktivieren das Wachstum der körpereigenen Darmflora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latin typeface="Gilroy" pitchFamily="2" charset="77"/>
              </a:rPr>
              <a:t>Werden einwandfrei aufgenommen und geraten nicht in Konflikt mit der körpereigenen Mikroflora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latin typeface="Gilroy" pitchFamily="2" charset="77"/>
              </a:rPr>
              <a:t>Können nicht durch Antibiotika geschädigt werden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latin typeface="Gilroy" pitchFamily="2" charset="77"/>
              </a:rPr>
              <a:t>Zeigen keine Empfindlichkeit gegenüber dem sauren Milieu des Magen-Darm-Traktes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latin typeface="Gilroy" pitchFamily="2" charset="77"/>
              </a:rPr>
              <a:t>Haben eine lange Haltbarkeit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>
              <a:latin typeface="Gilroy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>
              <a:latin typeface="Gilroy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>
              <a:latin typeface="Gilroy" pitchFamily="2" charset="77"/>
            </a:endParaRPr>
          </a:p>
          <a:p>
            <a:r>
              <a:rPr lang="de-DE" sz="1400" dirty="0">
                <a:latin typeface="Gilroy" pitchFamily="2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53792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3333" y="1729413"/>
            <a:ext cx="2670810" cy="990600"/>
          </a:xfrm>
          <a:custGeom>
            <a:avLst/>
            <a:gdLst/>
            <a:ahLst/>
            <a:cxnLst/>
            <a:rect l="l" t="t" r="r" b="b"/>
            <a:pathLst>
              <a:path w="2670810" h="990600">
                <a:moveTo>
                  <a:pt x="2175039" y="0"/>
                </a:moveTo>
                <a:lnTo>
                  <a:pt x="495300" y="0"/>
                </a:lnTo>
                <a:lnTo>
                  <a:pt x="447599" y="2267"/>
                </a:lnTo>
                <a:lnTo>
                  <a:pt x="401181" y="8931"/>
                </a:lnTo>
                <a:lnTo>
                  <a:pt x="356254" y="19783"/>
                </a:lnTo>
                <a:lnTo>
                  <a:pt x="313024" y="34617"/>
                </a:lnTo>
                <a:lnTo>
                  <a:pt x="271700" y="53224"/>
                </a:lnTo>
                <a:lnTo>
                  <a:pt x="232490" y="75397"/>
                </a:lnTo>
                <a:lnTo>
                  <a:pt x="195600" y="100929"/>
                </a:lnTo>
                <a:lnTo>
                  <a:pt x="161238" y="129612"/>
                </a:lnTo>
                <a:lnTo>
                  <a:pt x="129612" y="161238"/>
                </a:lnTo>
                <a:lnTo>
                  <a:pt x="100929" y="195600"/>
                </a:lnTo>
                <a:lnTo>
                  <a:pt x="75397" y="232490"/>
                </a:lnTo>
                <a:lnTo>
                  <a:pt x="53224" y="271701"/>
                </a:lnTo>
                <a:lnTo>
                  <a:pt x="34617" y="313025"/>
                </a:lnTo>
                <a:lnTo>
                  <a:pt x="19783" y="356254"/>
                </a:lnTo>
                <a:lnTo>
                  <a:pt x="8931" y="401182"/>
                </a:lnTo>
                <a:lnTo>
                  <a:pt x="2267" y="447600"/>
                </a:lnTo>
                <a:lnTo>
                  <a:pt x="0" y="495301"/>
                </a:lnTo>
                <a:lnTo>
                  <a:pt x="2267" y="543001"/>
                </a:lnTo>
                <a:lnTo>
                  <a:pt x="8931" y="589419"/>
                </a:lnTo>
                <a:lnTo>
                  <a:pt x="19783" y="634347"/>
                </a:lnTo>
                <a:lnTo>
                  <a:pt x="34617" y="677576"/>
                </a:lnTo>
                <a:lnTo>
                  <a:pt x="53224" y="718900"/>
                </a:lnTo>
                <a:lnTo>
                  <a:pt x="75397" y="758111"/>
                </a:lnTo>
                <a:lnTo>
                  <a:pt x="100929" y="795001"/>
                </a:lnTo>
                <a:lnTo>
                  <a:pt x="129612" y="829363"/>
                </a:lnTo>
                <a:lnTo>
                  <a:pt x="161238" y="860989"/>
                </a:lnTo>
                <a:lnTo>
                  <a:pt x="195600" y="889672"/>
                </a:lnTo>
                <a:lnTo>
                  <a:pt x="232490" y="915203"/>
                </a:lnTo>
                <a:lnTo>
                  <a:pt x="271700" y="937377"/>
                </a:lnTo>
                <a:lnTo>
                  <a:pt x="313024" y="955984"/>
                </a:lnTo>
                <a:lnTo>
                  <a:pt x="356254" y="970817"/>
                </a:lnTo>
                <a:lnTo>
                  <a:pt x="401181" y="981670"/>
                </a:lnTo>
                <a:lnTo>
                  <a:pt x="447599" y="988333"/>
                </a:lnTo>
                <a:lnTo>
                  <a:pt x="495300" y="990601"/>
                </a:lnTo>
                <a:lnTo>
                  <a:pt x="2175039" y="990601"/>
                </a:lnTo>
                <a:lnTo>
                  <a:pt x="2222740" y="988333"/>
                </a:lnTo>
                <a:lnTo>
                  <a:pt x="2269158" y="981670"/>
                </a:lnTo>
                <a:lnTo>
                  <a:pt x="2314086" y="970817"/>
                </a:lnTo>
                <a:lnTo>
                  <a:pt x="2357316" y="955984"/>
                </a:lnTo>
                <a:lnTo>
                  <a:pt x="2398640" y="937377"/>
                </a:lnTo>
                <a:lnTo>
                  <a:pt x="2437850" y="915203"/>
                </a:lnTo>
                <a:lnTo>
                  <a:pt x="2474741" y="889672"/>
                </a:lnTo>
                <a:lnTo>
                  <a:pt x="2509103" y="860989"/>
                </a:lnTo>
                <a:lnTo>
                  <a:pt x="2540729" y="829363"/>
                </a:lnTo>
                <a:lnTo>
                  <a:pt x="2569411" y="795001"/>
                </a:lnTo>
                <a:lnTo>
                  <a:pt x="2594943" y="758111"/>
                </a:lnTo>
                <a:lnTo>
                  <a:pt x="2617116" y="718900"/>
                </a:lnTo>
                <a:lnTo>
                  <a:pt x="2635724" y="677576"/>
                </a:lnTo>
                <a:lnTo>
                  <a:pt x="2650557" y="634347"/>
                </a:lnTo>
                <a:lnTo>
                  <a:pt x="2661410" y="589419"/>
                </a:lnTo>
                <a:lnTo>
                  <a:pt x="2668073" y="543001"/>
                </a:lnTo>
                <a:lnTo>
                  <a:pt x="2670341" y="495301"/>
                </a:lnTo>
                <a:lnTo>
                  <a:pt x="2668073" y="447600"/>
                </a:lnTo>
                <a:lnTo>
                  <a:pt x="2661410" y="401182"/>
                </a:lnTo>
                <a:lnTo>
                  <a:pt x="2650557" y="356254"/>
                </a:lnTo>
                <a:lnTo>
                  <a:pt x="2635724" y="313025"/>
                </a:lnTo>
                <a:lnTo>
                  <a:pt x="2617116" y="271701"/>
                </a:lnTo>
                <a:lnTo>
                  <a:pt x="2594943" y="232490"/>
                </a:lnTo>
                <a:lnTo>
                  <a:pt x="2569411" y="195600"/>
                </a:lnTo>
                <a:lnTo>
                  <a:pt x="2540729" y="161238"/>
                </a:lnTo>
                <a:lnTo>
                  <a:pt x="2509103" y="129612"/>
                </a:lnTo>
                <a:lnTo>
                  <a:pt x="2474741" y="100929"/>
                </a:lnTo>
                <a:lnTo>
                  <a:pt x="2437850" y="75397"/>
                </a:lnTo>
                <a:lnTo>
                  <a:pt x="2398640" y="53224"/>
                </a:lnTo>
                <a:lnTo>
                  <a:pt x="2357316" y="34617"/>
                </a:lnTo>
                <a:lnTo>
                  <a:pt x="2314086" y="19783"/>
                </a:lnTo>
                <a:lnTo>
                  <a:pt x="2269158" y="8931"/>
                </a:lnTo>
                <a:lnTo>
                  <a:pt x="2222740" y="2267"/>
                </a:lnTo>
                <a:lnTo>
                  <a:pt x="2175039" y="0"/>
                </a:lnTo>
                <a:close/>
              </a:path>
            </a:pathLst>
          </a:custGeom>
          <a:solidFill>
            <a:srgbClr val="F5F3E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673747" y="1729413"/>
            <a:ext cx="2550795" cy="990600"/>
            <a:chOff x="5673747" y="1729413"/>
            <a:chExt cx="2550795" cy="990600"/>
          </a:xfrm>
        </p:grpSpPr>
        <p:sp>
          <p:nvSpPr>
            <p:cNvPr id="4" name="object 4"/>
            <p:cNvSpPr/>
            <p:nvPr/>
          </p:nvSpPr>
          <p:spPr>
            <a:xfrm>
              <a:off x="5694414" y="1729413"/>
              <a:ext cx="2529840" cy="990600"/>
            </a:xfrm>
            <a:custGeom>
              <a:avLst/>
              <a:gdLst/>
              <a:ahLst/>
              <a:cxnLst/>
              <a:rect l="l" t="t" r="r" b="b"/>
              <a:pathLst>
                <a:path w="2529840" h="990600">
                  <a:moveTo>
                    <a:pt x="2034348" y="0"/>
                  </a:moveTo>
                  <a:lnTo>
                    <a:pt x="495300" y="0"/>
                  </a:lnTo>
                  <a:lnTo>
                    <a:pt x="447599" y="2267"/>
                  </a:lnTo>
                  <a:lnTo>
                    <a:pt x="401181" y="8931"/>
                  </a:lnTo>
                  <a:lnTo>
                    <a:pt x="356254" y="19783"/>
                  </a:lnTo>
                  <a:lnTo>
                    <a:pt x="313024" y="34617"/>
                  </a:lnTo>
                  <a:lnTo>
                    <a:pt x="271700" y="53224"/>
                  </a:lnTo>
                  <a:lnTo>
                    <a:pt x="232489" y="75397"/>
                  </a:lnTo>
                  <a:lnTo>
                    <a:pt x="195599" y="100929"/>
                  </a:lnTo>
                  <a:lnTo>
                    <a:pt x="161238" y="129612"/>
                  </a:lnTo>
                  <a:lnTo>
                    <a:pt x="129611" y="161238"/>
                  </a:lnTo>
                  <a:lnTo>
                    <a:pt x="100929" y="195600"/>
                  </a:lnTo>
                  <a:lnTo>
                    <a:pt x="75397" y="232490"/>
                  </a:lnTo>
                  <a:lnTo>
                    <a:pt x="53224" y="271701"/>
                  </a:lnTo>
                  <a:lnTo>
                    <a:pt x="34617" y="313025"/>
                  </a:lnTo>
                  <a:lnTo>
                    <a:pt x="19783" y="356254"/>
                  </a:lnTo>
                  <a:lnTo>
                    <a:pt x="8931" y="401182"/>
                  </a:lnTo>
                  <a:lnTo>
                    <a:pt x="2267" y="447600"/>
                  </a:lnTo>
                  <a:lnTo>
                    <a:pt x="0" y="495301"/>
                  </a:lnTo>
                  <a:lnTo>
                    <a:pt x="2267" y="543001"/>
                  </a:lnTo>
                  <a:lnTo>
                    <a:pt x="8931" y="589419"/>
                  </a:lnTo>
                  <a:lnTo>
                    <a:pt x="19783" y="634347"/>
                  </a:lnTo>
                  <a:lnTo>
                    <a:pt x="34617" y="677576"/>
                  </a:lnTo>
                  <a:lnTo>
                    <a:pt x="53224" y="718900"/>
                  </a:lnTo>
                  <a:lnTo>
                    <a:pt x="75397" y="758111"/>
                  </a:lnTo>
                  <a:lnTo>
                    <a:pt x="100929" y="795001"/>
                  </a:lnTo>
                  <a:lnTo>
                    <a:pt x="129611" y="829363"/>
                  </a:lnTo>
                  <a:lnTo>
                    <a:pt x="161238" y="860989"/>
                  </a:lnTo>
                  <a:lnTo>
                    <a:pt x="195599" y="889672"/>
                  </a:lnTo>
                  <a:lnTo>
                    <a:pt x="232489" y="915203"/>
                  </a:lnTo>
                  <a:lnTo>
                    <a:pt x="271700" y="937377"/>
                  </a:lnTo>
                  <a:lnTo>
                    <a:pt x="313024" y="955984"/>
                  </a:lnTo>
                  <a:lnTo>
                    <a:pt x="356254" y="970817"/>
                  </a:lnTo>
                  <a:lnTo>
                    <a:pt x="401181" y="981670"/>
                  </a:lnTo>
                  <a:lnTo>
                    <a:pt x="447599" y="988333"/>
                  </a:lnTo>
                  <a:lnTo>
                    <a:pt x="495300" y="990601"/>
                  </a:lnTo>
                  <a:lnTo>
                    <a:pt x="2034348" y="990601"/>
                  </a:lnTo>
                  <a:lnTo>
                    <a:pt x="2082048" y="988333"/>
                  </a:lnTo>
                  <a:lnTo>
                    <a:pt x="2128466" y="981670"/>
                  </a:lnTo>
                  <a:lnTo>
                    <a:pt x="2173394" y="970817"/>
                  </a:lnTo>
                  <a:lnTo>
                    <a:pt x="2216623" y="955984"/>
                  </a:lnTo>
                  <a:lnTo>
                    <a:pt x="2257947" y="937377"/>
                  </a:lnTo>
                  <a:lnTo>
                    <a:pt x="2297158" y="915203"/>
                  </a:lnTo>
                  <a:lnTo>
                    <a:pt x="2334048" y="889672"/>
                  </a:lnTo>
                  <a:lnTo>
                    <a:pt x="2368410" y="860989"/>
                  </a:lnTo>
                  <a:lnTo>
                    <a:pt x="2400036" y="829363"/>
                  </a:lnTo>
                  <a:lnTo>
                    <a:pt x="2428718" y="795001"/>
                  </a:lnTo>
                  <a:lnTo>
                    <a:pt x="2454250" y="758111"/>
                  </a:lnTo>
                  <a:lnTo>
                    <a:pt x="2476424" y="718900"/>
                  </a:lnTo>
                  <a:lnTo>
                    <a:pt x="2495031" y="677576"/>
                  </a:lnTo>
                  <a:lnTo>
                    <a:pt x="2509864" y="634347"/>
                  </a:lnTo>
                  <a:lnTo>
                    <a:pt x="2520717" y="589419"/>
                  </a:lnTo>
                  <a:lnTo>
                    <a:pt x="2527380" y="543001"/>
                  </a:lnTo>
                  <a:lnTo>
                    <a:pt x="2529648" y="495301"/>
                  </a:lnTo>
                  <a:lnTo>
                    <a:pt x="2527380" y="447600"/>
                  </a:lnTo>
                  <a:lnTo>
                    <a:pt x="2520717" y="401182"/>
                  </a:lnTo>
                  <a:lnTo>
                    <a:pt x="2509864" y="356254"/>
                  </a:lnTo>
                  <a:lnTo>
                    <a:pt x="2495031" y="313025"/>
                  </a:lnTo>
                  <a:lnTo>
                    <a:pt x="2476424" y="271701"/>
                  </a:lnTo>
                  <a:lnTo>
                    <a:pt x="2454250" y="232490"/>
                  </a:lnTo>
                  <a:lnTo>
                    <a:pt x="2428718" y="195600"/>
                  </a:lnTo>
                  <a:lnTo>
                    <a:pt x="2400036" y="161238"/>
                  </a:lnTo>
                  <a:lnTo>
                    <a:pt x="2368410" y="129612"/>
                  </a:lnTo>
                  <a:lnTo>
                    <a:pt x="2334048" y="100929"/>
                  </a:lnTo>
                  <a:lnTo>
                    <a:pt x="2297158" y="75397"/>
                  </a:lnTo>
                  <a:lnTo>
                    <a:pt x="2257947" y="53224"/>
                  </a:lnTo>
                  <a:lnTo>
                    <a:pt x="2216623" y="34617"/>
                  </a:lnTo>
                  <a:lnTo>
                    <a:pt x="2173394" y="19783"/>
                  </a:lnTo>
                  <a:lnTo>
                    <a:pt x="2128466" y="8931"/>
                  </a:lnTo>
                  <a:lnTo>
                    <a:pt x="2082048" y="2267"/>
                  </a:lnTo>
                  <a:lnTo>
                    <a:pt x="2034348" y="0"/>
                  </a:lnTo>
                  <a:close/>
                </a:path>
              </a:pathLst>
            </a:custGeom>
            <a:solidFill>
              <a:srgbClr val="F5F3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673747" y="1731609"/>
              <a:ext cx="986790" cy="986790"/>
            </a:xfrm>
            <a:custGeom>
              <a:avLst/>
              <a:gdLst/>
              <a:ahLst/>
              <a:cxnLst/>
              <a:rect l="l" t="t" r="r" b="b"/>
              <a:pathLst>
                <a:path w="986790" h="986789">
                  <a:moveTo>
                    <a:pt x="515392" y="0"/>
                  </a:moveTo>
                  <a:lnTo>
                    <a:pt x="470819" y="0"/>
                  </a:lnTo>
                  <a:lnTo>
                    <a:pt x="426392" y="4002"/>
                  </a:lnTo>
                  <a:lnTo>
                    <a:pt x="382404" y="12006"/>
                  </a:lnTo>
                  <a:lnTo>
                    <a:pt x="339147" y="24012"/>
                  </a:lnTo>
                  <a:lnTo>
                    <a:pt x="296914" y="40020"/>
                  </a:lnTo>
                  <a:lnTo>
                    <a:pt x="255998" y="60030"/>
                  </a:lnTo>
                  <a:lnTo>
                    <a:pt x="216691" y="84043"/>
                  </a:lnTo>
                  <a:lnTo>
                    <a:pt x="179285" y="112057"/>
                  </a:lnTo>
                  <a:lnTo>
                    <a:pt x="144073" y="144074"/>
                  </a:lnTo>
                  <a:lnTo>
                    <a:pt x="112056" y="179285"/>
                  </a:lnTo>
                  <a:lnTo>
                    <a:pt x="84042" y="216691"/>
                  </a:lnTo>
                  <a:lnTo>
                    <a:pt x="60030" y="255998"/>
                  </a:lnTo>
                  <a:lnTo>
                    <a:pt x="40020" y="296915"/>
                  </a:lnTo>
                  <a:lnTo>
                    <a:pt x="24012" y="339147"/>
                  </a:lnTo>
                  <a:lnTo>
                    <a:pt x="12006" y="382404"/>
                  </a:lnTo>
                  <a:lnTo>
                    <a:pt x="4002" y="426392"/>
                  </a:lnTo>
                  <a:lnTo>
                    <a:pt x="0" y="470819"/>
                  </a:lnTo>
                  <a:lnTo>
                    <a:pt x="0" y="515392"/>
                  </a:lnTo>
                  <a:lnTo>
                    <a:pt x="4002" y="559819"/>
                  </a:lnTo>
                  <a:lnTo>
                    <a:pt x="12006" y="603807"/>
                  </a:lnTo>
                  <a:lnTo>
                    <a:pt x="24012" y="647063"/>
                  </a:lnTo>
                  <a:lnTo>
                    <a:pt x="40020" y="689296"/>
                  </a:lnTo>
                  <a:lnTo>
                    <a:pt x="60030" y="730212"/>
                  </a:lnTo>
                  <a:lnTo>
                    <a:pt x="84042" y="769520"/>
                  </a:lnTo>
                  <a:lnTo>
                    <a:pt x="112056" y="806926"/>
                  </a:lnTo>
                  <a:lnTo>
                    <a:pt x="144073" y="842138"/>
                  </a:lnTo>
                  <a:lnTo>
                    <a:pt x="179285" y="874154"/>
                  </a:lnTo>
                  <a:lnTo>
                    <a:pt x="216691" y="902168"/>
                  </a:lnTo>
                  <a:lnTo>
                    <a:pt x="255998" y="926181"/>
                  </a:lnTo>
                  <a:lnTo>
                    <a:pt x="296914" y="946191"/>
                  </a:lnTo>
                  <a:lnTo>
                    <a:pt x="339147" y="962199"/>
                  </a:lnTo>
                  <a:lnTo>
                    <a:pt x="382404" y="974205"/>
                  </a:lnTo>
                  <a:lnTo>
                    <a:pt x="426392" y="982209"/>
                  </a:lnTo>
                  <a:lnTo>
                    <a:pt x="470819" y="986211"/>
                  </a:lnTo>
                  <a:lnTo>
                    <a:pt x="515392" y="986211"/>
                  </a:lnTo>
                  <a:lnTo>
                    <a:pt x="559819" y="982209"/>
                  </a:lnTo>
                  <a:lnTo>
                    <a:pt x="603806" y="974205"/>
                  </a:lnTo>
                  <a:lnTo>
                    <a:pt x="647063" y="962199"/>
                  </a:lnTo>
                  <a:lnTo>
                    <a:pt x="689296" y="946191"/>
                  </a:lnTo>
                  <a:lnTo>
                    <a:pt x="730212" y="926181"/>
                  </a:lnTo>
                  <a:lnTo>
                    <a:pt x="769519" y="902168"/>
                  </a:lnTo>
                  <a:lnTo>
                    <a:pt x="806925" y="874154"/>
                  </a:lnTo>
                  <a:lnTo>
                    <a:pt x="842137" y="842138"/>
                  </a:lnTo>
                  <a:lnTo>
                    <a:pt x="874153" y="806926"/>
                  </a:lnTo>
                  <a:lnTo>
                    <a:pt x="902168" y="769520"/>
                  </a:lnTo>
                  <a:lnTo>
                    <a:pt x="926180" y="730212"/>
                  </a:lnTo>
                  <a:lnTo>
                    <a:pt x="946190" y="689296"/>
                  </a:lnTo>
                  <a:lnTo>
                    <a:pt x="962199" y="647063"/>
                  </a:lnTo>
                  <a:lnTo>
                    <a:pt x="974205" y="603807"/>
                  </a:lnTo>
                  <a:lnTo>
                    <a:pt x="982209" y="559819"/>
                  </a:lnTo>
                  <a:lnTo>
                    <a:pt x="986211" y="515392"/>
                  </a:lnTo>
                  <a:lnTo>
                    <a:pt x="986211" y="470819"/>
                  </a:lnTo>
                  <a:lnTo>
                    <a:pt x="982209" y="426392"/>
                  </a:lnTo>
                  <a:lnTo>
                    <a:pt x="974205" y="382404"/>
                  </a:lnTo>
                  <a:lnTo>
                    <a:pt x="962199" y="339147"/>
                  </a:lnTo>
                  <a:lnTo>
                    <a:pt x="946190" y="296915"/>
                  </a:lnTo>
                  <a:lnTo>
                    <a:pt x="926180" y="255998"/>
                  </a:lnTo>
                  <a:lnTo>
                    <a:pt x="902168" y="216691"/>
                  </a:lnTo>
                  <a:lnTo>
                    <a:pt x="874153" y="179285"/>
                  </a:lnTo>
                  <a:lnTo>
                    <a:pt x="842137" y="144074"/>
                  </a:lnTo>
                  <a:lnTo>
                    <a:pt x="806925" y="112057"/>
                  </a:lnTo>
                  <a:lnTo>
                    <a:pt x="769519" y="84043"/>
                  </a:lnTo>
                  <a:lnTo>
                    <a:pt x="730212" y="60030"/>
                  </a:lnTo>
                  <a:lnTo>
                    <a:pt x="689296" y="40020"/>
                  </a:lnTo>
                  <a:lnTo>
                    <a:pt x="647063" y="24012"/>
                  </a:lnTo>
                  <a:lnTo>
                    <a:pt x="603806" y="12006"/>
                  </a:lnTo>
                  <a:lnTo>
                    <a:pt x="559819" y="4002"/>
                  </a:lnTo>
                  <a:lnTo>
                    <a:pt x="515392" y="0"/>
                  </a:lnTo>
                  <a:close/>
                </a:path>
              </a:pathLst>
            </a:custGeom>
            <a:solidFill>
              <a:srgbClr val="F6F3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04973" y="1797171"/>
              <a:ext cx="882939" cy="865856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89566" y="321387"/>
            <a:ext cx="7154233" cy="1318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pc="-20" dirty="0"/>
              <a:t>Prophylaxe der Mikroflora des Darms </a:t>
            </a:r>
            <a:r>
              <a:rPr spc="-15" dirty="0"/>
              <a:t>:</a:t>
            </a: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de-DE" dirty="0"/>
              <a:t>Was ist der Unterschied zwischen Pro- und </a:t>
            </a:r>
            <a:r>
              <a:rPr lang="de-DE" dirty="0" err="1"/>
              <a:t>Metabiotika</a:t>
            </a:r>
            <a:r>
              <a:rPr spc="-25" dirty="0"/>
              <a:t>?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533047" y="2078206"/>
            <a:ext cx="130556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z="1600" b="1" dirty="0" err="1">
                <a:solidFill>
                  <a:srgbClr val="FF9B00"/>
                </a:solidFill>
                <a:latin typeface="Gilroy Bold"/>
                <a:cs typeface="Gilroy Bold"/>
              </a:rPr>
              <a:t>Metabiotika</a:t>
            </a:r>
            <a:endParaRPr sz="1600" dirty="0">
              <a:latin typeface="Gilroy Bold"/>
              <a:cs typeface="Gilroy Bold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90385" y="2862355"/>
            <a:ext cx="2809725" cy="1422825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295"/>
              </a:spcBef>
              <a:buFont typeface="Arial" panose="020B0604020202020204" pitchFamily="34" charset="0"/>
              <a:buChar char="•"/>
              <a:tabLst>
                <a:tab pos="152400" algn="l"/>
              </a:tabLst>
            </a:pPr>
            <a:r>
              <a:rPr lang="de-DE" sz="1650" baseline="2525" dirty="0">
                <a:latin typeface="Gilroy"/>
                <a:cs typeface="Gilroy"/>
              </a:rPr>
              <a:t>Lebende Mikroorganismen</a:t>
            </a:r>
          </a:p>
          <a:p>
            <a:pPr marL="298450" indent="-285750">
              <a:lnSpc>
                <a:spcPct val="100000"/>
              </a:lnSpc>
              <a:spcBef>
                <a:spcPts val="295"/>
              </a:spcBef>
              <a:buFont typeface="Arial" panose="020B0604020202020204" pitchFamily="34" charset="0"/>
              <a:buChar char="•"/>
              <a:tabLst>
                <a:tab pos="152400" algn="l"/>
              </a:tabLst>
            </a:pPr>
            <a:r>
              <a:rPr lang="de-DE" sz="1650" baseline="2525" dirty="0">
                <a:latin typeface="Gilroy"/>
                <a:cs typeface="Gilroy"/>
              </a:rPr>
              <a:t>Verbessern die Qualität der Mikroflora</a:t>
            </a:r>
          </a:p>
          <a:p>
            <a:pPr marL="298450" indent="-285750">
              <a:lnSpc>
                <a:spcPct val="100000"/>
              </a:lnSpc>
              <a:spcBef>
                <a:spcPts val="295"/>
              </a:spcBef>
              <a:buFont typeface="Arial" panose="020B0604020202020204" pitchFamily="34" charset="0"/>
              <a:buChar char="•"/>
              <a:tabLst>
                <a:tab pos="152400" algn="l"/>
              </a:tabLst>
            </a:pPr>
            <a:r>
              <a:rPr lang="de-DE" sz="1650" baseline="2525" dirty="0">
                <a:latin typeface="Gilroy"/>
                <a:cs typeface="Gilroy"/>
              </a:rPr>
              <a:t>Empfindlich gegen Verdauungssäfte und können durch Antibiotika geschädigt werden</a:t>
            </a:r>
          </a:p>
          <a:p>
            <a:pPr marL="298450" indent="-285750">
              <a:lnSpc>
                <a:spcPct val="100000"/>
              </a:lnSpc>
              <a:spcBef>
                <a:spcPts val="295"/>
              </a:spcBef>
              <a:buFont typeface="Arial" panose="020B0604020202020204" pitchFamily="34" charset="0"/>
              <a:buChar char="•"/>
              <a:tabLst>
                <a:tab pos="152400" algn="l"/>
              </a:tabLst>
            </a:pPr>
            <a:r>
              <a:rPr lang="de-DE" sz="1650" baseline="2525" dirty="0">
                <a:latin typeface="Gilroy"/>
                <a:cs typeface="Gilroy"/>
              </a:rPr>
              <a:t>Oft anspruchsvoll in Bezug auf die Lagerbedingungen</a:t>
            </a:r>
            <a:endParaRPr sz="1100" dirty="0">
              <a:latin typeface="Gilroy"/>
              <a:cs typeface="Gilroy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78866" y="1731609"/>
            <a:ext cx="986790" cy="986790"/>
            <a:chOff x="478866" y="1731609"/>
            <a:chExt cx="986790" cy="986790"/>
          </a:xfrm>
        </p:grpSpPr>
        <p:sp>
          <p:nvSpPr>
            <p:cNvPr id="12" name="object 12"/>
            <p:cNvSpPr/>
            <p:nvPr/>
          </p:nvSpPr>
          <p:spPr>
            <a:xfrm>
              <a:off x="478866" y="1731609"/>
              <a:ext cx="986790" cy="986790"/>
            </a:xfrm>
            <a:custGeom>
              <a:avLst/>
              <a:gdLst/>
              <a:ahLst/>
              <a:cxnLst/>
              <a:rect l="l" t="t" r="r" b="b"/>
              <a:pathLst>
                <a:path w="986790" h="986789">
                  <a:moveTo>
                    <a:pt x="515392" y="0"/>
                  </a:moveTo>
                  <a:lnTo>
                    <a:pt x="470819" y="0"/>
                  </a:lnTo>
                  <a:lnTo>
                    <a:pt x="426392" y="4002"/>
                  </a:lnTo>
                  <a:lnTo>
                    <a:pt x="382404" y="12006"/>
                  </a:lnTo>
                  <a:lnTo>
                    <a:pt x="339147" y="24012"/>
                  </a:lnTo>
                  <a:lnTo>
                    <a:pt x="296915" y="40020"/>
                  </a:lnTo>
                  <a:lnTo>
                    <a:pt x="255998" y="60030"/>
                  </a:lnTo>
                  <a:lnTo>
                    <a:pt x="216691" y="84043"/>
                  </a:lnTo>
                  <a:lnTo>
                    <a:pt x="179285" y="112057"/>
                  </a:lnTo>
                  <a:lnTo>
                    <a:pt x="144073" y="144074"/>
                  </a:lnTo>
                  <a:lnTo>
                    <a:pt x="112057" y="179285"/>
                  </a:lnTo>
                  <a:lnTo>
                    <a:pt x="84042" y="216691"/>
                  </a:lnTo>
                  <a:lnTo>
                    <a:pt x="60030" y="255998"/>
                  </a:lnTo>
                  <a:lnTo>
                    <a:pt x="40020" y="296915"/>
                  </a:lnTo>
                  <a:lnTo>
                    <a:pt x="24012" y="339147"/>
                  </a:lnTo>
                  <a:lnTo>
                    <a:pt x="12006" y="382404"/>
                  </a:lnTo>
                  <a:lnTo>
                    <a:pt x="4002" y="426392"/>
                  </a:lnTo>
                  <a:lnTo>
                    <a:pt x="0" y="470819"/>
                  </a:lnTo>
                  <a:lnTo>
                    <a:pt x="0" y="515392"/>
                  </a:lnTo>
                  <a:lnTo>
                    <a:pt x="4002" y="559819"/>
                  </a:lnTo>
                  <a:lnTo>
                    <a:pt x="12006" y="603807"/>
                  </a:lnTo>
                  <a:lnTo>
                    <a:pt x="24012" y="647063"/>
                  </a:lnTo>
                  <a:lnTo>
                    <a:pt x="40020" y="689296"/>
                  </a:lnTo>
                  <a:lnTo>
                    <a:pt x="60030" y="730212"/>
                  </a:lnTo>
                  <a:lnTo>
                    <a:pt x="84042" y="769520"/>
                  </a:lnTo>
                  <a:lnTo>
                    <a:pt x="112057" y="806926"/>
                  </a:lnTo>
                  <a:lnTo>
                    <a:pt x="144073" y="842138"/>
                  </a:lnTo>
                  <a:lnTo>
                    <a:pt x="179285" y="874154"/>
                  </a:lnTo>
                  <a:lnTo>
                    <a:pt x="216691" y="902168"/>
                  </a:lnTo>
                  <a:lnTo>
                    <a:pt x="255998" y="926181"/>
                  </a:lnTo>
                  <a:lnTo>
                    <a:pt x="296915" y="946191"/>
                  </a:lnTo>
                  <a:lnTo>
                    <a:pt x="339147" y="962199"/>
                  </a:lnTo>
                  <a:lnTo>
                    <a:pt x="382404" y="974205"/>
                  </a:lnTo>
                  <a:lnTo>
                    <a:pt x="426392" y="982209"/>
                  </a:lnTo>
                  <a:lnTo>
                    <a:pt x="470819" y="986211"/>
                  </a:lnTo>
                  <a:lnTo>
                    <a:pt x="515392" y="986211"/>
                  </a:lnTo>
                  <a:lnTo>
                    <a:pt x="559819" y="982209"/>
                  </a:lnTo>
                  <a:lnTo>
                    <a:pt x="603807" y="974205"/>
                  </a:lnTo>
                  <a:lnTo>
                    <a:pt x="647063" y="962199"/>
                  </a:lnTo>
                  <a:lnTo>
                    <a:pt x="689296" y="946191"/>
                  </a:lnTo>
                  <a:lnTo>
                    <a:pt x="730212" y="926181"/>
                  </a:lnTo>
                  <a:lnTo>
                    <a:pt x="769520" y="902168"/>
                  </a:lnTo>
                  <a:lnTo>
                    <a:pt x="806926" y="874154"/>
                  </a:lnTo>
                  <a:lnTo>
                    <a:pt x="842138" y="842138"/>
                  </a:lnTo>
                  <a:lnTo>
                    <a:pt x="874154" y="806926"/>
                  </a:lnTo>
                  <a:lnTo>
                    <a:pt x="902168" y="769520"/>
                  </a:lnTo>
                  <a:lnTo>
                    <a:pt x="926180" y="730212"/>
                  </a:lnTo>
                  <a:lnTo>
                    <a:pt x="946191" y="689296"/>
                  </a:lnTo>
                  <a:lnTo>
                    <a:pt x="962199" y="647063"/>
                  </a:lnTo>
                  <a:lnTo>
                    <a:pt x="974205" y="603807"/>
                  </a:lnTo>
                  <a:lnTo>
                    <a:pt x="982209" y="559819"/>
                  </a:lnTo>
                  <a:lnTo>
                    <a:pt x="986211" y="515392"/>
                  </a:lnTo>
                  <a:lnTo>
                    <a:pt x="986211" y="470819"/>
                  </a:lnTo>
                  <a:lnTo>
                    <a:pt x="982209" y="426392"/>
                  </a:lnTo>
                  <a:lnTo>
                    <a:pt x="974205" y="382404"/>
                  </a:lnTo>
                  <a:lnTo>
                    <a:pt x="962199" y="339147"/>
                  </a:lnTo>
                  <a:lnTo>
                    <a:pt x="946191" y="296915"/>
                  </a:lnTo>
                  <a:lnTo>
                    <a:pt x="926180" y="255998"/>
                  </a:lnTo>
                  <a:lnTo>
                    <a:pt x="902168" y="216691"/>
                  </a:lnTo>
                  <a:lnTo>
                    <a:pt x="874154" y="179285"/>
                  </a:lnTo>
                  <a:lnTo>
                    <a:pt x="842138" y="144074"/>
                  </a:lnTo>
                  <a:lnTo>
                    <a:pt x="806926" y="112057"/>
                  </a:lnTo>
                  <a:lnTo>
                    <a:pt x="769520" y="84043"/>
                  </a:lnTo>
                  <a:lnTo>
                    <a:pt x="730212" y="60030"/>
                  </a:lnTo>
                  <a:lnTo>
                    <a:pt x="689296" y="40020"/>
                  </a:lnTo>
                  <a:lnTo>
                    <a:pt x="647063" y="24012"/>
                  </a:lnTo>
                  <a:lnTo>
                    <a:pt x="603807" y="12006"/>
                  </a:lnTo>
                  <a:lnTo>
                    <a:pt x="559819" y="4002"/>
                  </a:lnTo>
                  <a:lnTo>
                    <a:pt x="515392" y="0"/>
                  </a:lnTo>
                  <a:close/>
                </a:path>
              </a:pathLst>
            </a:custGeom>
            <a:solidFill>
              <a:srgbClr val="F6F3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2790" y="1875565"/>
              <a:ext cx="780317" cy="698297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13700" y="4782446"/>
            <a:ext cx="812800" cy="203865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477677" y="2862355"/>
            <a:ext cx="3075940" cy="188449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295"/>
              </a:spcBef>
              <a:buFont typeface="Arial" panose="020B0604020202020204" pitchFamily="34" charset="0"/>
              <a:buChar char="•"/>
              <a:tabLst>
                <a:tab pos="152400" algn="l"/>
              </a:tabLst>
            </a:pPr>
            <a:r>
              <a:rPr lang="de-DE" sz="1650" baseline="2525" dirty="0">
                <a:latin typeface="Gilroy"/>
                <a:cs typeface="Gilroy"/>
              </a:rPr>
              <a:t>Enthalten keine lebenden Mikroorganismen</a:t>
            </a:r>
          </a:p>
          <a:p>
            <a:pPr marL="298450" indent="-285750">
              <a:lnSpc>
                <a:spcPct val="100000"/>
              </a:lnSpc>
              <a:spcBef>
                <a:spcPts val="295"/>
              </a:spcBef>
              <a:buFont typeface="Arial" panose="020B0604020202020204" pitchFamily="34" charset="0"/>
              <a:buChar char="•"/>
              <a:tabLst>
                <a:tab pos="152400" algn="l"/>
              </a:tabLst>
            </a:pPr>
            <a:r>
              <a:rPr lang="de-DE" sz="1650" baseline="2525" dirty="0">
                <a:latin typeface="Gilroy"/>
                <a:cs typeface="Gilroy"/>
              </a:rPr>
              <a:t>Aktivieren das Wachstum der körpereigenen Mikroflora, tragen zum Vermehrung ihrer Anzahl bei </a:t>
            </a:r>
          </a:p>
          <a:p>
            <a:pPr marL="298450" indent="-285750">
              <a:lnSpc>
                <a:spcPct val="100000"/>
              </a:lnSpc>
              <a:spcBef>
                <a:spcPts val="295"/>
              </a:spcBef>
              <a:buFont typeface="Arial" panose="020B0604020202020204" pitchFamily="34" charset="0"/>
              <a:buChar char="•"/>
              <a:tabLst>
                <a:tab pos="152400" algn="l"/>
              </a:tabLst>
            </a:pPr>
            <a:r>
              <a:rPr lang="de-DE" sz="1650" baseline="2525" dirty="0">
                <a:latin typeface="Gilroy"/>
                <a:cs typeface="Gilroy"/>
              </a:rPr>
              <a:t>Sind gegen die Wirkung von Verdauungssäften resistent</a:t>
            </a:r>
          </a:p>
          <a:p>
            <a:pPr marL="298450" indent="-285750">
              <a:lnSpc>
                <a:spcPct val="100000"/>
              </a:lnSpc>
              <a:spcBef>
                <a:spcPts val="295"/>
              </a:spcBef>
              <a:buFont typeface="Arial" panose="020B0604020202020204" pitchFamily="34" charset="0"/>
              <a:buChar char="•"/>
              <a:tabLst>
                <a:tab pos="152400" algn="l"/>
              </a:tabLst>
            </a:pPr>
            <a:r>
              <a:rPr lang="de-DE" sz="1650" baseline="2525" dirty="0">
                <a:latin typeface="Gilroy"/>
                <a:cs typeface="Gilroy"/>
              </a:rPr>
              <a:t>Erfordern keine besonderen Lagerbedingungen</a:t>
            </a:r>
          </a:p>
          <a:p>
            <a:pPr marL="298450" indent="-285750">
              <a:lnSpc>
                <a:spcPct val="100000"/>
              </a:lnSpc>
              <a:spcBef>
                <a:spcPts val="295"/>
              </a:spcBef>
              <a:buFont typeface="Arial" panose="020B0604020202020204" pitchFamily="34" charset="0"/>
              <a:buChar char="•"/>
              <a:tabLst>
                <a:tab pos="152400" algn="l"/>
              </a:tabLst>
            </a:pPr>
            <a:r>
              <a:rPr lang="de-DE" sz="1650" baseline="2525" dirty="0">
                <a:latin typeface="Gilroy"/>
                <a:cs typeface="Gilroy"/>
              </a:rPr>
              <a:t>Können parallel zu Antibiotika eingenommen werden</a:t>
            </a:r>
            <a:endParaRPr sz="1650" baseline="2525" dirty="0">
              <a:latin typeface="Gilroy"/>
              <a:cs typeface="Gilroy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760674" y="2078206"/>
            <a:ext cx="118935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z="1600" b="1" dirty="0" err="1">
                <a:solidFill>
                  <a:srgbClr val="FF9B00"/>
                </a:solidFill>
                <a:latin typeface="Gilroy Bold"/>
                <a:cs typeface="Gilroy Bold"/>
              </a:rPr>
              <a:t>Probiotika</a:t>
            </a:r>
            <a:endParaRPr sz="1600" dirty="0">
              <a:latin typeface="Gilroy Bold"/>
              <a:cs typeface="Gilroy Bold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082810" y="2224713"/>
            <a:ext cx="553085" cy="0"/>
          </a:xfrm>
          <a:custGeom>
            <a:avLst/>
            <a:gdLst/>
            <a:ahLst/>
            <a:cxnLst/>
            <a:rect l="l" t="t" r="r" b="b"/>
            <a:pathLst>
              <a:path w="553085">
                <a:moveTo>
                  <a:pt x="0" y="0"/>
                </a:moveTo>
                <a:lnTo>
                  <a:pt x="552969" y="0"/>
                </a:lnTo>
              </a:path>
            </a:pathLst>
          </a:custGeom>
          <a:ln w="25400">
            <a:solidFill>
              <a:srgbClr val="F5F3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3693395" y="1805210"/>
            <a:ext cx="1640605" cy="1112612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 indent="76200" algn="ctr">
              <a:lnSpc>
                <a:spcPct val="104200"/>
              </a:lnSpc>
              <a:spcBef>
                <a:spcPts val="20"/>
              </a:spcBef>
            </a:pPr>
            <a:r>
              <a:rPr lang="de-DE" sz="1600" dirty="0">
                <a:latin typeface="Gilroy Bold"/>
                <a:cs typeface="Gilroy Bold"/>
              </a:rPr>
              <a:t>Ganzheitliche Wirkung </a:t>
            </a:r>
          </a:p>
          <a:p>
            <a:pPr marL="12700" marR="5080" indent="76200" algn="ctr">
              <a:lnSpc>
                <a:spcPct val="104200"/>
              </a:lnSpc>
              <a:spcBef>
                <a:spcPts val="20"/>
              </a:spcBef>
            </a:pPr>
            <a:r>
              <a:rPr lang="de-DE" sz="1100" spc="-10" dirty="0">
                <a:solidFill>
                  <a:srgbClr val="363F47"/>
                </a:solidFill>
                <a:latin typeface="Gilroy"/>
                <a:cs typeface="Gilroy"/>
              </a:rPr>
              <a:t>bei der Widerherstellung    der Mikroflora des Darms </a:t>
            </a:r>
            <a:endParaRPr lang="de-DE" sz="1100" dirty="0">
              <a:latin typeface="Gilroy"/>
              <a:cs typeface="Gilroy"/>
            </a:endParaRPr>
          </a:p>
          <a:p>
            <a:pPr marL="12700" marR="5080" indent="76200" algn="ctr">
              <a:lnSpc>
                <a:spcPct val="104200"/>
              </a:lnSpc>
              <a:spcBef>
                <a:spcPts val="20"/>
              </a:spcBef>
            </a:pPr>
            <a:endParaRPr sz="1600" dirty="0">
              <a:latin typeface="Gilroy Bold"/>
              <a:cs typeface="Gilroy Bold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146559" y="2224713"/>
            <a:ext cx="553085" cy="0"/>
          </a:xfrm>
          <a:custGeom>
            <a:avLst/>
            <a:gdLst/>
            <a:ahLst/>
            <a:cxnLst/>
            <a:rect l="l" t="t" r="r" b="b"/>
            <a:pathLst>
              <a:path w="553085">
                <a:moveTo>
                  <a:pt x="0" y="0"/>
                </a:moveTo>
                <a:lnTo>
                  <a:pt x="552969" y="0"/>
                </a:lnTo>
              </a:path>
            </a:pathLst>
          </a:custGeom>
          <a:ln w="25400">
            <a:solidFill>
              <a:srgbClr val="F5F3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0984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E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259176" y="1743538"/>
            <a:ext cx="287718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64030" algn="l"/>
              </a:tabLst>
            </a:pPr>
            <a:r>
              <a:rPr lang="de-DE" sz="2100" baseline="1984" dirty="0" err="1">
                <a:solidFill>
                  <a:srgbClr val="F1A039"/>
                </a:solidFill>
                <a:latin typeface="Gilroy"/>
                <a:cs typeface="Gilroy"/>
              </a:rPr>
              <a:t>Probiotika</a:t>
            </a:r>
            <a:r>
              <a:rPr sz="2100" baseline="1984" dirty="0">
                <a:solidFill>
                  <a:srgbClr val="F1A039"/>
                </a:solidFill>
                <a:latin typeface="Gilroy"/>
                <a:cs typeface="Gilroy"/>
              </a:rPr>
              <a:t>	</a:t>
            </a:r>
            <a:r>
              <a:rPr lang="de-DE" sz="1400" dirty="0" err="1">
                <a:solidFill>
                  <a:srgbClr val="F1A039"/>
                </a:solidFill>
                <a:latin typeface="Gilroy"/>
                <a:cs typeface="Gilroy"/>
              </a:rPr>
              <a:t>Metabiotika</a:t>
            </a:r>
            <a:endParaRPr sz="1400" dirty="0">
              <a:latin typeface="Gilroy"/>
              <a:cs typeface="Gilroy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sz="half" idx="2"/>
          </p:nvPr>
        </p:nvSpPr>
        <p:spPr>
          <a:xfrm>
            <a:off x="389568" y="2127188"/>
            <a:ext cx="3725232" cy="27291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pc="-15" dirty="0"/>
              <a:t>Verbesserung des Hautzustands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de-DE" spc="-15" dirty="0"/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dirty="0"/>
              <a:t>Normalisierung des</a:t>
            </a:r>
            <a:r>
              <a:rPr dirty="0"/>
              <a:t> </a:t>
            </a:r>
            <a:r>
              <a:rPr lang="de-DE" spc="-15" dirty="0"/>
              <a:t>Stuhlgangs</a:t>
            </a:r>
            <a:r>
              <a:rPr spc="-15" dirty="0"/>
              <a:t> </a:t>
            </a:r>
            <a:r>
              <a:rPr spc="-10" dirty="0"/>
              <a:t> </a:t>
            </a:r>
            <a:endParaRPr lang="de-DE" spc="-10" dirty="0"/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de-DE" spc="-10" dirty="0"/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dirty="0"/>
              <a:t>Unterstützung bei Gewichtsabnahme</a:t>
            </a:r>
            <a:endParaRPr spc="-15" dirty="0"/>
          </a:p>
          <a:p>
            <a:pPr marL="12700" marR="211454">
              <a:lnSpc>
                <a:spcPct val="190500"/>
              </a:lnSpc>
            </a:pPr>
            <a:r>
              <a:rPr lang="de-DE" spc="-10" dirty="0"/>
              <a:t>Reduzierung der allergischen Reaktionen </a:t>
            </a:r>
            <a:r>
              <a:rPr lang="de-DE" spc="-5" dirty="0"/>
              <a:t>Stärkung des Immunsystems</a:t>
            </a:r>
            <a:endParaRPr spc="-10" dirty="0"/>
          </a:p>
          <a:p>
            <a:pPr marL="12700" marR="5080">
              <a:lnSpc>
                <a:spcPct val="190500"/>
              </a:lnSpc>
            </a:pPr>
            <a:r>
              <a:rPr lang="de-DE" spc="-10" dirty="0"/>
              <a:t>Einnahme während einer Antibiotika Kur</a:t>
            </a:r>
          </a:p>
          <a:p>
            <a:pPr marL="12700" marR="5080">
              <a:lnSpc>
                <a:spcPct val="190500"/>
              </a:lnSpc>
            </a:pPr>
            <a:r>
              <a:rPr lang="de-DE" spc="-10" dirty="0"/>
              <a:t>Wiederherstellung nach einer Antibiotika Kur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89566" y="321387"/>
            <a:ext cx="7275849" cy="13351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ts val="3500"/>
              </a:lnSpc>
              <a:spcBef>
                <a:spcPts val="100"/>
              </a:spcBef>
            </a:pPr>
            <a:r>
              <a:rPr lang="de-DE" spc="-25" dirty="0"/>
              <a:t>Empfehlungen zur Einnahme von </a:t>
            </a:r>
            <a:r>
              <a:rPr lang="de-DE" spc="-25" dirty="0" err="1"/>
              <a:t>Probiotika</a:t>
            </a:r>
            <a:r>
              <a:rPr lang="de-DE" spc="-25" dirty="0"/>
              <a:t>, </a:t>
            </a:r>
            <a:r>
              <a:rPr lang="de-DE" spc="-25" dirty="0" err="1"/>
              <a:t>Metabiotika</a:t>
            </a:r>
            <a:r>
              <a:rPr lang="de-DE" spc="-25" dirty="0"/>
              <a:t> oder einer Kombination aus beidem, je nach Zielsetzung </a:t>
            </a:r>
            <a:r>
              <a:rPr spc="-25" dirty="0"/>
              <a:t>:</a:t>
            </a:r>
          </a:p>
        </p:txBody>
      </p:sp>
      <p:sp>
        <p:nvSpPr>
          <p:cNvPr id="6" name="object 6"/>
          <p:cNvSpPr/>
          <p:nvPr/>
        </p:nvSpPr>
        <p:spPr>
          <a:xfrm>
            <a:off x="310846" y="2447363"/>
            <a:ext cx="7354570" cy="0"/>
          </a:xfrm>
          <a:custGeom>
            <a:avLst/>
            <a:gdLst/>
            <a:ahLst/>
            <a:cxnLst/>
            <a:rect l="l" t="t" r="r" b="b"/>
            <a:pathLst>
              <a:path w="7354570">
                <a:moveTo>
                  <a:pt x="0" y="0"/>
                </a:moveTo>
                <a:lnTo>
                  <a:pt x="7353976" y="0"/>
                </a:lnTo>
              </a:path>
            </a:pathLst>
          </a:custGeom>
          <a:ln w="9525">
            <a:solidFill>
              <a:srgbClr val="FF9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0846" y="2864223"/>
            <a:ext cx="7354570" cy="0"/>
          </a:xfrm>
          <a:custGeom>
            <a:avLst/>
            <a:gdLst/>
            <a:ahLst/>
            <a:cxnLst/>
            <a:rect l="l" t="t" r="r" b="b"/>
            <a:pathLst>
              <a:path w="7354570">
                <a:moveTo>
                  <a:pt x="0" y="0"/>
                </a:moveTo>
                <a:lnTo>
                  <a:pt x="7353976" y="0"/>
                </a:lnTo>
              </a:path>
            </a:pathLst>
          </a:custGeom>
          <a:ln w="9525">
            <a:solidFill>
              <a:srgbClr val="FF9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10846" y="3254188"/>
            <a:ext cx="7354570" cy="0"/>
          </a:xfrm>
          <a:custGeom>
            <a:avLst/>
            <a:gdLst/>
            <a:ahLst/>
            <a:cxnLst/>
            <a:rect l="l" t="t" r="r" b="b"/>
            <a:pathLst>
              <a:path w="7354570">
                <a:moveTo>
                  <a:pt x="0" y="0"/>
                </a:moveTo>
                <a:lnTo>
                  <a:pt x="7353976" y="0"/>
                </a:lnTo>
              </a:path>
            </a:pathLst>
          </a:custGeom>
          <a:ln w="9525">
            <a:solidFill>
              <a:srgbClr val="FF9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0846" y="3671045"/>
            <a:ext cx="7354570" cy="0"/>
          </a:xfrm>
          <a:custGeom>
            <a:avLst/>
            <a:gdLst/>
            <a:ahLst/>
            <a:cxnLst/>
            <a:rect l="l" t="t" r="r" b="b"/>
            <a:pathLst>
              <a:path w="7354570">
                <a:moveTo>
                  <a:pt x="0" y="0"/>
                </a:moveTo>
                <a:lnTo>
                  <a:pt x="7353976" y="0"/>
                </a:lnTo>
              </a:path>
            </a:pathLst>
          </a:custGeom>
          <a:ln w="9525">
            <a:solidFill>
              <a:srgbClr val="FF9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10846" y="4087905"/>
            <a:ext cx="7354570" cy="0"/>
          </a:xfrm>
          <a:custGeom>
            <a:avLst/>
            <a:gdLst/>
            <a:ahLst/>
            <a:cxnLst/>
            <a:rect l="l" t="t" r="r" b="b"/>
            <a:pathLst>
              <a:path w="7354570">
                <a:moveTo>
                  <a:pt x="0" y="0"/>
                </a:moveTo>
                <a:lnTo>
                  <a:pt x="7353976" y="0"/>
                </a:lnTo>
              </a:path>
            </a:pathLst>
          </a:custGeom>
          <a:ln w="9525">
            <a:solidFill>
              <a:srgbClr val="FF9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24365" y="4504764"/>
            <a:ext cx="7354570" cy="0"/>
          </a:xfrm>
          <a:custGeom>
            <a:avLst/>
            <a:gdLst/>
            <a:ahLst/>
            <a:cxnLst/>
            <a:rect l="l" t="t" r="r" b="b"/>
            <a:pathLst>
              <a:path w="7354570">
                <a:moveTo>
                  <a:pt x="0" y="0"/>
                </a:moveTo>
                <a:lnTo>
                  <a:pt x="7353976" y="0"/>
                </a:lnTo>
              </a:path>
            </a:pathLst>
          </a:custGeom>
          <a:ln w="9525">
            <a:solidFill>
              <a:srgbClr val="FF9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66129" y="2191481"/>
            <a:ext cx="147920" cy="14792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99542" y="2191481"/>
            <a:ext cx="147920" cy="14792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99542" y="2597732"/>
            <a:ext cx="147920" cy="14791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66129" y="2583489"/>
            <a:ext cx="147920" cy="147919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99542" y="2987694"/>
            <a:ext cx="147920" cy="147920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66129" y="3404553"/>
            <a:ext cx="147920" cy="147920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99542" y="3404553"/>
            <a:ext cx="147920" cy="147920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99542" y="3821412"/>
            <a:ext cx="147920" cy="147920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66129" y="4640888"/>
            <a:ext cx="147920" cy="147920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99542" y="4222375"/>
            <a:ext cx="147920" cy="147920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13700" y="4782446"/>
            <a:ext cx="812800" cy="203777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66129" y="3821412"/>
            <a:ext cx="147920" cy="14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741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9144000" cy="5143500"/>
            </a:xfrm>
            <a:custGeom>
              <a:avLst/>
              <a:gdLst/>
              <a:ahLst/>
              <a:cxnLst/>
              <a:rect l="l" t="t" r="r" b="b"/>
              <a:pathLst>
                <a:path w="9144000" h="5143500">
                  <a:moveTo>
                    <a:pt x="9144000" y="0"/>
                  </a:moveTo>
                  <a:lnTo>
                    <a:pt x="0" y="0"/>
                  </a:lnTo>
                  <a:lnTo>
                    <a:pt x="0" y="5143500"/>
                  </a:lnTo>
                  <a:lnTo>
                    <a:pt x="9144000" y="51435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172C32">
                <a:alpha val="496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38200" y="1568658"/>
            <a:ext cx="7010400" cy="22020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2800"/>
              </a:lnSpc>
            </a:pPr>
            <a:r>
              <a:rPr lang="de-DE" dirty="0">
                <a:solidFill>
                  <a:srgbClr val="FFFFFF"/>
                </a:solidFill>
              </a:rPr>
              <a:t>Wir bei Coral Club achten besonders auf die Darmgesundheit und erschaffen innovative Lösungen, die von der Natur inspiriert sind und auf wissenschaftlicher Forschung basieren.</a:t>
            </a:r>
            <a:endParaRPr dirty="0"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13700" y="4782532"/>
            <a:ext cx="812800" cy="20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48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51151" y="4824338"/>
              <a:ext cx="716575" cy="126483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03346" y="1120812"/>
            <a:ext cx="3330454" cy="2700483"/>
          </a:xfrm>
          <a:prstGeom prst="rect">
            <a:avLst/>
          </a:prstGeom>
        </p:spPr>
        <p:txBody>
          <a:bodyPr vert="horz" wrap="square" lIns="0" tIns="165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5"/>
              </a:spcBef>
            </a:pPr>
            <a:r>
              <a:rPr sz="4000" spc="-35" dirty="0" err="1">
                <a:solidFill>
                  <a:srgbClr val="FFFFFF"/>
                </a:solidFill>
              </a:rPr>
              <a:t>Metastick</a:t>
            </a:r>
            <a:endParaRPr sz="4000" dirty="0"/>
          </a:p>
          <a:p>
            <a:pPr marL="12700" marR="5080">
              <a:lnSpc>
                <a:spcPct val="103400"/>
              </a:lnSpc>
              <a:spcBef>
                <a:spcPts val="760"/>
              </a:spcBef>
            </a:pPr>
            <a:r>
              <a:rPr lang="de-DE" sz="2900" dirty="0">
                <a:solidFill>
                  <a:srgbClr val="FFFFFF"/>
                </a:solidFill>
              </a:rPr>
              <a:t>Ermöglicht die Wiederherstellung der körpereigenen Darmflora</a:t>
            </a:r>
            <a:endParaRPr sz="2900" dirty="0"/>
          </a:p>
        </p:txBody>
      </p:sp>
    </p:spTree>
    <p:extLst>
      <p:ext uri="{BB962C8B-B14F-4D97-AF65-F5344CB8AC3E}">
        <p14:creationId xmlns:p14="http://schemas.microsoft.com/office/powerpoint/2010/main" val="27816522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9F6E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51307" y="0"/>
            <a:ext cx="5092692" cy="51435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9567" y="321387"/>
            <a:ext cx="5246370" cy="8966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" dirty="0">
                <a:solidFill>
                  <a:srgbClr val="F0A039"/>
                </a:solidFill>
              </a:rPr>
              <a:t>Metastick</a:t>
            </a: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de-DE" spc="-30" dirty="0">
                <a:solidFill>
                  <a:srgbClr val="F0A039"/>
                </a:solidFill>
              </a:rPr>
              <a:t>Wirkt sofort nach der Einnahme</a:t>
            </a:r>
            <a:endParaRPr dirty="0">
              <a:solidFill>
                <a:srgbClr val="F0A039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0288" y="1615313"/>
            <a:ext cx="3651017" cy="251844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064" marR="78105">
              <a:lnSpc>
                <a:spcPct val="110700"/>
              </a:lnSpc>
              <a:spcBef>
                <a:spcPts val="75"/>
              </a:spcBef>
              <a:buClr>
                <a:srgbClr val="F0A039"/>
              </a:buClr>
              <a:tabLst>
                <a:tab pos="410209" algn="l"/>
                <a:tab pos="410845" algn="l"/>
              </a:tabLst>
            </a:pPr>
            <a:r>
              <a:rPr lang="ru-RU" sz="2400" spc="-15" baseline="1736" dirty="0">
                <a:solidFill>
                  <a:schemeClr val="accent6">
                    <a:lumMod val="75000"/>
                  </a:schemeClr>
                </a:solidFill>
                <a:latin typeface="Gilroy"/>
                <a:cs typeface="Gilroy"/>
              </a:rPr>
              <a:t>1. </a:t>
            </a:r>
            <a:r>
              <a:rPr lang="de-DE" sz="2400" spc="-15" baseline="1736" dirty="0">
                <a:latin typeface="Gilroy"/>
                <a:cs typeface="Gilroy"/>
              </a:rPr>
              <a:t>Die Bestandteile des </a:t>
            </a:r>
            <a:r>
              <a:rPr lang="de-DE" sz="2400" spc="-15" baseline="1736" dirty="0" err="1">
                <a:latin typeface="Gilroy"/>
                <a:cs typeface="Gilroy"/>
              </a:rPr>
              <a:t>Metabiotika</a:t>
            </a:r>
            <a:r>
              <a:rPr lang="de-DE" sz="2400" spc="-15" baseline="1736" dirty="0">
                <a:latin typeface="Gilroy"/>
                <a:cs typeface="Gilroy"/>
              </a:rPr>
              <a:t> passieren das aggressive Milieu des Magens und gelangen unverändert in den Darm.</a:t>
            </a:r>
          </a:p>
          <a:p>
            <a:pPr marL="410209" marR="78105" indent="-398145">
              <a:lnSpc>
                <a:spcPct val="110700"/>
              </a:lnSpc>
              <a:spcBef>
                <a:spcPts val="75"/>
              </a:spcBef>
              <a:buClr>
                <a:srgbClr val="F0A039"/>
              </a:buClr>
              <a:buFont typeface="Gilroy Bold"/>
              <a:buAutoNum type="arabicPeriod"/>
              <a:tabLst>
                <a:tab pos="410209" algn="l"/>
                <a:tab pos="410845" algn="l"/>
              </a:tabLst>
            </a:pPr>
            <a:endParaRPr sz="1700" dirty="0">
              <a:latin typeface="Gilroy"/>
              <a:cs typeface="Gilroy"/>
            </a:endParaRPr>
          </a:p>
          <a:p>
            <a:pPr marL="12064" marR="557530">
              <a:lnSpc>
                <a:spcPct val="115300"/>
              </a:lnSpc>
              <a:buClr>
                <a:srgbClr val="F0A039"/>
              </a:buClr>
              <a:tabLst>
                <a:tab pos="422909" algn="l"/>
                <a:tab pos="423545" algn="l"/>
              </a:tabLst>
            </a:pPr>
            <a:r>
              <a:rPr lang="ru-RU" sz="1600" spc="-15" dirty="0">
                <a:solidFill>
                  <a:schemeClr val="accent6">
                    <a:lumMod val="75000"/>
                  </a:schemeClr>
                </a:solidFill>
                <a:latin typeface="Gilroy"/>
                <a:cs typeface="Gilroy"/>
              </a:rPr>
              <a:t>2. </a:t>
            </a:r>
            <a:r>
              <a:rPr lang="de-DE" sz="1600" spc="-15" dirty="0">
                <a:latin typeface="Gilroy"/>
                <a:cs typeface="Gilroy"/>
              </a:rPr>
              <a:t>Die ganzheitliche Wirkung der Inhaltsstoffe aktiviert den Wachstum der körpereigenen Mikroflora</a:t>
            </a:r>
            <a:endParaRPr sz="1600" dirty="0">
              <a:latin typeface="Gilroy"/>
              <a:cs typeface="Gilroy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13700" y="4782446"/>
            <a:ext cx="812800" cy="20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0744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8202" y="1446886"/>
            <a:ext cx="4534797" cy="167767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 marR="5080">
              <a:lnSpc>
                <a:spcPts val="3220"/>
              </a:lnSpc>
              <a:spcBef>
                <a:spcPts val="325"/>
              </a:spcBef>
            </a:pPr>
            <a:r>
              <a:rPr lang="de-DE" dirty="0">
                <a:solidFill>
                  <a:srgbClr val="FDFFC8"/>
                </a:solidFill>
              </a:rPr>
              <a:t>Die aktiven Komponente von </a:t>
            </a:r>
            <a:r>
              <a:rPr lang="de-DE" dirty="0" err="1">
                <a:solidFill>
                  <a:srgbClr val="FDFFC8"/>
                </a:solidFill>
              </a:rPr>
              <a:t>Metastick</a:t>
            </a:r>
            <a:r>
              <a:rPr lang="de-DE" dirty="0">
                <a:solidFill>
                  <a:srgbClr val="FDFFC8"/>
                </a:solidFill>
              </a:rPr>
              <a:t> tragen zur Wiederherstellung der Darmflora bei</a:t>
            </a:r>
            <a:endParaRPr spc="-15" dirty="0">
              <a:solidFill>
                <a:srgbClr val="FDFF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8122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1A03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006044" y="0"/>
            <a:ext cx="4138295" cy="5181600"/>
            <a:chOff x="5006044" y="0"/>
            <a:chExt cx="4138295" cy="51816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53392" y="0"/>
              <a:ext cx="3690607" cy="51435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44060" y="2727918"/>
              <a:ext cx="2806425" cy="241558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044144" y="2727676"/>
              <a:ext cx="2806700" cy="2416175"/>
            </a:xfrm>
            <a:custGeom>
              <a:avLst/>
              <a:gdLst/>
              <a:ahLst/>
              <a:cxnLst/>
              <a:rect l="l" t="t" r="r" b="b"/>
              <a:pathLst>
                <a:path w="2806700" h="2416175">
                  <a:moveTo>
                    <a:pt x="411168" y="411502"/>
                  </a:moveTo>
                  <a:lnTo>
                    <a:pt x="377623" y="446194"/>
                  </a:lnTo>
                  <a:lnTo>
                    <a:pt x="345505" y="481735"/>
                  </a:lnTo>
                  <a:lnTo>
                    <a:pt x="314815" y="518087"/>
                  </a:lnTo>
                  <a:lnTo>
                    <a:pt x="285552" y="555214"/>
                  </a:lnTo>
                  <a:lnTo>
                    <a:pt x="257716" y="593078"/>
                  </a:lnTo>
                  <a:lnTo>
                    <a:pt x="231307" y="631643"/>
                  </a:lnTo>
                  <a:lnTo>
                    <a:pt x="206325" y="670872"/>
                  </a:lnTo>
                  <a:lnTo>
                    <a:pt x="182770" y="710728"/>
                  </a:lnTo>
                  <a:lnTo>
                    <a:pt x="160643" y="751175"/>
                  </a:lnTo>
                  <a:lnTo>
                    <a:pt x="139943" y="792174"/>
                  </a:lnTo>
                  <a:lnTo>
                    <a:pt x="120670" y="833690"/>
                  </a:lnTo>
                  <a:lnTo>
                    <a:pt x="102824" y="875685"/>
                  </a:lnTo>
                  <a:lnTo>
                    <a:pt x="86406" y="918123"/>
                  </a:lnTo>
                  <a:lnTo>
                    <a:pt x="71414" y="960967"/>
                  </a:lnTo>
                  <a:lnTo>
                    <a:pt x="57850" y="1004179"/>
                  </a:lnTo>
                  <a:lnTo>
                    <a:pt x="45714" y="1047724"/>
                  </a:lnTo>
                  <a:lnTo>
                    <a:pt x="35004" y="1091563"/>
                  </a:lnTo>
                  <a:lnTo>
                    <a:pt x="25722" y="1135661"/>
                  </a:lnTo>
                  <a:lnTo>
                    <a:pt x="17866" y="1179979"/>
                  </a:lnTo>
                  <a:lnTo>
                    <a:pt x="11438" y="1224483"/>
                  </a:lnTo>
                  <a:lnTo>
                    <a:pt x="6438" y="1269133"/>
                  </a:lnTo>
                  <a:lnTo>
                    <a:pt x="2864" y="1313894"/>
                  </a:lnTo>
                  <a:lnTo>
                    <a:pt x="718" y="1358729"/>
                  </a:lnTo>
                  <a:lnTo>
                    <a:pt x="0" y="1403601"/>
                  </a:lnTo>
                  <a:lnTo>
                    <a:pt x="708" y="1448472"/>
                  </a:lnTo>
                  <a:lnTo>
                    <a:pt x="2844" y="1493306"/>
                  </a:lnTo>
                  <a:lnTo>
                    <a:pt x="6407" y="1538067"/>
                  </a:lnTo>
                  <a:lnTo>
                    <a:pt x="11397" y="1582717"/>
                  </a:lnTo>
                  <a:lnTo>
                    <a:pt x="17814" y="1627219"/>
                  </a:lnTo>
                  <a:lnTo>
                    <a:pt x="25659" y="1671536"/>
                  </a:lnTo>
                  <a:lnTo>
                    <a:pt x="34932" y="1715633"/>
                  </a:lnTo>
                  <a:lnTo>
                    <a:pt x="45631" y="1759470"/>
                  </a:lnTo>
                  <a:lnTo>
                    <a:pt x="57758" y="1803013"/>
                  </a:lnTo>
                  <a:lnTo>
                    <a:pt x="71312" y="1846223"/>
                  </a:lnTo>
                  <a:lnTo>
                    <a:pt x="86293" y="1889065"/>
                  </a:lnTo>
                  <a:lnTo>
                    <a:pt x="102702" y="1931500"/>
                  </a:lnTo>
                  <a:lnTo>
                    <a:pt x="120538" y="1973493"/>
                  </a:lnTo>
                  <a:lnTo>
                    <a:pt x="139802" y="2015006"/>
                  </a:lnTo>
                  <a:lnTo>
                    <a:pt x="160493" y="2056002"/>
                  </a:lnTo>
                  <a:lnTo>
                    <a:pt x="182611" y="2096445"/>
                  </a:lnTo>
                  <a:lnTo>
                    <a:pt x="206156" y="2136298"/>
                  </a:lnTo>
                  <a:lnTo>
                    <a:pt x="231129" y="2175523"/>
                  </a:lnTo>
                  <a:lnTo>
                    <a:pt x="257529" y="2214084"/>
                  </a:lnTo>
                  <a:lnTo>
                    <a:pt x="285357" y="2251944"/>
                  </a:lnTo>
                  <a:lnTo>
                    <a:pt x="314612" y="2289067"/>
                  </a:lnTo>
                  <a:lnTo>
                    <a:pt x="345295" y="2325414"/>
                  </a:lnTo>
                  <a:lnTo>
                    <a:pt x="377404" y="2360950"/>
                  </a:lnTo>
                  <a:lnTo>
                    <a:pt x="410941" y="2395637"/>
                  </a:lnTo>
                  <a:lnTo>
                    <a:pt x="431820" y="2415823"/>
                  </a:lnTo>
                </a:path>
                <a:path w="2806700" h="2416175">
                  <a:moveTo>
                    <a:pt x="2374411" y="2415823"/>
                  </a:moveTo>
                  <a:lnTo>
                    <a:pt x="2428892" y="2360891"/>
                  </a:lnTo>
                  <a:lnTo>
                    <a:pt x="2461003" y="2325357"/>
                  </a:lnTo>
                  <a:lnTo>
                    <a:pt x="2491687" y="2289011"/>
                  </a:lnTo>
                  <a:lnTo>
                    <a:pt x="2520944" y="2251891"/>
                  </a:lnTo>
                  <a:lnTo>
                    <a:pt x="2548773" y="2214034"/>
                  </a:lnTo>
                  <a:lnTo>
                    <a:pt x="2575175" y="2175476"/>
                  </a:lnTo>
                  <a:lnTo>
                    <a:pt x="2600150" y="2136254"/>
                  </a:lnTo>
                  <a:lnTo>
                    <a:pt x="2623698" y="2096405"/>
                  </a:lnTo>
                  <a:lnTo>
                    <a:pt x="2645818" y="2055966"/>
                  </a:lnTo>
                  <a:lnTo>
                    <a:pt x="2666511" y="2014974"/>
                  </a:lnTo>
                  <a:lnTo>
                    <a:pt x="2685776" y="1973466"/>
                  </a:lnTo>
                  <a:lnTo>
                    <a:pt x="2703614" y="1931478"/>
                  </a:lnTo>
                  <a:lnTo>
                    <a:pt x="2720025" y="1889048"/>
                  </a:lnTo>
                  <a:lnTo>
                    <a:pt x="2735009" y="1846213"/>
                  </a:lnTo>
                  <a:lnTo>
                    <a:pt x="2748566" y="1803008"/>
                  </a:lnTo>
                  <a:lnTo>
                    <a:pt x="2760695" y="1759472"/>
                  </a:lnTo>
                  <a:lnTo>
                    <a:pt x="2771397" y="1715640"/>
                  </a:lnTo>
                  <a:lnTo>
                    <a:pt x="2780671" y="1671551"/>
                  </a:lnTo>
                  <a:lnTo>
                    <a:pt x="2788519" y="1627240"/>
                  </a:lnTo>
                  <a:lnTo>
                    <a:pt x="2794939" y="1582745"/>
                  </a:lnTo>
                  <a:lnTo>
                    <a:pt x="2799932" y="1538102"/>
                  </a:lnTo>
                  <a:lnTo>
                    <a:pt x="2803498" y="1493348"/>
                  </a:lnTo>
                  <a:lnTo>
                    <a:pt x="2805637" y="1448521"/>
                  </a:lnTo>
                  <a:lnTo>
                    <a:pt x="2806349" y="1403657"/>
                  </a:lnTo>
                  <a:lnTo>
                    <a:pt x="2805633" y="1358793"/>
                  </a:lnTo>
                  <a:lnTo>
                    <a:pt x="2803491" y="1313966"/>
                  </a:lnTo>
                  <a:lnTo>
                    <a:pt x="2799921" y="1269212"/>
                  </a:lnTo>
                  <a:lnTo>
                    <a:pt x="2794924" y="1224570"/>
                  </a:lnTo>
                  <a:lnTo>
                    <a:pt x="2788500" y="1180074"/>
                  </a:lnTo>
                  <a:lnTo>
                    <a:pt x="2780649" y="1135763"/>
                  </a:lnTo>
                  <a:lnTo>
                    <a:pt x="2771370" y="1091674"/>
                  </a:lnTo>
                  <a:lnTo>
                    <a:pt x="2760665" y="1047842"/>
                  </a:lnTo>
                  <a:lnTo>
                    <a:pt x="2748533" y="1004305"/>
                  </a:lnTo>
                  <a:lnTo>
                    <a:pt x="2734973" y="961100"/>
                  </a:lnTo>
                  <a:lnTo>
                    <a:pt x="2719987" y="918264"/>
                  </a:lnTo>
                  <a:lnTo>
                    <a:pt x="2703573" y="875834"/>
                  </a:lnTo>
                  <a:lnTo>
                    <a:pt x="2685732" y="833846"/>
                  </a:lnTo>
                  <a:lnTo>
                    <a:pt x="2666465" y="792337"/>
                  </a:lnTo>
                  <a:lnTo>
                    <a:pt x="2645770" y="751345"/>
                  </a:lnTo>
                  <a:lnTo>
                    <a:pt x="2623648" y="710906"/>
                  </a:lnTo>
                  <a:lnTo>
                    <a:pt x="2600100" y="671056"/>
                  </a:lnTo>
                  <a:lnTo>
                    <a:pt x="2575124" y="631834"/>
                  </a:lnTo>
                  <a:lnTo>
                    <a:pt x="2548721" y="593275"/>
                  </a:lnTo>
                  <a:lnTo>
                    <a:pt x="2520892" y="555417"/>
                  </a:lnTo>
                  <a:lnTo>
                    <a:pt x="2491635" y="518297"/>
                  </a:lnTo>
                  <a:lnTo>
                    <a:pt x="2460952" y="481951"/>
                  </a:lnTo>
                  <a:lnTo>
                    <a:pt x="2428841" y="446416"/>
                  </a:lnTo>
                  <a:lnTo>
                    <a:pt x="2395304" y="411729"/>
                  </a:lnTo>
                  <a:lnTo>
                    <a:pt x="2357420" y="375198"/>
                  </a:lnTo>
                  <a:lnTo>
                    <a:pt x="2318530" y="340360"/>
                  </a:lnTo>
                  <a:lnTo>
                    <a:pt x="2278682" y="307216"/>
                  </a:lnTo>
                  <a:lnTo>
                    <a:pt x="2237923" y="275766"/>
                  </a:lnTo>
                  <a:lnTo>
                    <a:pt x="2196302" y="246010"/>
                  </a:lnTo>
                  <a:lnTo>
                    <a:pt x="2153865" y="217950"/>
                  </a:lnTo>
                  <a:lnTo>
                    <a:pt x="2110662" y="191585"/>
                  </a:lnTo>
                  <a:lnTo>
                    <a:pt x="2066740" y="166917"/>
                  </a:lnTo>
                  <a:lnTo>
                    <a:pt x="2022146" y="143945"/>
                  </a:lnTo>
                  <a:lnTo>
                    <a:pt x="1976928" y="122671"/>
                  </a:lnTo>
                  <a:lnTo>
                    <a:pt x="1931135" y="103096"/>
                  </a:lnTo>
                  <a:lnTo>
                    <a:pt x="1884814" y="85218"/>
                  </a:lnTo>
                  <a:lnTo>
                    <a:pt x="1838013" y="69040"/>
                  </a:lnTo>
                  <a:lnTo>
                    <a:pt x="1790780" y="54562"/>
                  </a:lnTo>
                  <a:lnTo>
                    <a:pt x="1743162" y="41785"/>
                  </a:lnTo>
                  <a:lnTo>
                    <a:pt x="1695208" y="30708"/>
                  </a:lnTo>
                  <a:lnTo>
                    <a:pt x="1646965" y="21333"/>
                  </a:lnTo>
                  <a:lnTo>
                    <a:pt x="1598481" y="13659"/>
                  </a:lnTo>
                  <a:lnTo>
                    <a:pt x="1549804" y="7689"/>
                  </a:lnTo>
                  <a:lnTo>
                    <a:pt x="1500982" y="3422"/>
                  </a:lnTo>
                  <a:lnTo>
                    <a:pt x="1452062" y="858"/>
                  </a:lnTo>
                  <a:lnTo>
                    <a:pt x="1403093" y="0"/>
                  </a:lnTo>
                  <a:lnTo>
                    <a:pt x="1354137" y="857"/>
                  </a:lnTo>
                  <a:lnTo>
                    <a:pt x="1305231" y="3417"/>
                  </a:lnTo>
                  <a:lnTo>
                    <a:pt x="1256423" y="7679"/>
                  </a:lnTo>
                  <a:lnTo>
                    <a:pt x="1207761" y="13642"/>
                  </a:lnTo>
                  <a:lnTo>
                    <a:pt x="1159293" y="21307"/>
                  </a:lnTo>
                  <a:lnTo>
                    <a:pt x="1111065" y="30673"/>
                  </a:lnTo>
                  <a:lnTo>
                    <a:pt x="1063127" y="41739"/>
                  </a:lnTo>
                  <a:lnTo>
                    <a:pt x="1015525" y="54505"/>
                  </a:lnTo>
                  <a:lnTo>
                    <a:pt x="968307" y="68971"/>
                  </a:lnTo>
                  <a:lnTo>
                    <a:pt x="921522" y="85136"/>
                  </a:lnTo>
                  <a:lnTo>
                    <a:pt x="875216" y="103000"/>
                  </a:lnTo>
                  <a:lnTo>
                    <a:pt x="829438" y="122562"/>
                  </a:lnTo>
                  <a:lnTo>
                    <a:pt x="784235" y="143822"/>
                  </a:lnTo>
                  <a:lnTo>
                    <a:pt x="739655" y="166780"/>
                  </a:lnTo>
                  <a:lnTo>
                    <a:pt x="695746" y="191435"/>
                  </a:lnTo>
                  <a:lnTo>
                    <a:pt x="652555" y="217786"/>
                  </a:lnTo>
                  <a:lnTo>
                    <a:pt x="610130" y="245834"/>
                  </a:lnTo>
                  <a:lnTo>
                    <a:pt x="568519" y="275578"/>
                  </a:lnTo>
                  <a:lnTo>
                    <a:pt x="527770" y="307017"/>
                  </a:lnTo>
                  <a:lnTo>
                    <a:pt x="487929" y="340151"/>
                  </a:lnTo>
                  <a:lnTo>
                    <a:pt x="449046" y="374979"/>
                  </a:lnTo>
                  <a:lnTo>
                    <a:pt x="411168" y="411502"/>
                  </a:lnTo>
                </a:path>
              </a:pathLst>
            </a:custGeom>
            <a:ln w="76200">
              <a:solidFill>
                <a:srgbClr val="F1A03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13700" y="4782532"/>
              <a:ext cx="812800" cy="20378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02272" y="321696"/>
            <a:ext cx="4465320" cy="223012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ts val="3500"/>
              </a:lnSpc>
              <a:spcBef>
                <a:spcPts val="60"/>
              </a:spcBef>
            </a:pPr>
            <a:r>
              <a:rPr lang="de-DE" spc="-10" dirty="0">
                <a:solidFill>
                  <a:srgbClr val="FFFFFF"/>
                </a:solidFill>
              </a:rPr>
              <a:t>Wässrige Substrate* von Lactobacillus </a:t>
            </a:r>
            <a:r>
              <a:rPr lang="de-DE" spc="-10" dirty="0" err="1">
                <a:solidFill>
                  <a:srgbClr val="FFFFFF"/>
                </a:solidFill>
              </a:rPr>
              <a:t>plantarum</a:t>
            </a:r>
            <a:r>
              <a:rPr lang="de-DE" spc="-10" dirty="0">
                <a:solidFill>
                  <a:srgbClr val="FFFFFF"/>
                </a:solidFill>
              </a:rPr>
              <a:t>-Metaboliten aus Orangenschalen und koreanischem Kimchi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20272" y="2725652"/>
            <a:ext cx="4767580" cy="154420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80"/>
              </a:spcBef>
            </a:pPr>
            <a:r>
              <a:rPr lang="de-DE" sz="1400" spc="-10" dirty="0">
                <a:latin typeface="Gilroy"/>
                <a:cs typeface="Gilroy"/>
              </a:rPr>
              <a:t>Die traditionellen südostasiatischen Lebensmittel Orange und Kimchi (koreanischem Kohlzubereitung) sind eine gesunde „Mahlzeit“ für Probiotika, die dank diese Ernährung eine Vielzahl von Metaboliten freisetzen.</a:t>
            </a:r>
          </a:p>
          <a:p>
            <a:pPr marL="12700" marR="5080">
              <a:lnSpc>
                <a:spcPct val="101200"/>
              </a:lnSpc>
              <a:spcBef>
                <a:spcPts val="80"/>
              </a:spcBef>
            </a:pPr>
            <a:endParaRPr sz="1450" dirty="0">
              <a:latin typeface="Gilroy"/>
              <a:cs typeface="Gilroy"/>
            </a:endParaRPr>
          </a:p>
          <a:p>
            <a:pPr marL="12700" marR="346710">
              <a:lnSpc>
                <a:spcPct val="101200"/>
              </a:lnSpc>
            </a:pPr>
            <a:r>
              <a:rPr lang="de-DE" sz="1400" spc="-15" dirty="0">
                <a:latin typeface="Gilroy"/>
                <a:cs typeface="Gilroy"/>
              </a:rPr>
              <a:t>Daher wurden Orange und </a:t>
            </a:r>
            <a:r>
              <a:rPr lang="de-DE" sz="1400" spc="-15" dirty="0" err="1">
                <a:latin typeface="Gilroy"/>
                <a:cs typeface="Gilroy"/>
              </a:rPr>
              <a:t>Kimchi</a:t>
            </a:r>
            <a:r>
              <a:rPr lang="de-DE" sz="1400" spc="-15" dirty="0">
                <a:latin typeface="Gilroy"/>
                <a:cs typeface="Gilroy"/>
              </a:rPr>
              <a:t> als Substrat für </a:t>
            </a:r>
            <a:r>
              <a:rPr lang="de-DE" sz="1400" spc="-15" dirty="0" err="1">
                <a:latin typeface="Gilroy"/>
                <a:cs typeface="Gilroy"/>
              </a:rPr>
              <a:t>Lactobacillus</a:t>
            </a:r>
            <a:r>
              <a:rPr lang="de-DE" sz="1400" spc="-15" dirty="0">
                <a:latin typeface="Gilroy"/>
                <a:cs typeface="Gilroy"/>
              </a:rPr>
              <a:t> </a:t>
            </a:r>
            <a:r>
              <a:rPr lang="de-DE" sz="1400" spc="-15" dirty="0" err="1">
                <a:latin typeface="Gilroy"/>
                <a:cs typeface="Gilroy"/>
              </a:rPr>
              <a:t>plantarus</a:t>
            </a:r>
            <a:r>
              <a:rPr lang="de-DE" sz="1400" spc="-15" dirty="0">
                <a:latin typeface="Gilroy"/>
                <a:cs typeface="Gilroy"/>
              </a:rPr>
              <a:t> ausgewählt.</a:t>
            </a:r>
            <a:endParaRPr sz="1400" dirty="0">
              <a:latin typeface="Gilroy"/>
              <a:cs typeface="Gilroy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20272" y="4659682"/>
            <a:ext cx="2789555" cy="317500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>
              <a:lnSpc>
                <a:spcPts val="1100"/>
              </a:lnSpc>
              <a:spcBef>
                <a:spcPts val="220"/>
              </a:spcBef>
            </a:pPr>
            <a:r>
              <a:rPr sz="1000" i="1" spc="-15" dirty="0">
                <a:solidFill>
                  <a:srgbClr val="FFFFFF"/>
                </a:solidFill>
                <a:latin typeface="Gilroy Italic"/>
                <a:cs typeface="Gilroy Italic"/>
              </a:rPr>
              <a:t>*</a:t>
            </a:r>
            <a:r>
              <a:rPr lang="de-DE" sz="1000" i="1" spc="-15" dirty="0">
                <a:solidFill>
                  <a:srgbClr val="FFFFFF"/>
                </a:solidFill>
                <a:latin typeface="Gilroy Italic"/>
                <a:cs typeface="Gilroy Italic"/>
              </a:rPr>
              <a:t> Substrat ist ein Nährmedium für das Wachstum und die Entwicklung lebender Mikroorganismen</a:t>
            </a:r>
            <a:endParaRPr sz="1000" dirty="0">
              <a:latin typeface="Gilroy Italic"/>
              <a:cs typeface="Gilroy Italic"/>
            </a:endParaRPr>
          </a:p>
        </p:txBody>
      </p:sp>
    </p:spTree>
    <p:extLst>
      <p:ext uri="{BB962C8B-B14F-4D97-AF65-F5344CB8AC3E}">
        <p14:creationId xmlns:p14="http://schemas.microsoft.com/office/powerpoint/2010/main" val="19188853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9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3" name="object 3"/>
          <p:cNvGrpSpPr/>
          <p:nvPr/>
        </p:nvGrpSpPr>
        <p:grpSpPr>
          <a:xfrm>
            <a:off x="5453918" y="0"/>
            <a:ext cx="3690620" cy="5143500"/>
            <a:chOff x="5453918" y="0"/>
            <a:chExt cx="3690620" cy="51435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56901" y="0"/>
              <a:ext cx="3687098" cy="51435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36475" y="4811638"/>
              <a:ext cx="831251" cy="14672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53918" y="0"/>
              <a:ext cx="3690081" cy="51435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13700" y="4782446"/>
              <a:ext cx="812800" cy="203777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92803" y="324206"/>
            <a:ext cx="4216400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pc="-20" dirty="0">
                <a:solidFill>
                  <a:srgbClr val="FFFFFF"/>
                </a:solidFill>
              </a:rPr>
              <a:t>Extrakt aus der Pulpe der Paradies-Banane</a:t>
            </a:r>
            <a:r>
              <a:rPr lang="de-DE" sz="2400" kern="1200" spc="-10" dirty="0">
                <a:solidFill>
                  <a:schemeClr val="bg1"/>
                </a:solidFill>
                <a:latin typeface="Gilroy"/>
                <a:ea typeface="+mn-ea"/>
                <a:cs typeface="+mn-cs"/>
              </a:rPr>
              <a:t>*</a:t>
            </a:r>
            <a:endParaRPr sz="2400" kern="1200" spc="-10" dirty="0">
              <a:solidFill>
                <a:schemeClr val="bg1"/>
              </a:solidFill>
              <a:latin typeface="Gilroy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7953" y="1463243"/>
            <a:ext cx="4632960" cy="2906821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111125">
              <a:lnSpc>
                <a:spcPct val="101200"/>
              </a:lnSpc>
              <a:spcBef>
                <a:spcPts val="80"/>
              </a:spcBef>
            </a:pPr>
            <a:r>
              <a:rPr lang="de-DE" sz="1400" spc="-20" dirty="0">
                <a:latin typeface="Gilroy"/>
                <a:cs typeface="Gilroy"/>
              </a:rPr>
              <a:t>Enthält </a:t>
            </a:r>
            <a:r>
              <a:rPr lang="de-DE" sz="1400" spc="-20" dirty="0" err="1">
                <a:latin typeface="Gilroy"/>
                <a:cs typeface="Gilroy"/>
              </a:rPr>
              <a:t>Fructooligosaccharide</a:t>
            </a:r>
            <a:r>
              <a:rPr lang="de-DE" sz="1400" spc="-20" dirty="0">
                <a:latin typeface="Gilroy"/>
                <a:cs typeface="Gilroy"/>
              </a:rPr>
              <a:t>**, lösliche Ballaststoffe**, organische Säuren, Mineralstoffe (insbesondere Kalium und Magnesium) und Vitamine A, C, E sowie Vitamine der Gruppe B.</a:t>
            </a:r>
          </a:p>
          <a:p>
            <a:pPr marL="12700" marR="111125">
              <a:lnSpc>
                <a:spcPct val="101200"/>
              </a:lnSpc>
              <a:spcBef>
                <a:spcPts val="80"/>
              </a:spcBef>
            </a:pPr>
            <a:endParaRPr lang="de-DE" sz="1400" spc="-20" dirty="0">
              <a:latin typeface="Gilroy"/>
              <a:cs typeface="Gilroy"/>
            </a:endParaRPr>
          </a:p>
          <a:p>
            <a:pPr marL="12700" marR="111125">
              <a:lnSpc>
                <a:spcPct val="101200"/>
              </a:lnSpc>
              <a:spcBef>
                <a:spcPts val="80"/>
              </a:spcBef>
            </a:pPr>
            <a:r>
              <a:rPr lang="de-DE" sz="1400" spc="-10" dirty="0">
                <a:latin typeface="Gilroy"/>
              </a:rPr>
              <a:t>* </a:t>
            </a:r>
            <a:r>
              <a:rPr lang="de-DE" sz="1400" spc="-20" dirty="0">
                <a:latin typeface="Gilroy"/>
              </a:rPr>
              <a:t>Auch Dessertbanane oder Obstbanane bekannt.</a:t>
            </a:r>
          </a:p>
          <a:p>
            <a:pPr marL="12700" marR="111125">
              <a:lnSpc>
                <a:spcPct val="101200"/>
              </a:lnSpc>
              <a:spcBef>
                <a:spcPts val="80"/>
              </a:spcBef>
            </a:pPr>
            <a:endParaRPr sz="1450" dirty="0">
              <a:latin typeface="Gilroy"/>
              <a:cs typeface="Gilroy"/>
            </a:endParaRPr>
          </a:p>
          <a:p>
            <a:pPr marL="12700" marR="5080">
              <a:lnSpc>
                <a:spcPct val="101200"/>
              </a:lnSpc>
            </a:pPr>
            <a:r>
              <a:rPr lang="de-DE" sz="1400" spc="-10" dirty="0">
                <a:latin typeface="Gilroy"/>
                <a:cs typeface="Gilroy"/>
              </a:rPr>
              <a:t>** </a:t>
            </a:r>
            <a:r>
              <a:rPr lang="de-DE" sz="1400" spc="-10" dirty="0" err="1">
                <a:latin typeface="Gilroy"/>
                <a:cs typeface="Gilroy"/>
              </a:rPr>
              <a:t>Fructooligosaccharide</a:t>
            </a:r>
            <a:r>
              <a:rPr lang="de-DE" sz="1400" spc="-10" dirty="0">
                <a:latin typeface="Gilroy"/>
                <a:cs typeface="Gilroy"/>
              </a:rPr>
              <a:t> und lösliche Ballaststoffe sind perfekte Nahrung für die körpereigenen nützlichen Darmbakterien und helfen, ihre Aktivität zu steigern, die Darmmotilität zu aktivieren sowie den Fett- und Kohlenhydratstoffwechsel zu fördern.</a:t>
            </a:r>
          </a:p>
          <a:p>
            <a:pPr marL="12700" marR="5080">
              <a:lnSpc>
                <a:spcPct val="101200"/>
              </a:lnSpc>
            </a:pPr>
            <a:endParaRPr lang="de-DE" sz="1400" spc="-10" dirty="0">
              <a:latin typeface="Gilroy"/>
              <a:cs typeface="Gilroy"/>
            </a:endParaRPr>
          </a:p>
        </p:txBody>
      </p:sp>
    </p:spTree>
    <p:extLst>
      <p:ext uri="{BB962C8B-B14F-4D97-AF65-F5344CB8AC3E}">
        <p14:creationId xmlns:p14="http://schemas.microsoft.com/office/powerpoint/2010/main" val="2260642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9B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57892" y="0"/>
            <a:ext cx="3680881" cy="51435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917654" y="2096919"/>
            <a:ext cx="762000" cy="726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600" b="1" spc="-85" dirty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4600" b="1" spc="-5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46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13700" y="4782446"/>
            <a:ext cx="812800" cy="203777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18203" y="298806"/>
            <a:ext cx="196850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pc="-10" dirty="0">
                <a:solidFill>
                  <a:srgbClr val="FFFFFF"/>
                </a:solidFill>
              </a:rPr>
              <a:t>Vitamin B6</a:t>
            </a:r>
            <a:endParaRPr spc="25" dirty="0">
              <a:solidFill>
                <a:srgbClr val="FFFFFF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30122" y="975555"/>
            <a:ext cx="4827677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z="1400" spc="-5" dirty="0">
                <a:latin typeface="Gilroy"/>
                <a:cs typeface="Gilroy"/>
              </a:rPr>
              <a:t>Wird teilweise im Darm synthetisiert und zum Teil aus der Nahrung aufgenommen. Wenn sich der Zustand der </a:t>
            </a:r>
            <a:r>
              <a:rPr lang="de-DE" sz="1400" spc="-5" dirty="0" err="1">
                <a:latin typeface="Gilroy"/>
                <a:cs typeface="Gilroy"/>
              </a:rPr>
              <a:t>Mikrobiota</a:t>
            </a:r>
            <a:r>
              <a:rPr lang="de-DE" sz="1400" spc="-5" dirty="0">
                <a:latin typeface="Gilroy"/>
                <a:cs typeface="Gilroy"/>
              </a:rPr>
              <a:t> verschlechtert, werden diese Prozesse gestört, was zu einem Mangel an diesem Vitamin führt.</a:t>
            </a:r>
            <a:endParaRPr sz="1400" dirty="0">
              <a:latin typeface="Gilroy"/>
              <a:cs typeface="Gilroy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0122" y="2055055"/>
            <a:ext cx="4370477" cy="435697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80"/>
              </a:spcBef>
            </a:pPr>
            <a:r>
              <a:rPr lang="de-DE" sz="1400" spc="-5" dirty="0">
                <a:latin typeface="Gilroy"/>
                <a:cs typeface="Gilroy"/>
              </a:rPr>
              <a:t>Vitamin B6 regelt die Arbeit von Verdauungsenzymen und ist auch notwendig für:</a:t>
            </a:r>
            <a:endParaRPr sz="1400" dirty="0">
              <a:latin typeface="Gilroy"/>
              <a:cs typeface="Gilroy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0123" y="2673346"/>
            <a:ext cx="88265" cy="781685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400" dirty="0">
                <a:latin typeface="Times New Roman"/>
                <a:cs typeface="Times New Roman"/>
              </a:rPr>
              <a:t>•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1400" dirty="0">
                <a:latin typeface="Times New Roman"/>
                <a:cs typeface="Times New Roman"/>
              </a:rPr>
              <a:t>•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1400" dirty="0">
                <a:latin typeface="Times New Roman"/>
                <a:cs typeface="Times New Roman"/>
              </a:rPr>
              <a:t>•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33323" y="2664147"/>
            <a:ext cx="3432810" cy="10234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64895">
              <a:lnSpc>
                <a:spcPct val="118100"/>
              </a:lnSpc>
              <a:spcBef>
                <a:spcPts val="100"/>
              </a:spcBef>
            </a:pPr>
            <a:r>
              <a:rPr lang="de-DE" sz="1400" dirty="0">
                <a:latin typeface="Gilroy"/>
                <a:cs typeface="Gilroy"/>
              </a:rPr>
              <a:t>Normale Leberfunktion </a:t>
            </a:r>
            <a:r>
              <a:rPr lang="de-DE" sz="1400" spc="-5" dirty="0">
                <a:latin typeface="Gilroy"/>
                <a:cs typeface="Gilroy"/>
              </a:rPr>
              <a:t>Aufnahme von Vitamin B12</a:t>
            </a:r>
          </a:p>
          <a:p>
            <a:pPr marL="12700" marR="1064895">
              <a:lnSpc>
                <a:spcPct val="118100"/>
              </a:lnSpc>
              <a:spcBef>
                <a:spcPts val="100"/>
              </a:spcBef>
            </a:pPr>
            <a:r>
              <a:rPr lang="de-DE" sz="1400" dirty="0">
                <a:latin typeface="Gilroy"/>
                <a:cs typeface="Gilroy"/>
              </a:rPr>
              <a:t>Stabile Funktion des Nerven- und Herz-Kreislauf-Systems</a:t>
            </a:r>
            <a:endParaRPr sz="1400" dirty="0">
              <a:latin typeface="Gilroy"/>
              <a:cs typeface="Gilroy"/>
            </a:endParaRPr>
          </a:p>
        </p:txBody>
      </p:sp>
    </p:spTree>
    <p:extLst>
      <p:ext uri="{BB962C8B-B14F-4D97-AF65-F5344CB8AC3E}">
        <p14:creationId xmlns:p14="http://schemas.microsoft.com/office/powerpoint/2010/main" val="1319033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913" y="9159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E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89563" y="4227945"/>
            <a:ext cx="2516505" cy="724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sz="1000" spc="-40" dirty="0">
                <a:latin typeface="Arial"/>
                <a:cs typeface="Arial"/>
              </a:rPr>
              <a:t>*</a:t>
            </a:r>
            <a:r>
              <a:rPr sz="1000" u="sng" spc="25" dirty="0">
                <a:solidFill>
                  <a:srgbClr val="3B3BF8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https://ww</a:t>
            </a:r>
            <a:r>
              <a:rPr sz="1000" u="sng" spc="-10" dirty="0">
                <a:solidFill>
                  <a:srgbClr val="3B3BF8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w</a:t>
            </a:r>
            <a:r>
              <a:rPr sz="1000" u="sng" spc="10" dirty="0">
                <a:solidFill>
                  <a:srgbClr val="3B3BF8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.ncbi.nlm.nih.gov/pmc/articles/ </a:t>
            </a:r>
            <a:r>
              <a:rPr sz="1000" spc="5" dirty="0">
                <a:solidFill>
                  <a:srgbClr val="3B3BF8"/>
                </a:solidFill>
                <a:latin typeface="Arial"/>
                <a:cs typeface="Arial"/>
              </a:rPr>
              <a:t> </a:t>
            </a:r>
            <a:r>
              <a:rPr sz="1000" u="sng" spc="10" dirty="0">
                <a:solidFill>
                  <a:srgbClr val="3B3BF8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</a:rPr>
              <a:t>PMC1981305/pdf/brmedj03234-0035.pdf </a:t>
            </a:r>
            <a:endParaRPr sz="1000">
              <a:latin typeface="Arial"/>
              <a:cs typeface="Arial"/>
            </a:endParaRPr>
          </a:p>
          <a:p>
            <a:pPr marL="12700" marR="504190">
              <a:lnSpc>
                <a:spcPct val="114599"/>
              </a:lnSpc>
            </a:pPr>
            <a:r>
              <a:rPr sz="1000" spc="-40" dirty="0">
                <a:latin typeface="Arial"/>
                <a:cs typeface="Arial"/>
              </a:rPr>
              <a:t>**</a:t>
            </a:r>
            <a:r>
              <a:rPr sz="1000" u="sng" spc="2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https://ww</a:t>
            </a:r>
            <a:r>
              <a:rPr sz="10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w</a:t>
            </a:r>
            <a:r>
              <a:rPr sz="1000" u="sng" spc="1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.cell.com/cell/fulltext/ </a:t>
            </a:r>
            <a:r>
              <a:rPr sz="1000" spc="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0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S0092-8674(15)00248-2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66757" y="2961856"/>
            <a:ext cx="2566035" cy="799578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95"/>
              </a:spcBef>
            </a:pPr>
            <a:r>
              <a:rPr lang="de-DE" sz="1400" b="1" spc="-10" dirty="0">
                <a:solidFill>
                  <a:srgbClr val="262626"/>
                </a:solidFill>
                <a:latin typeface="Gilroy Bold"/>
                <a:cs typeface="Gilroy Bold"/>
              </a:rPr>
              <a:t>Beeinflusst unsere Stimmung</a:t>
            </a:r>
          </a:p>
          <a:p>
            <a:pPr marL="12700">
              <a:lnSpc>
                <a:spcPct val="100000"/>
              </a:lnSpc>
              <a:spcBef>
                <a:spcPts val="295"/>
              </a:spcBef>
            </a:pPr>
            <a:r>
              <a:rPr sz="1100" spc="-5" dirty="0">
                <a:solidFill>
                  <a:srgbClr val="262626"/>
                </a:solidFill>
                <a:latin typeface="Gilroy"/>
                <a:cs typeface="Gilroy"/>
              </a:rPr>
              <a:t>(</a:t>
            </a:r>
            <a:r>
              <a:rPr lang="de-DE" sz="1100" spc="-5" dirty="0">
                <a:solidFill>
                  <a:srgbClr val="262626"/>
                </a:solidFill>
                <a:latin typeface="Gilroy"/>
                <a:cs typeface="Gilroy"/>
              </a:rPr>
              <a:t>5-HTP, die Vorstufe des Glückshormons Serotonin, wird zu über 90 % im Darm produziert</a:t>
            </a:r>
            <a:r>
              <a:rPr sz="1100" spc="-10" dirty="0">
                <a:solidFill>
                  <a:srgbClr val="262626"/>
                </a:solidFill>
                <a:latin typeface="Gilroy"/>
                <a:cs typeface="Gilroy"/>
              </a:rPr>
              <a:t>**)</a:t>
            </a:r>
            <a:endParaRPr sz="1100" dirty="0">
              <a:latin typeface="Gilroy"/>
              <a:cs typeface="Gilroy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89564" y="321388"/>
            <a:ext cx="8297236" cy="1330044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ts val="3500"/>
              </a:lnSpc>
              <a:spcBef>
                <a:spcPts val="60"/>
              </a:spcBef>
            </a:pPr>
            <a:r>
              <a:rPr lang="de-DE" dirty="0"/>
              <a:t>Unser seelisches und körperliches Wohlbefinden hängt vom Zustand unseres Darms ab. </a:t>
            </a:r>
            <a:br>
              <a:rPr lang="ru-RU" dirty="0"/>
            </a:br>
            <a:r>
              <a:rPr lang="de-DE" dirty="0"/>
              <a:t>Doch was wissen wir darüber?</a:t>
            </a:r>
            <a:endParaRPr spc="-10" dirty="0"/>
          </a:p>
        </p:txBody>
      </p:sp>
      <p:sp>
        <p:nvSpPr>
          <p:cNvPr id="6" name="object 6"/>
          <p:cNvSpPr txBox="1"/>
          <p:nvPr/>
        </p:nvSpPr>
        <p:spPr>
          <a:xfrm>
            <a:off x="5255506" y="1892761"/>
            <a:ext cx="2744470" cy="76123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>
              <a:lnSpc>
                <a:spcPct val="115500"/>
              </a:lnSpc>
              <a:spcBef>
                <a:spcPts val="130"/>
              </a:spcBef>
            </a:pPr>
            <a:r>
              <a:rPr lang="de-DE" sz="1400" b="1" spc="-10" dirty="0">
                <a:solidFill>
                  <a:srgbClr val="262626"/>
                </a:solidFill>
                <a:latin typeface="Gilroy Bold"/>
                <a:cs typeface="Gilroy Bold"/>
              </a:rPr>
              <a:t>Wichtig für unser Immunsystem</a:t>
            </a:r>
          </a:p>
          <a:p>
            <a:pPr marL="12700" marR="5080">
              <a:lnSpc>
                <a:spcPct val="115500"/>
              </a:lnSpc>
              <a:spcBef>
                <a:spcPts val="130"/>
              </a:spcBef>
            </a:pPr>
            <a:r>
              <a:rPr sz="1400" dirty="0">
                <a:solidFill>
                  <a:srgbClr val="262626"/>
                </a:solidFill>
                <a:latin typeface="Gilroy"/>
                <a:cs typeface="Gilroy"/>
              </a:rPr>
              <a:t>(</a:t>
            </a:r>
            <a:r>
              <a:rPr lang="de-DE" sz="1400" dirty="0">
                <a:solidFill>
                  <a:srgbClr val="262626"/>
                </a:solidFill>
                <a:latin typeface="Gilroy"/>
                <a:cs typeface="Gilroy"/>
              </a:rPr>
              <a:t>Etwa 70 % der Immunzellen befinden sich im Darm</a:t>
            </a:r>
            <a:r>
              <a:rPr sz="1400" spc="-10" dirty="0">
                <a:solidFill>
                  <a:srgbClr val="262626"/>
                </a:solidFill>
                <a:latin typeface="Gilroy"/>
                <a:cs typeface="Gilroy"/>
              </a:rPr>
              <a:t>***)</a:t>
            </a:r>
            <a:endParaRPr sz="1400" dirty="0">
              <a:latin typeface="Gilroy"/>
              <a:cs typeface="Gilroy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13700" y="4782446"/>
            <a:ext cx="812800" cy="203865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255506" y="2930815"/>
            <a:ext cx="3014345" cy="746358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lang="de-DE" sz="1400" b="1" dirty="0">
                <a:solidFill>
                  <a:srgbClr val="262626"/>
                </a:solidFill>
                <a:latin typeface="Gilroy Bold"/>
                <a:cs typeface="Gilroy Bold"/>
              </a:rPr>
              <a:t>Es enthält den größten Teil der gesamten Mikroflora des Körpers</a:t>
            </a:r>
          </a:p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sz="1400" dirty="0">
                <a:solidFill>
                  <a:srgbClr val="262626"/>
                </a:solidFill>
                <a:latin typeface="Gilroy"/>
                <a:cs typeface="Gilroy"/>
              </a:rPr>
              <a:t>(</a:t>
            </a:r>
            <a:r>
              <a:rPr lang="de-DE" sz="1400" dirty="0">
                <a:solidFill>
                  <a:srgbClr val="262626"/>
                </a:solidFill>
                <a:latin typeface="Gilroy"/>
                <a:cs typeface="Gilroy"/>
              </a:rPr>
              <a:t>etwa 0,3 % des Körpergewichts</a:t>
            </a:r>
            <a:r>
              <a:rPr sz="1400" spc="-10" dirty="0">
                <a:solidFill>
                  <a:srgbClr val="262626"/>
                </a:solidFill>
                <a:latin typeface="Gilroy"/>
                <a:cs typeface="Gilroy"/>
              </a:rPr>
              <a:t>****)</a:t>
            </a:r>
            <a:endParaRPr sz="1400" dirty="0">
              <a:latin typeface="Gilroy"/>
              <a:cs typeface="Gilroy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12418" y="1968309"/>
            <a:ext cx="532765" cy="532765"/>
            <a:chOff x="412418" y="1968309"/>
            <a:chExt cx="532765" cy="532765"/>
          </a:xfrm>
        </p:grpSpPr>
        <p:sp>
          <p:nvSpPr>
            <p:cNvPr id="10" name="object 10"/>
            <p:cNvSpPr/>
            <p:nvPr/>
          </p:nvSpPr>
          <p:spPr>
            <a:xfrm>
              <a:off x="420038" y="1975929"/>
              <a:ext cx="517525" cy="517525"/>
            </a:xfrm>
            <a:custGeom>
              <a:avLst/>
              <a:gdLst/>
              <a:ahLst/>
              <a:cxnLst/>
              <a:rect l="l" t="t" r="r" b="b"/>
              <a:pathLst>
                <a:path w="517525" h="517525">
                  <a:moveTo>
                    <a:pt x="441933" y="75046"/>
                  </a:moveTo>
                  <a:lnTo>
                    <a:pt x="471951" y="110976"/>
                  </a:lnTo>
                  <a:lnTo>
                    <a:pt x="494465" y="150532"/>
                  </a:lnTo>
                  <a:lnTo>
                    <a:pt x="509475" y="192679"/>
                  </a:lnTo>
                  <a:lnTo>
                    <a:pt x="516979" y="236380"/>
                  </a:lnTo>
                  <a:lnTo>
                    <a:pt x="516979" y="280599"/>
                  </a:lnTo>
                  <a:lnTo>
                    <a:pt x="509475" y="324300"/>
                  </a:lnTo>
                  <a:lnTo>
                    <a:pt x="494465" y="366447"/>
                  </a:lnTo>
                  <a:lnTo>
                    <a:pt x="471951" y="406003"/>
                  </a:lnTo>
                  <a:lnTo>
                    <a:pt x="441933" y="441933"/>
                  </a:lnTo>
                  <a:lnTo>
                    <a:pt x="406003" y="471951"/>
                  </a:lnTo>
                  <a:lnTo>
                    <a:pt x="366447" y="494465"/>
                  </a:lnTo>
                  <a:lnTo>
                    <a:pt x="324300" y="509475"/>
                  </a:lnTo>
                  <a:lnTo>
                    <a:pt x="280599" y="516979"/>
                  </a:lnTo>
                  <a:lnTo>
                    <a:pt x="236380" y="516979"/>
                  </a:lnTo>
                  <a:lnTo>
                    <a:pt x="192679" y="509475"/>
                  </a:lnTo>
                  <a:lnTo>
                    <a:pt x="150532" y="494465"/>
                  </a:lnTo>
                  <a:lnTo>
                    <a:pt x="110976" y="471951"/>
                  </a:lnTo>
                  <a:lnTo>
                    <a:pt x="75046" y="441933"/>
                  </a:lnTo>
                  <a:lnTo>
                    <a:pt x="45027" y="406003"/>
                  </a:lnTo>
                  <a:lnTo>
                    <a:pt x="22513" y="366447"/>
                  </a:lnTo>
                  <a:lnTo>
                    <a:pt x="7504" y="324300"/>
                  </a:lnTo>
                  <a:lnTo>
                    <a:pt x="0" y="280599"/>
                  </a:lnTo>
                  <a:lnTo>
                    <a:pt x="0" y="236380"/>
                  </a:lnTo>
                  <a:lnTo>
                    <a:pt x="7504" y="192679"/>
                  </a:lnTo>
                  <a:lnTo>
                    <a:pt x="22513" y="150532"/>
                  </a:lnTo>
                  <a:lnTo>
                    <a:pt x="45027" y="110976"/>
                  </a:lnTo>
                  <a:lnTo>
                    <a:pt x="75046" y="75046"/>
                  </a:lnTo>
                  <a:lnTo>
                    <a:pt x="110976" y="45027"/>
                  </a:lnTo>
                  <a:lnTo>
                    <a:pt x="150532" y="22513"/>
                  </a:lnTo>
                  <a:lnTo>
                    <a:pt x="192679" y="7504"/>
                  </a:lnTo>
                  <a:lnTo>
                    <a:pt x="236380" y="0"/>
                  </a:lnTo>
                  <a:lnTo>
                    <a:pt x="280599" y="0"/>
                  </a:lnTo>
                  <a:lnTo>
                    <a:pt x="324300" y="7504"/>
                  </a:lnTo>
                  <a:lnTo>
                    <a:pt x="366447" y="22513"/>
                  </a:lnTo>
                  <a:lnTo>
                    <a:pt x="406003" y="45027"/>
                  </a:lnTo>
                  <a:lnTo>
                    <a:pt x="441933" y="75046"/>
                  </a:lnTo>
                  <a:close/>
                </a:path>
              </a:pathLst>
            </a:custGeom>
            <a:ln w="15240">
              <a:solidFill>
                <a:srgbClr val="F1A0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0618" y="2005817"/>
              <a:ext cx="320646" cy="457202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4611293" y="2997147"/>
            <a:ext cx="532765" cy="532765"/>
            <a:chOff x="4611293" y="2997147"/>
            <a:chExt cx="532765" cy="532765"/>
          </a:xfrm>
        </p:grpSpPr>
        <p:sp>
          <p:nvSpPr>
            <p:cNvPr id="13" name="object 13"/>
            <p:cNvSpPr/>
            <p:nvPr/>
          </p:nvSpPr>
          <p:spPr>
            <a:xfrm>
              <a:off x="4618913" y="3004767"/>
              <a:ext cx="517525" cy="517525"/>
            </a:xfrm>
            <a:custGeom>
              <a:avLst/>
              <a:gdLst/>
              <a:ahLst/>
              <a:cxnLst/>
              <a:rect l="l" t="t" r="r" b="b"/>
              <a:pathLst>
                <a:path w="517525" h="517525">
                  <a:moveTo>
                    <a:pt x="441933" y="75046"/>
                  </a:moveTo>
                  <a:lnTo>
                    <a:pt x="471951" y="110976"/>
                  </a:lnTo>
                  <a:lnTo>
                    <a:pt x="494465" y="150532"/>
                  </a:lnTo>
                  <a:lnTo>
                    <a:pt x="509475" y="192679"/>
                  </a:lnTo>
                  <a:lnTo>
                    <a:pt x="516979" y="236380"/>
                  </a:lnTo>
                  <a:lnTo>
                    <a:pt x="516979" y="280599"/>
                  </a:lnTo>
                  <a:lnTo>
                    <a:pt x="509475" y="324300"/>
                  </a:lnTo>
                  <a:lnTo>
                    <a:pt x="494465" y="366447"/>
                  </a:lnTo>
                  <a:lnTo>
                    <a:pt x="471951" y="406003"/>
                  </a:lnTo>
                  <a:lnTo>
                    <a:pt x="441933" y="441933"/>
                  </a:lnTo>
                  <a:lnTo>
                    <a:pt x="406003" y="471951"/>
                  </a:lnTo>
                  <a:lnTo>
                    <a:pt x="366447" y="494465"/>
                  </a:lnTo>
                  <a:lnTo>
                    <a:pt x="324300" y="509475"/>
                  </a:lnTo>
                  <a:lnTo>
                    <a:pt x="280599" y="516979"/>
                  </a:lnTo>
                  <a:lnTo>
                    <a:pt x="236380" y="516979"/>
                  </a:lnTo>
                  <a:lnTo>
                    <a:pt x="192679" y="509475"/>
                  </a:lnTo>
                  <a:lnTo>
                    <a:pt x="150532" y="494465"/>
                  </a:lnTo>
                  <a:lnTo>
                    <a:pt x="110976" y="471951"/>
                  </a:lnTo>
                  <a:lnTo>
                    <a:pt x="75046" y="441933"/>
                  </a:lnTo>
                  <a:lnTo>
                    <a:pt x="45027" y="406003"/>
                  </a:lnTo>
                  <a:lnTo>
                    <a:pt x="22513" y="366447"/>
                  </a:lnTo>
                  <a:lnTo>
                    <a:pt x="7504" y="324300"/>
                  </a:lnTo>
                  <a:lnTo>
                    <a:pt x="0" y="280599"/>
                  </a:lnTo>
                  <a:lnTo>
                    <a:pt x="0" y="236380"/>
                  </a:lnTo>
                  <a:lnTo>
                    <a:pt x="7504" y="192679"/>
                  </a:lnTo>
                  <a:lnTo>
                    <a:pt x="22513" y="150532"/>
                  </a:lnTo>
                  <a:lnTo>
                    <a:pt x="45027" y="110976"/>
                  </a:lnTo>
                  <a:lnTo>
                    <a:pt x="75046" y="75046"/>
                  </a:lnTo>
                  <a:lnTo>
                    <a:pt x="110976" y="45027"/>
                  </a:lnTo>
                  <a:lnTo>
                    <a:pt x="150532" y="22513"/>
                  </a:lnTo>
                  <a:lnTo>
                    <a:pt x="192679" y="7504"/>
                  </a:lnTo>
                  <a:lnTo>
                    <a:pt x="236380" y="0"/>
                  </a:lnTo>
                  <a:lnTo>
                    <a:pt x="280599" y="0"/>
                  </a:lnTo>
                  <a:lnTo>
                    <a:pt x="324300" y="7504"/>
                  </a:lnTo>
                  <a:lnTo>
                    <a:pt x="366447" y="22513"/>
                  </a:lnTo>
                  <a:lnTo>
                    <a:pt x="406003" y="45027"/>
                  </a:lnTo>
                  <a:lnTo>
                    <a:pt x="441933" y="75046"/>
                  </a:lnTo>
                  <a:close/>
                </a:path>
              </a:pathLst>
            </a:custGeom>
            <a:ln w="15240">
              <a:solidFill>
                <a:srgbClr val="F1A0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12301" y="3085456"/>
              <a:ext cx="355602" cy="355602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4611293" y="1968309"/>
            <a:ext cx="532765" cy="532765"/>
            <a:chOff x="4611293" y="1968309"/>
            <a:chExt cx="532765" cy="532765"/>
          </a:xfrm>
        </p:grpSpPr>
        <p:sp>
          <p:nvSpPr>
            <p:cNvPr id="16" name="object 16"/>
            <p:cNvSpPr/>
            <p:nvPr/>
          </p:nvSpPr>
          <p:spPr>
            <a:xfrm>
              <a:off x="4618913" y="1975929"/>
              <a:ext cx="517525" cy="517525"/>
            </a:xfrm>
            <a:custGeom>
              <a:avLst/>
              <a:gdLst/>
              <a:ahLst/>
              <a:cxnLst/>
              <a:rect l="l" t="t" r="r" b="b"/>
              <a:pathLst>
                <a:path w="517525" h="517525">
                  <a:moveTo>
                    <a:pt x="441933" y="75046"/>
                  </a:moveTo>
                  <a:lnTo>
                    <a:pt x="471951" y="110976"/>
                  </a:lnTo>
                  <a:lnTo>
                    <a:pt x="494465" y="150532"/>
                  </a:lnTo>
                  <a:lnTo>
                    <a:pt x="509475" y="192679"/>
                  </a:lnTo>
                  <a:lnTo>
                    <a:pt x="516979" y="236380"/>
                  </a:lnTo>
                  <a:lnTo>
                    <a:pt x="516979" y="280599"/>
                  </a:lnTo>
                  <a:lnTo>
                    <a:pt x="509475" y="324300"/>
                  </a:lnTo>
                  <a:lnTo>
                    <a:pt x="494465" y="366447"/>
                  </a:lnTo>
                  <a:lnTo>
                    <a:pt x="471951" y="406003"/>
                  </a:lnTo>
                  <a:lnTo>
                    <a:pt x="441933" y="441933"/>
                  </a:lnTo>
                  <a:lnTo>
                    <a:pt x="406003" y="471951"/>
                  </a:lnTo>
                  <a:lnTo>
                    <a:pt x="366447" y="494465"/>
                  </a:lnTo>
                  <a:lnTo>
                    <a:pt x="324300" y="509475"/>
                  </a:lnTo>
                  <a:lnTo>
                    <a:pt x="280599" y="516979"/>
                  </a:lnTo>
                  <a:lnTo>
                    <a:pt x="236380" y="516979"/>
                  </a:lnTo>
                  <a:lnTo>
                    <a:pt x="192679" y="509475"/>
                  </a:lnTo>
                  <a:lnTo>
                    <a:pt x="150532" y="494465"/>
                  </a:lnTo>
                  <a:lnTo>
                    <a:pt x="110976" y="471951"/>
                  </a:lnTo>
                  <a:lnTo>
                    <a:pt x="75046" y="441933"/>
                  </a:lnTo>
                  <a:lnTo>
                    <a:pt x="45027" y="406003"/>
                  </a:lnTo>
                  <a:lnTo>
                    <a:pt x="22513" y="366447"/>
                  </a:lnTo>
                  <a:lnTo>
                    <a:pt x="7504" y="324300"/>
                  </a:lnTo>
                  <a:lnTo>
                    <a:pt x="0" y="280599"/>
                  </a:lnTo>
                  <a:lnTo>
                    <a:pt x="0" y="236380"/>
                  </a:lnTo>
                  <a:lnTo>
                    <a:pt x="7504" y="192679"/>
                  </a:lnTo>
                  <a:lnTo>
                    <a:pt x="22513" y="150532"/>
                  </a:lnTo>
                  <a:lnTo>
                    <a:pt x="45027" y="110976"/>
                  </a:lnTo>
                  <a:lnTo>
                    <a:pt x="75046" y="75046"/>
                  </a:lnTo>
                  <a:lnTo>
                    <a:pt x="110976" y="45027"/>
                  </a:lnTo>
                  <a:lnTo>
                    <a:pt x="150532" y="22513"/>
                  </a:lnTo>
                  <a:lnTo>
                    <a:pt x="192679" y="7504"/>
                  </a:lnTo>
                  <a:lnTo>
                    <a:pt x="236380" y="0"/>
                  </a:lnTo>
                  <a:lnTo>
                    <a:pt x="280599" y="0"/>
                  </a:lnTo>
                  <a:lnTo>
                    <a:pt x="324300" y="7504"/>
                  </a:lnTo>
                  <a:lnTo>
                    <a:pt x="366447" y="22513"/>
                  </a:lnTo>
                  <a:lnTo>
                    <a:pt x="406003" y="45027"/>
                  </a:lnTo>
                  <a:lnTo>
                    <a:pt x="441933" y="75046"/>
                  </a:lnTo>
                  <a:close/>
                </a:path>
              </a:pathLst>
            </a:custGeom>
            <a:ln w="15240">
              <a:solidFill>
                <a:srgbClr val="F1A0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12301" y="2069317"/>
              <a:ext cx="342902" cy="342902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412418" y="2997147"/>
            <a:ext cx="532765" cy="532765"/>
            <a:chOff x="412418" y="2997147"/>
            <a:chExt cx="532765" cy="532765"/>
          </a:xfrm>
        </p:grpSpPr>
        <p:sp>
          <p:nvSpPr>
            <p:cNvPr id="19" name="object 19"/>
            <p:cNvSpPr/>
            <p:nvPr/>
          </p:nvSpPr>
          <p:spPr>
            <a:xfrm>
              <a:off x="420038" y="3004767"/>
              <a:ext cx="517525" cy="517525"/>
            </a:xfrm>
            <a:custGeom>
              <a:avLst/>
              <a:gdLst/>
              <a:ahLst/>
              <a:cxnLst/>
              <a:rect l="l" t="t" r="r" b="b"/>
              <a:pathLst>
                <a:path w="517525" h="517525">
                  <a:moveTo>
                    <a:pt x="441933" y="75046"/>
                  </a:moveTo>
                  <a:lnTo>
                    <a:pt x="471951" y="110976"/>
                  </a:lnTo>
                  <a:lnTo>
                    <a:pt x="494465" y="150532"/>
                  </a:lnTo>
                  <a:lnTo>
                    <a:pt x="509475" y="192679"/>
                  </a:lnTo>
                  <a:lnTo>
                    <a:pt x="516979" y="236380"/>
                  </a:lnTo>
                  <a:lnTo>
                    <a:pt x="516979" y="280599"/>
                  </a:lnTo>
                  <a:lnTo>
                    <a:pt x="509475" y="324300"/>
                  </a:lnTo>
                  <a:lnTo>
                    <a:pt x="494465" y="366447"/>
                  </a:lnTo>
                  <a:lnTo>
                    <a:pt x="471951" y="406003"/>
                  </a:lnTo>
                  <a:lnTo>
                    <a:pt x="441933" y="441933"/>
                  </a:lnTo>
                  <a:lnTo>
                    <a:pt x="406003" y="471951"/>
                  </a:lnTo>
                  <a:lnTo>
                    <a:pt x="366447" y="494465"/>
                  </a:lnTo>
                  <a:lnTo>
                    <a:pt x="324300" y="509475"/>
                  </a:lnTo>
                  <a:lnTo>
                    <a:pt x="280599" y="516979"/>
                  </a:lnTo>
                  <a:lnTo>
                    <a:pt x="236380" y="516979"/>
                  </a:lnTo>
                  <a:lnTo>
                    <a:pt x="192679" y="509475"/>
                  </a:lnTo>
                  <a:lnTo>
                    <a:pt x="150532" y="494465"/>
                  </a:lnTo>
                  <a:lnTo>
                    <a:pt x="110976" y="471951"/>
                  </a:lnTo>
                  <a:lnTo>
                    <a:pt x="75046" y="441933"/>
                  </a:lnTo>
                  <a:lnTo>
                    <a:pt x="45027" y="406003"/>
                  </a:lnTo>
                  <a:lnTo>
                    <a:pt x="22513" y="366447"/>
                  </a:lnTo>
                  <a:lnTo>
                    <a:pt x="7504" y="324300"/>
                  </a:lnTo>
                  <a:lnTo>
                    <a:pt x="0" y="280599"/>
                  </a:lnTo>
                  <a:lnTo>
                    <a:pt x="0" y="236380"/>
                  </a:lnTo>
                  <a:lnTo>
                    <a:pt x="7504" y="192679"/>
                  </a:lnTo>
                  <a:lnTo>
                    <a:pt x="22513" y="150532"/>
                  </a:lnTo>
                  <a:lnTo>
                    <a:pt x="45027" y="110976"/>
                  </a:lnTo>
                  <a:lnTo>
                    <a:pt x="75046" y="75046"/>
                  </a:lnTo>
                  <a:lnTo>
                    <a:pt x="110976" y="45027"/>
                  </a:lnTo>
                  <a:lnTo>
                    <a:pt x="150532" y="22513"/>
                  </a:lnTo>
                  <a:lnTo>
                    <a:pt x="192679" y="7504"/>
                  </a:lnTo>
                  <a:lnTo>
                    <a:pt x="236380" y="0"/>
                  </a:lnTo>
                  <a:lnTo>
                    <a:pt x="280599" y="0"/>
                  </a:lnTo>
                  <a:lnTo>
                    <a:pt x="324300" y="7504"/>
                  </a:lnTo>
                  <a:lnTo>
                    <a:pt x="366447" y="22513"/>
                  </a:lnTo>
                  <a:lnTo>
                    <a:pt x="406003" y="45027"/>
                  </a:lnTo>
                  <a:lnTo>
                    <a:pt x="441933" y="75046"/>
                  </a:lnTo>
                  <a:close/>
                </a:path>
              </a:pathLst>
            </a:custGeom>
            <a:ln w="15240">
              <a:solidFill>
                <a:srgbClr val="F1A0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3426" y="3098156"/>
              <a:ext cx="355602" cy="355602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1066756" y="1927444"/>
            <a:ext cx="3276643" cy="661078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2899"/>
              </a:lnSpc>
              <a:spcBef>
                <a:spcPts val="50"/>
              </a:spcBef>
            </a:pPr>
            <a:r>
              <a:rPr lang="de-DE" sz="1400" b="1" spc="-5" dirty="0">
                <a:solidFill>
                  <a:srgbClr val="262626"/>
                </a:solidFill>
                <a:latin typeface="Gilroy Bold"/>
                <a:cs typeface="Gilroy Bold"/>
              </a:rPr>
              <a:t>Es ist das Organ mit der größten Fläche </a:t>
            </a:r>
            <a:r>
              <a:rPr sz="1400" spc="-5" dirty="0">
                <a:solidFill>
                  <a:srgbClr val="262626"/>
                </a:solidFill>
                <a:latin typeface="Gilroy"/>
                <a:cs typeface="Gilroy"/>
              </a:rPr>
              <a:t>(</a:t>
            </a:r>
            <a:r>
              <a:rPr lang="de-DE" sz="1400" spc="-5" dirty="0">
                <a:solidFill>
                  <a:srgbClr val="262626"/>
                </a:solidFill>
                <a:latin typeface="Gilroy"/>
                <a:cs typeface="Gilroy"/>
              </a:rPr>
              <a:t>Die Gesamtlänge des Darms eines Erwachsenen beträgt 7-9 Meter</a:t>
            </a:r>
            <a:r>
              <a:rPr sz="1400" spc="-15" dirty="0">
                <a:solidFill>
                  <a:srgbClr val="262626"/>
                </a:solidFill>
                <a:latin typeface="Gilroy"/>
                <a:cs typeface="Gilroy"/>
              </a:rPr>
              <a:t>*)</a:t>
            </a:r>
            <a:endParaRPr sz="1400" dirty="0">
              <a:latin typeface="Gilroy"/>
              <a:cs typeface="Gilroy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102180" y="4404239"/>
            <a:ext cx="4588510" cy="549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67030">
              <a:lnSpc>
                <a:spcPct val="114700"/>
              </a:lnSpc>
              <a:spcBef>
                <a:spcPts val="100"/>
              </a:spcBef>
            </a:pPr>
            <a:r>
              <a:rPr sz="1000" spc="5" dirty="0">
                <a:latin typeface="Arial"/>
                <a:cs typeface="Arial"/>
              </a:rPr>
              <a:t>***</a:t>
            </a:r>
            <a:r>
              <a:rPr sz="1000" u="sng" spc="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9"/>
              </a:rPr>
              <a:t>https://www.hopkinsmedicine.or</a:t>
            </a:r>
            <a:r>
              <a:rPr sz="1000" u="sng" spc="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g/resear</a:t>
            </a:r>
            <a:r>
              <a:rPr sz="1000" u="sng" spc="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9"/>
              </a:rPr>
              <a:t>ch/advancements-in-research/ </a:t>
            </a:r>
            <a:r>
              <a:rPr sz="1000" spc="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000" u="sng" spc="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fundamentals/in-depth/the-gut-where-bacteria-and-immune-system-meet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1000" spc="5" dirty="0">
                <a:latin typeface="Arial"/>
                <a:cs typeface="Arial"/>
              </a:rPr>
              <a:t>****</a:t>
            </a:r>
            <a:r>
              <a:rPr sz="1000" u="sng" spc="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https://journals.plos.org/plosbiology/article?id=10.1371/journal.pbio.1002533</a:t>
            </a:r>
            <a:endParaRPr sz="10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85189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E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9569" y="321393"/>
            <a:ext cx="2810831" cy="881203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ts val="3500"/>
              </a:lnSpc>
              <a:spcBef>
                <a:spcPts val="60"/>
              </a:spcBef>
            </a:pPr>
            <a:r>
              <a:rPr lang="de-DE" dirty="0"/>
              <a:t>Produktion der Zukunft</a:t>
            </a:r>
            <a:endParaRPr spc="-45" dirty="0"/>
          </a:p>
        </p:txBody>
      </p:sp>
      <p:sp>
        <p:nvSpPr>
          <p:cNvPr id="4" name="object 4"/>
          <p:cNvSpPr txBox="1"/>
          <p:nvPr/>
        </p:nvSpPr>
        <p:spPr>
          <a:xfrm>
            <a:off x="403900" y="1504360"/>
            <a:ext cx="4455160" cy="75719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lang="de-DE" sz="1600" b="1" spc="-15" dirty="0" err="1">
                <a:solidFill>
                  <a:srgbClr val="FF9B00"/>
                </a:solidFill>
                <a:latin typeface="Gilroy Bold"/>
                <a:cs typeface="Gilroy Bold"/>
              </a:rPr>
              <a:t>Metastick</a:t>
            </a:r>
            <a:r>
              <a:rPr lang="de-DE" sz="1600" b="1" spc="-15" dirty="0">
                <a:solidFill>
                  <a:srgbClr val="FF9B00"/>
                </a:solidFill>
                <a:latin typeface="Gilroy Bold"/>
                <a:cs typeface="Gilroy Bold"/>
              </a:rPr>
              <a:t> wird in einer hochtechnologischen Produktionsanlage mit einem Minimum an CO2-Belastung hergestellt</a:t>
            </a:r>
            <a:endParaRPr sz="1600" dirty="0">
              <a:latin typeface="Gilroy Bold"/>
              <a:cs typeface="Gilroy Bold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9568" y="2495550"/>
            <a:ext cx="4182431" cy="8678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5080" indent="-285750">
              <a:lnSpc>
                <a:spcPct val="1153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de-DE" sz="1600" spc="-10" dirty="0">
                <a:latin typeface="Gilroy"/>
                <a:cs typeface="Gilroy"/>
              </a:rPr>
              <a:t>Technologiepark der neuen Generation </a:t>
            </a:r>
          </a:p>
          <a:p>
            <a:pPr marL="298450" marR="5080" indent="-285750">
              <a:lnSpc>
                <a:spcPct val="1153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de-DE" sz="1600" dirty="0">
                <a:latin typeface="Gilroy"/>
                <a:cs typeface="Gilroy"/>
              </a:rPr>
              <a:t>Innovative Forschung </a:t>
            </a:r>
          </a:p>
          <a:p>
            <a:pPr marL="298450" marR="5080" indent="-285750">
              <a:lnSpc>
                <a:spcPct val="1153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de-DE" sz="1600" spc="-10" dirty="0">
                <a:latin typeface="Gilroy"/>
                <a:cs typeface="Gilroy"/>
              </a:rPr>
              <a:t>Energiesparende ökologische Produktion</a:t>
            </a:r>
            <a:endParaRPr sz="1600" dirty="0">
              <a:latin typeface="Gilroy"/>
              <a:cs typeface="Gilroy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457808" y="0"/>
            <a:ext cx="3686810" cy="5143500"/>
            <a:chOff x="5457808" y="0"/>
            <a:chExt cx="3686810" cy="514350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13699" y="4782532"/>
              <a:ext cx="812800" cy="20378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57808" y="0"/>
              <a:ext cx="3686191" cy="51435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13699" y="4782532"/>
              <a:ext cx="812800" cy="2037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30723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452745" cy="5143500"/>
          </a:xfrm>
          <a:custGeom>
            <a:avLst/>
            <a:gdLst/>
            <a:ahLst/>
            <a:cxnLst/>
            <a:rect l="l" t="t" r="r" b="b"/>
            <a:pathLst>
              <a:path w="5452745" h="5143500">
                <a:moveTo>
                  <a:pt x="0" y="5143500"/>
                </a:moveTo>
                <a:lnTo>
                  <a:pt x="5452532" y="5143500"/>
                </a:lnTo>
                <a:lnTo>
                  <a:pt x="5452532" y="0"/>
                </a:lnTo>
                <a:lnTo>
                  <a:pt x="0" y="0"/>
                </a:lnTo>
                <a:lnTo>
                  <a:pt x="0" y="5143500"/>
                </a:lnTo>
                <a:close/>
              </a:path>
            </a:pathLst>
          </a:custGeom>
          <a:solidFill>
            <a:srgbClr val="FFFEE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452533" y="0"/>
            <a:ext cx="3691890" cy="5143500"/>
            <a:chOff x="5452533" y="0"/>
            <a:chExt cx="3691890" cy="5143500"/>
          </a:xfrm>
        </p:grpSpPr>
        <p:sp>
          <p:nvSpPr>
            <p:cNvPr id="4" name="object 4"/>
            <p:cNvSpPr/>
            <p:nvPr/>
          </p:nvSpPr>
          <p:spPr>
            <a:xfrm>
              <a:off x="5452533" y="0"/>
              <a:ext cx="3691890" cy="5143500"/>
            </a:xfrm>
            <a:custGeom>
              <a:avLst/>
              <a:gdLst/>
              <a:ahLst/>
              <a:cxnLst/>
              <a:rect l="l" t="t" r="r" b="b"/>
              <a:pathLst>
                <a:path w="3691890" h="5143500">
                  <a:moveTo>
                    <a:pt x="0" y="0"/>
                  </a:moveTo>
                  <a:lnTo>
                    <a:pt x="0" y="5143500"/>
                  </a:lnTo>
                  <a:lnTo>
                    <a:pt x="3691467" y="5143500"/>
                  </a:lnTo>
                  <a:lnTo>
                    <a:pt x="36914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4E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13700" y="4782532"/>
              <a:ext cx="812800" cy="20378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58091" y="1187340"/>
              <a:ext cx="2438513" cy="2419292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85179" y="282768"/>
            <a:ext cx="324866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pc="-25" dirty="0">
                <a:solidFill>
                  <a:srgbClr val="F1A039"/>
                </a:solidFill>
              </a:rPr>
              <a:t>Qualitätskontrolle</a:t>
            </a:r>
            <a:endParaRPr spc="-20" dirty="0">
              <a:solidFill>
                <a:srgbClr val="F1A039"/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4085" y="856052"/>
            <a:ext cx="4484370" cy="2122504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40"/>
              </a:spcBef>
            </a:pPr>
            <a:r>
              <a:rPr lang="de-DE" sz="1600" b="1" spc="-10" dirty="0">
                <a:solidFill>
                  <a:srgbClr val="363F47"/>
                </a:solidFill>
                <a:latin typeface="Gilroy Bold"/>
                <a:cs typeface="Gilroy Bold"/>
              </a:rPr>
              <a:t>Produktion </a:t>
            </a:r>
            <a:r>
              <a:rPr sz="1600" b="1" spc="-10" dirty="0">
                <a:solidFill>
                  <a:srgbClr val="363F47"/>
                </a:solidFill>
                <a:latin typeface="Gilroy Bold"/>
                <a:cs typeface="Gilroy Bold"/>
              </a:rPr>
              <a:t>:</a:t>
            </a:r>
            <a:endParaRPr sz="1600" dirty="0">
              <a:latin typeface="Gilroy Bold"/>
              <a:cs typeface="Gilroy Bold"/>
            </a:endParaRPr>
          </a:p>
          <a:p>
            <a:pPr marL="215265" marR="1131570" indent="-203200" algn="just">
              <a:lnSpc>
                <a:spcPct val="115399"/>
              </a:lnSpc>
              <a:spcBef>
                <a:spcPts val="350"/>
              </a:spcBef>
              <a:buChar char="•"/>
              <a:tabLst>
                <a:tab pos="215900" algn="l"/>
              </a:tabLst>
            </a:pPr>
            <a:r>
              <a:rPr lang="de-DE" sz="1600" spc="-20" dirty="0">
                <a:solidFill>
                  <a:srgbClr val="363F47"/>
                </a:solidFill>
                <a:latin typeface="Gilroy"/>
                <a:cs typeface="Gilroy"/>
              </a:rPr>
              <a:t>Erfüllt hohe internationale Standards und ist nach GMP, ISO und HACCP zertifiziert</a:t>
            </a:r>
          </a:p>
          <a:p>
            <a:pPr marL="215265" marR="1131570" indent="-203200" algn="just">
              <a:lnSpc>
                <a:spcPct val="115399"/>
              </a:lnSpc>
              <a:spcBef>
                <a:spcPts val="350"/>
              </a:spcBef>
              <a:buChar char="•"/>
              <a:tabLst>
                <a:tab pos="215900" algn="l"/>
              </a:tabLst>
            </a:pPr>
            <a:r>
              <a:rPr lang="de-DE" sz="1600" spc="-10" dirty="0">
                <a:solidFill>
                  <a:srgbClr val="363F47"/>
                </a:solidFill>
                <a:latin typeface="Gilroy"/>
                <a:cs typeface="Gilroy"/>
              </a:rPr>
              <a:t>Hat über 2400 internationale Patente und 370 internationale Innovationspreise</a:t>
            </a:r>
            <a:endParaRPr sz="1600" dirty="0">
              <a:latin typeface="Gilroy"/>
              <a:cs typeface="Gilroy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9571" y="321395"/>
            <a:ext cx="6544629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25" dirty="0" err="1">
                <a:solidFill>
                  <a:srgbClr val="FFFFFF"/>
                </a:solidFill>
              </a:rPr>
              <a:t>Metastick</a:t>
            </a:r>
            <a:r>
              <a:rPr spc="-25" dirty="0">
                <a:solidFill>
                  <a:srgbClr val="FFFFFF"/>
                </a:solidFill>
              </a:rPr>
              <a:t>:</a:t>
            </a:r>
            <a:r>
              <a:rPr spc="-15" dirty="0">
                <a:solidFill>
                  <a:srgbClr val="FFFFFF"/>
                </a:solidFill>
              </a:rPr>
              <a:t> </a:t>
            </a:r>
            <a:r>
              <a:rPr lang="de-DE" spc="-25" dirty="0">
                <a:solidFill>
                  <a:srgbClr val="FFFFFF"/>
                </a:solidFill>
              </a:rPr>
              <a:t>Die perfekte Innovation für Deine gesunde Darmflora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13700" y="4782532"/>
            <a:ext cx="812800" cy="20378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03900" y="1415098"/>
            <a:ext cx="4625300" cy="3707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z="2800" b="1" spc="-10" dirty="0">
                <a:solidFill>
                  <a:srgbClr val="FFFFFF"/>
                </a:solidFill>
                <a:latin typeface="Gilroy"/>
              </a:rPr>
              <a:t>Ein Portionstick – das ist: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850" dirty="0">
              <a:latin typeface="Gilroy Bold"/>
              <a:cs typeface="Gilroy Bold"/>
            </a:endParaRPr>
          </a:p>
          <a:p>
            <a:pPr marL="723900">
              <a:lnSpc>
                <a:spcPct val="100000"/>
              </a:lnSpc>
            </a:pPr>
            <a:r>
              <a:rPr lang="de-DE" sz="2000" spc="-10" dirty="0">
                <a:solidFill>
                  <a:srgbClr val="FFFFFF"/>
                </a:solidFill>
                <a:latin typeface="Gilroy"/>
              </a:rPr>
              <a:t>Bequemlichkeit und Benutzerfreundlichkeit</a:t>
            </a:r>
            <a:endParaRPr sz="2000" spc="-10" dirty="0">
              <a:solidFill>
                <a:srgbClr val="FFFFFF"/>
              </a:solidFill>
              <a:latin typeface="Gilroy"/>
            </a:endParaRPr>
          </a:p>
          <a:p>
            <a:pPr marL="723900" marR="5080">
              <a:lnSpc>
                <a:spcPct val="105500"/>
              </a:lnSpc>
              <a:spcBef>
                <a:spcPts val="1510"/>
              </a:spcBef>
            </a:pPr>
            <a:r>
              <a:rPr lang="de-DE" sz="2000" spc="-10" dirty="0">
                <a:solidFill>
                  <a:srgbClr val="FFFFFF"/>
                </a:solidFill>
                <a:latin typeface="Gilroy"/>
              </a:rPr>
              <a:t>Hermetische Verpackung (Schutz vor äußeren Einflüssen) </a:t>
            </a:r>
          </a:p>
          <a:p>
            <a:pPr marL="723900" marR="5080">
              <a:lnSpc>
                <a:spcPct val="105500"/>
              </a:lnSpc>
              <a:spcBef>
                <a:spcPts val="1510"/>
              </a:spcBef>
            </a:pPr>
            <a:r>
              <a:rPr lang="de-DE" sz="2000" spc="-10" dirty="0">
                <a:solidFill>
                  <a:srgbClr val="FFFFFF"/>
                </a:solidFill>
                <a:latin typeface="Gilroy"/>
                <a:cs typeface="Gilroy"/>
              </a:rPr>
              <a:t>Genaue Dosierung</a:t>
            </a:r>
            <a:endParaRPr lang="de-DE" sz="2000" dirty="0">
              <a:latin typeface="Gilroy"/>
              <a:cs typeface="Gilroy"/>
            </a:endParaRPr>
          </a:p>
          <a:p>
            <a:pPr marL="723900" marR="5080">
              <a:lnSpc>
                <a:spcPct val="105500"/>
              </a:lnSpc>
              <a:spcBef>
                <a:spcPts val="1510"/>
              </a:spcBef>
            </a:pPr>
            <a:endParaRPr lang="de-DE" sz="1900" dirty="0">
              <a:latin typeface="Gilroy"/>
              <a:cs typeface="Gilroy"/>
            </a:endParaRPr>
          </a:p>
          <a:p>
            <a:pPr marL="723900" marR="5080">
              <a:lnSpc>
                <a:spcPct val="105500"/>
              </a:lnSpc>
              <a:spcBef>
                <a:spcPts val="1510"/>
              </a:spcBef>
            </a:pPr>
            <a:endParaRPr lang="de-DE" sz="1900" spc="-10" dirty="0">
              <a:solidFill>
                <a:srgbClr val="FFFFFF"/>
              </a:solidFill>
              <a:latin typeface="Gilroy"/>
              <a:cs typeface="Gilroy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20570" y="2114550"/>
            <a:ext cx="532765" cy="2133600"/>
            <a:chOff x="420570" y="1894979"/>
            <a:chExt cx="532765" cy="2133600"/>
          </a:xfrm>
        </p:grpSpPr>
        <p:sp>
          <p:nvSpPr>
            <p:cNvPr id="7" name="object 7"/>
            <p:cNvSpPr/>
            <p:nvPr/>
          </p:nvSpPr>
          <p:spPr>
            <a:xfrm>
              <a:off x="428190" y="1902599"/>
              <a:ext cx="517525" cy="517525"/>
            </a:xfrm>
            <a:custGeom>
              <a:avLst/>
              <a:gdLst/>
              <a:ahLst/>
              <a:cxnLst/>
              <a:rect l="l" t="t" r="r" b="b"/>
              <a:pathLst>
                <a:path w="517525" h="517525">
                  <a:moveTo>
                    <a:pt x="441933" y="75046"/>
                  </a:moveTo>
                  <a:lnTo>
                    <a:pt x="471951" y="110976"/>
                  </a:lnTo>
                  <a:lnTo>
                    <a:pt x="494465" y="150532"/>
                  </a:lnTo>
                  <a:lnTo>
                    <a:pt x="509475" y="192679"/>
                  </a:lnTo>
                  <a:lnTo>
                    <a:pt x="516979" y="236380"/>
                  </a:lnTo>
                  <a:lnTo>
                    <a:pt x="516979" y="280599"/>
                  </a:lnTo>
                  <a:lnTo>
                    <a:pt x="509475" y="324300"/>
                  </a:lnTo>
                  <a:lnTo>
                    <a:pt x="494465" y="366447"/>
                  </a:lnTo>
                  <a:lnTo>
                    <a:pt x="471951" y="406003"/>
                  </a:lnTo>
                  <a:lnTo>
                    <a:pt x="441933" y="441933"/>
                  </a:lnTo>
                  <a:lnTo>
                    <a:pt x="406003" y="471951"/>
                  </a:lnTo>
                  <a:lnTo>
                    <a:pt x="366447" y="494465"/>
                  </a:lnTo>
                  <a:lnTo>
                    <a:pt x="324300" y="509475"/>
                  </a:lnTo>
                  <a:lnTo>
                    <a:pt x="280599" y="516979"/>
                  </a:lnTo>
                  <a:lnTo>
                    <a:pt x="236380" y="516979"/>
                  </a:lnTo>
                  <a:lnTo>
                    <a:pt x="192679" y="509475"/>
                  </a:lnTo>
                  <a:lnTo>
                    <a:pt x="150532" y="494465"/>
                  </a:lnTo>
                  <a:lnTo>
                    <a:pt x="110976" y="471951"/>
                  </a:lnTo>
                  <a:lnTo>
                    <a:pt x="75046" y="441933"/>
                  </a:lnTo>
                  <a:lnTo>
                    <a:pt x="45027" y="406003"/>
                  </a:lnTo>
                  <a:lnTo>
                    <a:pt x="22513" y="366447"/>
                  </a:lnTo>
                  <a:lnTo>
                    <a:pt x="7504" y="324300"/>
                  </a:lnTo>
                  <a:lnTo>
                    <a:pt x="0" y="280599"/>
                  </a:lnTo>
                  <a:lnTo>
                    <a:pt x="0" y="236380"/>
                  </a:lnTo>
                  <a:lnTo>
                    <a:pt x="7504" y="192679"/>
                  </a:lnTo>
                  <a:lnTo>
                    <a:pt x="22513" y="150532"/>
                  </a:lnTo>
                  <a:lnTo>
                    <a:pt x="45027" y="110976"/>
                  </a:lnTo>
                  <a:lnTo>
                    <a:pt x="75046" y="75046"/>
                  </a:lnTo>
                  <a:lnTo>
                    <a:pt x="110976" y="45027"/>
                  </a:lnTo>
                  <a:lnTo>
                    <a:pt x="150532" y="22513"/>
                  </a:lnTo>
                  <a:lnTo>
                    <a:pt x="192679" y="7504"/>
                  </a:lnTo>
                  <a:lnTo>
                    <a:pt x="236380" y="0"/>
                  </a:lnTo>
                  <a:lnTo>
                    <a:pt x="280599" y="0"/>
                  </a:lnTo>
                  <a:lnTo>
                    <a:pt x="324300" y="7504"/>
                  </a:lnTo>
                  <a:lnTo>
                    <a:pt x="366447" y="22513"/>
                  </a:lnTo>
                  <a:lnTo>
                    <a:pt x="406003" y="45027"/>
                  </a:lnTo>
                  <a:lnTo>
                    <a:pt x="441933" y="75046"/>
                  </a:lnTo>
                  <a:close/>
                </a:path>
              </a:pathLst>
            </a:custGeom>
            <a:ln w="1524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2782" y="3600701"/>
              <a:ext cx="243237" cy="31029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0357" y="1943856"/>
              <a:ext cx="291728" cy="44716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4957" y="2823943"/>
              <a:ext cx="283442" cy="322991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28190" y="2712503"/>
              <a:ext cx="517525" cy="517525"/>
            </a:xfrm>
            <a:custGeom>
              <a:avLst/>
              <a:gdLst/>
              <a:ahLst/>
              <a:cxnLst/>
              <a:rect l="l" t="t" r="r" b="b"/>
              <a:pathLst>
                <a:path w="517525" h="517525">
                  <a:moveTo>
                    <a:pt x="441933" y="75046"/>
                  </a:moveTo>
                  <a:lnTo>
                    <a:pt x="471951" y="110976"/>
                  </a:lnTo>
                  <a:lnTo>
                    <a:pt x="494465" y="150532"/>
                  </a:lnTo>
                  <a:lnTo>
                    <a:pt x="509475" y="192679"/>
                  </a:lnTo>
                  <a:lnTo>
                    <a:pt x="516979" y="236380"/>
                  </a:lnTo>
                  <a:lnTo>
                    <a:pt x="516979" y="280599"/>
                  </a:lnTo>
                  <a:lnTo>
                    <a:pt x="509475" y="324300"/>
                  </a:lnTo>
                  <a:lnTo>
                    <a:pt x="494465" y="366447"/>
                  </a:lnTo>
                  <a:lnTo>
                    <a:pt x="471951" y="406003"/>
                  </a:lnTo>
                  <a:lnTo>
                    <a:pt x="441933" y="441933"/>
                  </a:lnTo>
                  <a:lnTo>
                    <a:pt x="406003" y="471951"/>
                  </a:lnTo>
                  <a:lnTo>
                    <a:pt x="366447" y="494465"/>
                  </a:lnTo>
                  <a:lnTo>
                    <a:pt x="324300" y="509475"/>
                  </a:lnTo>
                  <a:lnTo>
                    <a:pt x="280599" y="516979"/>
                  </a:lnTo>
                  <a:lnTo>
                    <a:pt x="236380" y="516979"/>
                  </a:lnTo>
                  <a:lnTo>
                    <a:pt x="192679" y="509475"/>
                  </a:lnTo>
                  <a:lnTo>
                    <a:pt x="150532" y="494465"/>
                  </a:lnTo>
                  <a:lnTo>
                    <a:pt x="110976" y="471951"/>
                  </a:lnTo>
                  <a:lnTo>
                    <a:pt x="75046" y="441933"/>
                  </a:lnTo>
                  <a:lnTo>
                    <a:pt x="45027" y="406003"/>
                  </a:lnTo>
                  <a:lnTo>
                    <a:pt x="22513" y="366447"/>
                  </a:lnTo>
                  <a:lnTo>
                    <a:pt x="7504" y="324300"/>
                  </a:lnTo>
                  <a:lnTo>
                    <a:pt x="0" y="280599"/>
                  </a:lnTo>
                  <a:lnTo>
                    <a:pt x="0" y="236380"/>
                  </a:lnTo>
                  <a:lnTo>
                    <a:pt x="7504" y="192679"/>
                  </a:lnTo>
                  <a:lnTo>
                    <a:pt x="22513" y="150532"/>
                  </a:lnTo>
                  <a:lnTo>
                    <a:pt x="45027" y="110976"/>
                  </a:lnTo>
                  <a:lnTo>
                    <a:pt x="75046" y="75046"/>
                  </a:lnTo>
                  <a:lnTo>
                    <a:pt x="110976" y="45027"/>
                  </a:lnTo>
                  <a:lnTo>
                    <a:pt x="150532" y="22513"/>
                  </a:lnTo>
                  <a:lnTo>
                    <a:pt x="192679" y="7504"/>
                  </a:lnTo>
                  <a:lnTo>
                    <a:pt x="236380" y="0"/>
                  </a:lnTo>
                  <a:lnTo>
                    <a:pt x="280599" y="0"/>
                  </a:lnTo>
                  <a:lnTo>
                    <a:pt x="324300" y="7504"/>
                  </a:lnTo>
                  <a:lnTo>
                    <a:pt x="366447" y="22513"/>
                  </a:lnTo>
                  <a:lnTo>
                    <a:pt x="406003" y="45027"/>
                  </a:lnTo>
                  <a:lnTo>
                    <a:pt x="441933" y="75046"/>
                  </a:lnTo>
                  <a:close/>
                </a:path>
              </a:pathLst>
            </a:custGeom>
            <a:ln w="1524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28190" y="3503707"/>
              <a:ext cx="517525" cy="517525"/>
            </a:xfrm>
            <a:custGeom>
              <a:avLst/>
              <a:gdLst/>
              <a:ahLst/>
              <a:cxnLst/>
              <a:rect l="l" t="t" r="r" b="b"/>
              <a:pathLst>
                <a:path w="517525" h="517525">
                  <a:moveTo>
                    <a:pt x="441933" y="75046"/>
                  </a:moveTo>
                  <a:lnTo>
                    <a:pt x="471951" y="110976"/>
                  </a:lnTo>
                  <a:lnTo>
                    <a:pt x="494465" y="150532"/>
                  </a:lnTo>
                  <a:lnTo>
                    <a:pt x="509475" y="192679"/>
                  </a:lnTo>
                  <a:lnTo>
                    <a:pt x="516979" y="236380"/>
                  </a:lnTo>
                  <a:lnTo>
                    <a:pt x="516979" y="280599"/>
                  </a:lnTo>
                  <a:lnTo>
                    <a:pt x="509475" y="324300"/>
                  </a:lnTo>
                  <a:lnTo>
                    <a:pt x="494465" y="366447"/>
                  </a:lnTo>
                  <a:lnTo>
                    <a:pt x="471951" y="406003"/>
                  </a:lnTo>
                  <a:lnTo>
                    <a:pt x="441933" y="441933"/>
                  </a:lnTo>
                  <a:lnTo>
                    <a:pt x="406003" y="471951"/>
                  </a:lnTo>
                  <a:lnTo>
                    <a:pt x="366447" y="494465"/>
                  </a:lnTo>
                  <a:lnTo>
                    <a:pt x="324300" y="509475"/>
                  </a:lnTo>
                  <a:lnTo>
                    <a:pt x="280599" y="516979"/>
                  </a:lnTo>
                  <a:lnTo>
                    <a:pt x="236380" y="516979"/>
                  </a:lnTo>
                  <a:lnTo>
                    <a:pt x="192679" y="509475"/>
                  </a:lnTo>
                  <a:lnTo>
                    <a:pt x="150532" y="494465"/>
                  </a:lnTo>
                  <a:lnTo>
                    <a:pt x="110976" y="471951"/>
                  </a:lnTo>
                  <a:lnTo>
                    <a:pt x="75046" y="441933"/>
                  </a:lnTo>
                  <a:lnTo>
                    <a:pt x="45027" y="406003"/>
                  </a:lnTo>
                  <a:lnTo>
                    <a:pt x="22513" y="366447"/>
                  </a:lnTo>
                  <a:lnTo>
                    <a:pt x="7504" y="324300"/>
                  </a:lnTo>
                  <a:lnTo>
                    <a:pt x="0" y="280599"/>
                  </a:lnTo>
                  <a:lnTo>
                    <a:pt x="0" y="236380"/>
                  </a:lnTo>
                  <a:lnTo>
                    <a:pt x="7504" y="192679"/>
                  </a:lnTo>
                  <a:lnTo>
                    <a:pt x="22513" y="150532"/>
                  </a:lnTo>
                  <a:lnTo>
                    <a:pt x="45027" y="110976"/>
                  </a:lnTo>
                  <a:lnTo>
                    <a:pt x="75046" y="75046"/>
                  </a:lnTo>
                  <a:lnTo>
                    <a:pt x="110976" y="45027"/>
                  </a:lnTo>
                  <a:lnTo>
                    <a:pt x="150532" y="22513"/>
                  </a:lnTo>
                  <a:lnTo>
                    <a:pt x="192679" y="7504"/>
                  </a:lnTo>
                  <a:lnTo>
                    <a:pt x="236380" y="0"/>
                  </a:lnTo>
                  <a:lnTo>
                    <a:pt x="280599" y="0"/>
                  </a:lnTo>
                  <a:lnTo>
                    <a:pt x="324300" y="7504"/>
                  </a:lnTo>
                  <a:lnTo>
                    <a:pt x="366447" y="22513"/>
                  </a:lnTo>
                  <a:lnTo>
                    <a:pt x="406003" y="45027"/>
                  </a:lnTo>
                  <a:lnTo>
                    <a:pt x="441933" y="75046"/>
                  </a:lnTo>
                  <a:close/>
                </a:path>
              </a:pathLst>
            </a:custGeom>
            <a:ln w="1524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104739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338425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EE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454752" y="0"/>
            <a:ext cx="3689350" cy="5143500"/>
            <a:chOff x="5454752" y="0"/>
            <a:chExt cx="3689350" cy="51435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54752" y="0"/>
              <a:ext cx="3689247" cy="51435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13699" y="4782532"/>
              <a:ext cx="812800" cy="20378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89570" y="321395"/>
            <a:ext cx="4030030" cy="8874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Metastick:</a:t>
            </a: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de-DE" spc="-35" dirty="0"/>
              <a:t>wie ist es einzunehmen?</a:t>
            </a:r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403900" y="1503660"/>
            <a:ext cx="4472900" cy="1026756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394970">
              <a:lnSpc>
                <a:spcPct val="101800"/>
              </a:lnSpc>
              <a:spcBef>
                <a:spcPts val="65"/>
              </a:spcBef>
            </a:pPr>
            <a:r>
              <a:rPr lang="de-DE" sz="1600" dirty="0">
                <a:latin typeface="Gilroy"/>
                <a:cs typeface="Gilroy"/>
              </a:rPr>
              <a:t>Mische den Inhalt des Sticks mit einem halben Glas (100 ml) Wasser oder Saft. </a:t>
            </a:r>
          </a:p>
          <a:p>
            <a:pPr marL="12700" marR="394970">
              <a:lnSpc>
                <a:spcPct val="101800"/>
              </a:lnSpc>
              <a:spcBef>
                <a:spcPts val="65"/>
              </a:spcBef>
            </a:pPr>
            <a:r>
              <a:rPr lang="de-DE" sz="1600" dirty="0">
                <a:latin typeface="Gilroy"/>
                <a:cs typeface="Gilroy"/>
              </a:rPr>
              <a:t>15 Tage lang 1-2 mal täglich unmittelbar </a:t>
            </a:r>
          </a:p>
          <a:p>
            <a:pPr marL="12700" marR="394970">
              <a:lnSpc>
                <a:spcPct val="101800"/>
              </a:lnSpc>
              <a:spcBef>
                <a:spcPts val="65"/>
              </a:spcBef>
            </a:pPr>
            <a:r>
              <a:rPr lang="de-DE" sz="1600" dirty="0">
                <a:latin typeface="Gilroy"/>
                <a:cs typeface="Gilroy"/>
              </a:rPr>
              <a:t>vor den Mahlzeiten einnehmen.</a:t>
            </a:r>
            <a:endParaRPr sz="1600" dirty="0">
              <a:latin typeface="Gilroy"/>
              <a:cs typeface="Gilroy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40114" y="3160709"/>
            <a:ext cx="2973705" cy="1224915"/>
            <a:chOff x="440114" y="3160709"/>
            <a:chExt cx="2973705" cy="1224915"/>
          </a:xfrm>
        </p:grpSpPr>
        <p:sp>
          <p:nvSpPr>
            <p:cNvPr id="9" name="object 9"/>
            <p:cNvSpPr/>
            <p:nvPr/>
          </p:nvSpPr>
          <p:spPr>
            <a:xfrm>
              <a:off x="446464" y="3167059"/>
              <a:ext cx="2961005" cy="1212215"/>
            </a:xfrm>
            <a:custGeom>
              <a:avLst/>
              <a:gdLst/>
              <a:ahLst/>
              <a:cxnLst/>
              <a:rect l="l" t="t" r="r" b="b"/>
              <a:pathLst>
                <a:path w="2961004" h="1212214">
                  <a:moveTo>
                    <a:pt x="606062" y="0"/>
                  </a:moveTo>
                  <a:lnTo>
                    <a:pt x="2354328" y="0"/>
                  </a:lnTo>
                  <a:lnTo>
                    <a:pt x="2401691" y="1823"/>
                  </a:lnTo>
                  <a:lnTo>
                    <a:pt x="2448058" y="7203"/>
                  </a:lnTo>
                  <a:lnTo>
                    <a:pt x="2493293" y="16006"/>
                  </a:lnTo>
                  <a:lnTo>
                    <a:pt x="2537261" y="28096"/>
                  </a:lnTo>
                  <a:lnTo>
                    <a:pt x="2579828" y="43339"/>
                  </a:lnTo>
                  <a:lnTo>
                    <a:pt x="2620859" y="61600"/>
                  </a:lnTo>
                  <a:lnTo>
                    <a:pt x="2660219" y="82745"/>
                  </a:lnTo>
                  <a:lnTo>
                    <a:pt x="2697774" y="106638"/>
                  </a:lnTo>
                  <a:lnTo>
                    <a:pt x="2733389" y="133145"/>
                  </a:lnTo>
                  <a:lnTo>
                    <a:pt x="2766929" y="162131"/>
                  </a:lnTo>
                  <a:lnTo>
                    <a:pt x="2798260" y="193461"/>
                  </a:lnTo>
                  <a:lnTo>
                    <a:pt x="2827246" y="227001"/>
                  </a:lnTo>
                  <a:lnTo>
                    <a:pt x="2853753" y="262616"/>
                  </a:lnTo>
                  <a:lnTo>
                    <a:pt x="2877646" y="300171"/>
                  </a:lnTo>
                  <a:lnTo>
                    <a:pt x="2898790" y="339531"/>
                  </a:lnTo>
                  <a:lnTo>
                    <a:pt x="2917051" y="380562"/>
                  </a:lnTo>
                  <a:lnTo>
                    <a:pt x="2932294" y="423129"/>
                  </a:lnTo>
                  <a:lnTo>
                    <a:pt x="2944384" y="467097"/>
                  </a:lnTo>
                  <a:lnTo>
                    <a:pt x="2953187" y="512332"/>
                  </a:lnTo>
                  <a:lnTo>
                    <a:pt x="2958568" y="558699"/>
                  </a:lnTo>
                  <a:lnTo>
                    <a:pt x="2960391" y="606062"/>
                  </a:lnTo>
                  <a:lnTo>
                    <a:pt x="2958568" y="653425"/>
                  </a:lnTo>
                  <a:lnTo>
                    <a:pt x="2953187" y="699792"/>
                  </a:lnTo>
                  <a:lnTo>
                    <a:pt x="2944384" y="745027"/>
                  </a:lnTo>
                  <a:lnTo>
                    <a:pt x="2932294" y="788995"/>
                  </a:lnTo>
                  <a:lnTo>
                    <a:pt x="2917051" y="831562"/>
                  </a:lnTo>
                  <a:lnTo>
                    <a:pt x="2898790" y="872593"/>
                  </a:lnTo>
                  <a:lnTo>
                    <a:pt x="2877646" y="911953"/>
                  </a:lnTo>
                  <a:lnTo>
                    <a:pt x="2853753" y="949508"/>
                  </a:lnTo>
                  <a:lnTo>
                    <a:pt x="2827246" y="985123"/>
                  </a:lnTo>
                  <a:lnTo>
                    <a:pt x="2798260" y="1018663"/>
                  </a:lnTo>
                  <a:lnTo>
                    <a:pt x="2766929" y="1049993"/>
                  </a:lnTo>
                  <a:lnTo>
                    <a:pt x="2733389" y="1078979"/>
                  </a:lnTo>
                  <a:lnTo>
                    <a:pt x="2697774" y="1105486"/>
                  </a:lnTo>
                  <a:lnTo>
                    <a:pt x="2660219" y="1129379"/>
                  </a:lnTo>
                  <a:lnTo>
                    <a:pt x="2620859" y="1150524"/>
                  </a:lnTo>
                  <a:lnTo>
                    <a:pt x="2579828" y="1168785"/>
                  </a:lnTo>
                  <a:lnTo>
                    <a:pt x="2537261" y="1184028"/>
                  </a:lnTo>
                  <a:lnTo>
                    <a:pt x="2493293" y="1196118"/>
                  </a:lnTo>
                  <a:lnTo>
                    <a:pt x="2448058" y="1204921"/>
                  </a:lnTo>
                  <a:lnTo>
                    <a:pt x="2401691" y="1210301"/>
                  </a:lnTo>
                  <a:lnTo>
                    <a:pt x="2354328" y="1212125"/>
                  </a:lnTo>
                  <a:lnTo>
                    <a:pt x="606062" y="1212125"/>
                  </a:lnTo>
                  <a:lnTo>
                    <a:pt x="558699" y="1210301"/>
                  </a:lnTo>
                  <a:lnTo>
                    <a:pt x="512332" y="1204921"/>
                  </a:lnTo>
                  <a:lnTo>
                    <a:pt x="467097" y="1196118"/>
                  </a:lnTo>
                  <a:lnTo>
                    <a:pt x="423129" y="1184028"/>
                  </a:lnTo>
                  <a:lnTo>
                    <a:pt x="380562" y="1168785"/>
                  </a:lnTo>
                  <a:lnTo>
                    <a:pt x="339531" y="1150524"/>
                  </a:lnTo>
                  <a:lnTo>
                    <a:pt x="300171" y="1129379"/>
                  </a:lnTo>
                  <a:lnTo>
                    <a:pt x="262616" y="1105486"/>
                  </a:lnTo>
                  <a:lnTo>
                    <a:pt x="227001" y="1078979"/>
                  </a:lnTo>
                  <a:lnTo>
                    <a:pt x="193461" y="1049993"/>
                  </a:lnTo>
                  <a:lnTo>
                    <a:pt x="162131" y="1018663"/>
                  </a:lnTo>
                  <a:lnTo>
                    <a:pt x="133145" y="985123"/>
                  </a:lnTo>
                  <a:lnTo>
                    <a:pt x="106638" y="949508"/>
                  </a:lnTo>
                  <a:lnTo>
                    <a:pt x="82745" y="911953"/>
                  </a:lnTo>
                  <a:lnTo>
                    <a:pt x="61600" y="872593"/>
                  </a:lnTo>
                  <a:lnTo>
                    <a:pt x="43339" y="831562"/>
                  </a:lnTo>
                  <a:lnTo>
                    <a:pt x="28096" y="788995"/>
                  </a:lnTo>
                  <a:lnTo>
                    <a:pt x="16006" y="745027"/>
                  </a:lnTo>
                  <a:lnTo>
                    <a:pt x="7203" y="699792"/>
                  </a:lnTo>
                  <a:lnTo>
                    <a:pt x="1823" y="653425"/>
                  </a:lnTo>
                  <a:lnTo>
                    <a:pt x="0" y="606062"/>
                  </a:lnTo>
                  <a:lnTo>
                    <a:pt x="1823" y="558699"/>
                  </a:lnTo>
                  <a:lnTo>
                    <a:pt x="7203" y="512332"/>
                  </a:lnTo>
                  <a:lnTo>
                    <a:pt x="16006" y="467097"/>
                  </a:lnTo>
                  <a:lnTo>
                    <a:pt x="28096" y="423129"/>
                  </a:lnTo>
                  <a:lnTo>
                    <a:pt x="43339" y="380562"/>
                  </a:lnTo>
                  <a:lnTo>
                    <a:pt x="61600" y="339531"/>
                  </a:lnTo>
                  <a:lnTo>
                    <a:pt x="82745" y="300171"/>
                  </a:lnTo>
                  <a:lnTo>
                    <a:pt x="106638" y="262616"/>
                  </a:lnTo>
                  <a:lnTo>
                    <a:pt x="133145" y="227001"/>
                  </a:lnTo>
                  <a:lnTo>
                    <a:pt x="162131" y="193461"/>
                  </a:lnTo>
                  <a:lnTo>
                    <a:pt x="193461" y="162131"/>
                  </a:lnTo>
                  <a:lnTo>
                    <a:pt x="227001" y="133145"/>
                  </a:lnTo>
                  <a:lnTo>
                    <a:pt x="262616" y="106638"/>
                  </a:lnTo>
                  <a:lnTo>
                    <a:pt x="300171" y="82745"/>
                  </a:lnTo>
                  <a:lnTo>
                    <a:pt x="339531" y="61600"/>
                  </a:lnTo>
                  <a:lnTo>
                    <a:pt x="380562" y="43339"/>
                  </a:lnTo>
                  <a:lnTo>
                    <a:pt x="423129" y="28096"/>
                  </a:lnTo>
                  <a:lnTo>
                    <a:pt x="467097" y="16006"/>
                  </a:lnTo>
                  <a:lnTo>
                    <a:pt x="512332" y="7203"/>
                  </a:lnTo>
                  <a:lnTo>
                    <a:pt x="558699" y="1823"/>
                  </a:lnTo>
                  <a:lnTo>
                    <a:pt x="606062" y="0"/>
                  </a:lnTo>
                  <a:close/>
                </a:path>
              </a:pathLst>
            </a:custGeom>
            <a:ln w="12700">
              <a:solidFill>
                <a:srgbClr val="F1A03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00510" y="3338200"/>
              <a:ext cx="215074" cy="86984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62156" y="3338200"/>
              <a:ext cx="529005" cy="869843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372106" y="3559359"/>
            <a:ext cx="16129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0" dirty="0">
                <a:solidFill>
                  <a:srgbClr val="FF9B00"/>
                </a:solidFill>
                <a:latin typeface="Gilroy"/>
                <a:cs typeface="Gilroy"/>
              </a:rPr>
              <a:t>+</a:t>
            </a:r>
            <a:endParaRPr sz="2000">
              <a:latin typeface="Gilroy"/>
              <a:cs typeface="Gilroy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574883" y="3574345"/>
            <a:ext cx="2940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363F47"/>
                </a:solidFill>
                <a:latin typeface="Gilroy Bold"/>
                <a:cs typeface="Gilroy Bold"/>
              </a:rPr>
              <a:t>x2</a:t>
            </a:r>
            <a:endParaRPr sz="2000">
              <a:latin typeface="Gilroy Bold"/>
              <a:cs typeface="Gilroy Bold"/>
            </a:endParaRPr>
          </a:p>
        </p:txBody>
      </p:sp>
    </p:spTree>
    <p:extLst>
      <p:ext uri="{BB962C8B-B14F-4D97-AF65-F5344CB8AC3E}">
        <p14:creationId xmlns:p14="http://schemas.microsoft.com/office/powerpoint/2010/main" val="10620291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9570" y="321393"/>
            <a:ext cx="4030029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" dirty="0" err="1">
                <a:solidFill>
                  <a:srgbClr val="363F47"/>
                </a:solidFill>
              </a:rPr>
              <a:t>Metastick</a:t>
            </a:r>
            <a:r>
              <a:rPr spc="-60" dirty="0">
                <a:solidFill>
                  <a:srgbClr val="363F47"/>
                </a:solidFill>
              </a:rPr>
              <a:t> </a:t>
            </a:r>
            <a:r>
              <a:rPr lang="de-DE" spc="-40" dirty="0">
                <a:solidFill>
                  <a:srgbClr val="363F47"/>
                </a:solidFill>
              </a:rPr>
              <a:t>kann helfen</a:t>
            </a:r>
            <a:r>
              <a:rPr spc="-40" dirty="0">
                <a:solidFill>
                  <a:srgbClr val="363F47"/>
                </a:solidFill>
              </a:rPr>
              <a:t>: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13700" y="4782446"/>
            <a:ext cx="812800" cy="20377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14693" y="941618"/>
            <a:ext cx="5071707" cy="2589812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215900" indent="-203200">
              <a:lnSpc>
                <a:spcPct val="100000"/>
              </a:lnSpc>
              <a:spcBef>
                <a:spcPts val="835"/>
              </a:spcBef>
              <a:buChar char="•"/>
              <a:tabLst>
                <a:tab pos="215265" algn="l"/>
                <a:tab pos="215900" algn="l"/>
              </a:tabLst>
            </a:pPr>
            <a:r>
              <a:rPr lang="de-DE" sz="1600" spc="-20" dirty="0">
                <a:solidFill>
                  <a:srgbClr val="363F47"/>
                </a:solidFill>
                <a:latin typeface="Gilroy"/>
                <a:cs typeface="Gilroy"/>
              </a:rPr>
              <a:t>Gleichgewicht der Darmflora aufrecht zu erhalten</a:t>
            </a:r>
          </a:p>
          <a:p>
            <a:pPr marL="215900" indent="-203200">
              <a:lnSpc>
                <a:spcPct val="100000"/>
              </a:lnSpc>
              <a:spcBef>
                <a:spcPts val="835"/>
              </a:spcBef>
              <a:buChar char="•"/>
              <a:tabLst>
                <a:tab pos="215265" algn="l"/>
                <a:tab pos="215900" algn="l"/>
              </a:tabLst>
            </a:pPr>
            <a:r>
              <a:rPr lang="de-DE" sz="1600" spc="-20" dirty="0">
                <a:solidFill>
                  <a:srgbClr val="363F47"/>
                </a:solidFill>
                <a:latin typeface="Gilroy"/>
                <a:cs typeface="Gilroy"/>
              </a:rPr>
              <a:t>Verdauung und Aufnahme von Nährstoffen zu optimieren </a:t>
            </a:r>
          </a:p>
          <a:p>
            <a:pPr marL="215900" indent="-203200">
              <a:lnSpc>
                <a:spcPct val="100000"/>
              </a:lnSpc>
              <a:spcBef>
                <a:spcPts val="835"/>
              </a:spcBef>
              <a:buChar char="•"/>
              <a:tabLst>
                <a:tab pos="215265" algn="l"/>
                <a:tab pos="215900" algn="l"/>
              </a:tabLst>
            </a:pPr>
            <a:r>
              <a:rPr lang="de-DE" sz="1600" spc="-20" dirty="0">
                <a:solidFill>
                  <a:srgbClr val="363F47"/>
                </a:solidFill>
                <a:latin typeface="Gilroy"/>
                <a:cs typeface="Gilroy"/>
              </a:rPr>
              <a:t>Beschwerden im Magen-Darm-Trakt zu lindern  und für einen regelmäßigen Stuhlgang zu sorgen</a:t>
            </a:r>
          </a:p>
          <a:p>
            <a:pPr marL="215900" indent="-203200">
              <a:lnSpc>
                <a:spcPct val="100000"/>
              </a:lnSpc>
              <a:spcBef>
                <a:spcPts val="835"/>
              </a:spcBef>
              <a:buChar char="•"/>
              <a:tabLst>
                <a:tab pos="215265" algn="l"/>
                <a:tab pos="215900" algn="l"/>
              </a:tabLst>
            </a:pPr>
            <a:r>
              <a:rPr lang="de-DE" sz="1600" spc="-20" dirty="0">
                <a:solidFill>
                  <a:srgbClr val="363F47"/>
                </a:solidFill>
                <a:latin typeface="Gilroy"/>
                <a:cs typeface="Gilroy"/>
              </a:rPr>
              <a:t>Stoffwechsel zu verbessern</a:t>
            </a:r>
          </a:p>
          <a:p>
            <a:pPr marL="215900" indent="-203200">
              <a:lnSpc>
                <a:spcPct val="100000"/>
              </a:lnSpc>
              <a:spcBef>
                <a:spcPts val="835"/>
              </a:spcBef>
              <a:buChar char="•"/>
              <a:tabLst>
                <a:tab pos="215265" algn="l"/>
                <a:tab pos="215900" algn="l"/>
              </a:tabLst>
            </a:pPr>
            <a:r>
              <a:rPr lang="de-DE" sz="1600" spc="-20" dirty="0">
                <a:solidFill>
                  <a:srgbClr val="363F47"/>
                </a:solidFill>
                <a:latin typeface="Gilroy"/>
                <a:cs typeface="Gilroy"/>
              </a:rPr>
              <a:t>Immunsystem zu stärken</a:t>
            </a:r>
          </a:p>
          <a:p>
            <a:pPr marL="215900" indent="-203200">
              <a:lnSpc>
                <a:spcPct val="100000"/>
              </a:lnSpc>
              <a:spcBef>
                <a:spcPts val="835"/>
              </a:spcBef>
              <a:buChar char="•"/>
              <a:tabLst>
                <a:tab pos="215265" algn="l"/>
                <a:tab pos="215900" algn="l"/>
              </a:tabLst>
            </a:pPr>
            <a:r>
              <a:rPr lang="de-DE" sz="1600" spc="-20" dirty="0">
                <a:solidFill>
                  <a:srgbClr val="363F47"/>
                </a:solidFill>
                <a:latin typeface="Gilroy"/>
                <a:cs typeface="Gilroy"/>
              </a:rPr>
              <a:t>Risiko allergischer Reaktionen zu verringern</a:t>
            </a:r>
            <a:endParaRPr sz="1600" dirty="0">
              <a:latin typeface="Gilroy"/>
              <a:cs typeface="Gilroy"/>
            </a:endParaRPr>
          </a:p>
        </p:txBody>
      </p:sp>
    </p:spTree>
    <p:extLst>
      <p:ext uri="{BB962C8B-B14F-4D97-AF65-F5344CB8AC3E}">
        <p14:creationId xmlns:p14="http://schemas.microsoft.com/office/powerpoint/2010/main" val="14130683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EE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491791" y="0"/>
            <a:ext cx="3652520" cy="5143500"/>
            <a:chOff x="5491791" y="0"/>
            <a:chExt cx="3652520" cy="51435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91791" y="0"/>
              <a:ext cx="3652208" cy="51435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13700" y="4782532"/>
              <a:ext cx="812800" cy="20378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98038" y="321395"/>
            <a:ext cx="4707362" cy="1318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Metastick</a:t>
            </a: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de-DE" b="0" dirty="0"/>
              <a:t>ist besonders nützlich für diejenigen, die:</a:t>
            </a:r>
            <a:endParaRPr spc="-30" dirty="0"/>
          </a:p>
        </p:txBody>
      </p:sp>
      <p:sp>
        <p:nvSpPr>
          <p:cNvPr id="8" name="object 8"/>
          <p:cNvSpPr txBox="1"/>
          <p:nvPr/>
        </p:nvSpPr>
        <p:spPr>
          <a:xfrm>
            <a:off x="398038" y="1962150"/>
            <a:ext cx="4191000" cy="23827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de-DE" sz="1400" spc="-5" dirty="0">
                <a:latin typeface="Gilroy"/>
              </a:rPr>
              <a:t>Sich ungesund ernähren</a:t>
            </a:r>
          </a:p>
          <a:p>
            <a:pPr fontAlgn="base"/>
            <a:endParaRPr lang="de-DE" sz="1400" spc="-5" dirty="0">
              <a:latin typeface="Gilroy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de-DE" sz="1400" spc="-5" dirty="0">
                <a:latin typeface="Gilroy"/>
              </a:rPr>
              <a:t>Ständig unter Stress stehen</a:t>
            </a:r>
          </a:p>
          <a:p>
            <a:pPr fontAlgn="base"/>
            <a:endParaRPr lang="de-DE" sz="1400" spc="-5" dirty="0">
              <a:latin typeface="Gilroy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de-DE" sz="1400" spc="-5" dirty="0">
                <a:latin typeface="Gilroy"/>
              </a:rPr>
              <a:t>Schlechte Angewohnheiten haben</a:t>
            </a:r>
          </a:p>
          <a:p>
            <a:pPr fontAlgn="base"/>
            <a:endParaRPr lang="de-DE" sz="1400" spc="-5" dirty="0">
              <a:latin typeface="Gilroy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de-DE" sz="1400" spc="-5" dirty="0">
                <a:latin typeface="Gilroy"/>
              </a:rPr>
              <a:t>Gerade eine Diät oder eine Fastenkur machen</a:t>
            </a:r>
          </a:p>
          <a:p>
            <a:pPr fontAlgn="base"/>
            <a:endParaRPr lang="de-DE" sz="1400" spc="-5" dirty="0">
              <a:latin typeface="Gilroy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de-DE" sz="1400" spc="-5" dirty="0">
                <a:latin typeface="Gilroy"/>
              </a:rPr>
              <a:t>Unter- oder Übergewicht haben</a:t>
            </a:r>
          </a:p>
          <a:p>
            <a:pPr fontAlgn="base"/>
            <a:endParaRPr lang="de-DE" sz="1400" spc="-5" dirty="0">
              <a:latin typeface="Gilroy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de-DE" sz="1400" spc="-5" dirty="0">
                <a:latin typeface="Gilroy"/>
              </a:rPr>
              <a:t>Eine Antibiotika-Kur einnehmen </a:t>
            </a:r>
          </a:p>
        </p:txBody>
      </p:sp>
    </p:spTree>
    <p:extLst>
      <p:ext uri="{BB962C8B-B14F-4D97-AF65-F5344CB8AC3E}">
        <p14:creationId xmlns:p14="http://schemas.microsoft.com/office/powerpoint/2010/main" val="37632873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9571" y="321393"/>
            <a:ext cx="162242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FDFFC8"/>
                </a:solidFill>
              </a:rPr>
              <a:t>M</a:t>
            </a:r>
            <a:r>
              <a:rPr spc="-45" dirty="0">
                <a:solidFill>
                  <a:srgbClr val="FDFFC8"/>
                </a:solidFill>
              </a:rPr>
              <a:t>e</a:t>
            </a:r>
            <a:r>
              <a:rPr spc="-65" dirty="0">
                <a:solidFill>
                  <a:srgbClr val="FDFFC8"/>
                </a:solidFill>
              </a:rPr>
              <a:t>t</a:t>
            </a:r>
            <a:r>
              <a:rPr spc="-15" dirty="0">
                <a:solidFill>
                  <a:srgbClr val="FDFFC8"/>
                </a:solidFill>
              </a:rPr>
              <a:t>a</a:t>
            </a:r>
            <a:r>
              <a:rPr spc="-60" dirty="0">
                <a:solidFill>
                  <a:srgbClr val="FDFFC8"/>
                </a:solidFill>
              </a:rPr>
              <a:t>s</a:t>
            </a:r>
            <a:r>
              <a:rPr spc="-25" dirty="0">
                <a:solidFill>
                  <a:srgbClr val="FDFFC8"/>
                </a:solidFill>
              </a:rPr>
              <a:t>t</a:t>
            </a:r>
            <a:r>
              <a:rPr dirty="0">
                <a:solidFill>
                  <a:srgbClr val="FDFFC8"/>
                </a:solidFill>
              </a:rPr>
              <a:t>i</a:t>
            </a:r>
            <a:r>
              <a:rPr spc="-15" dirty="0">
                <a:solidFill>
                  <a:srgbClr val="FDFFC8"/>
                </a:solidFill>
              </a:rPr>
              <a:t>c</a:t>
            </a:r>
            <a:r>
              <a:rPr dirty="0">
                <a:solidFill>
                  <a:srgbClr val="FDFFC8"/>
                </a:solidFill>
              </a:rPr>
              <a:t>k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421162" y="1172677"/>
            <a:ext cx="8405495" cy="3813810"/>
            <a:chOff x="421162" y="1172677"/>
            <a:chExt cx="8405495" cy="381381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13700" y="4782446"/>
              <a:ext cx="812800" cy="20377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0138" y="1239472"/>
              <a:ext cx="389046" cy="54610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28782" y="1180297"/>
              <a:ext cx="664845" cy="664845"/>
            </a:xfrm>
            <a:custGeom>
              <a:avLst/>
              <a:gdLst/>
              <a:ahLst/>
              <a:cxnLst/>
              <a:rect l="l" t="t" r="r" b="b"/>
              <a:pathLst>
                <a:path w="664844" h="664844">
                  <a:moveTo>
                    <a:pt x="567718" y="96737"/>
                  </a:moveTo>
                  <a:lnTo>
                    <a:pt x="599964" y="134089"/>
                  </a:lnTo>
                  <a:lnTo>
                    <a:pt x="625760" y="174720"/>
                  </a:lnTo>
                  <a:lnTo>
                    <a:pt x="645108" y="217901"/>
                  </a:lnTo>
                  <a:lnTo>
                    <a:pt x="658006" y="262903"/>
                  </a:lnTo>
                  <a:lnTo>
                    <a:pt x="664455" y="308998"/>
                  </a:lnTo>
                  <a:lnTo>
                    <a:pt x="664455" y="355457"/>
                  </a:lnTo>
                  <a:lnTo>
                    <a:pt x="658006" y="401552"/>
                  </a:lnTo>
                  <a:lnTo>
                    <a:pt x="645108" y="446554"/>
                  </a:lnTo>
                  <a:lnTo>
                    <a:pt x="625760" y="489735"/>
                  </a:lnTo>
                  <a:lnTo>
                    <a:pt x="599964" y="530366"/>
                  </a:lnTo>
                  <a:lnTo>
                    <a:pt x="567718" y="567718"/>
                  </a:lnTo>
                  <a:lnTo>
                    <a:pt x="530366" y="599964"/>
                  </a:lnTo>
                  <a:lnTo>
                    <a:pt x="489735" y="625760"/>
                  </a:lnTo>
                  <a:lnTo>
                    <a:pt x="446554" y="645108"/>
                  </a:lnTo>
                  <a:lnTo>
                    <a:pt x="401552" y="658006"/>
                  </a:lnTo>
                  <a:lnTo>
                    <a:pt x="355457" y="664455"/>
                  </a:lnTo>
                  <a:lnTo>
                    <a:pt x="308998" y="664455"/>
                  </a:lnTo>
                  <a:lnTo>
                    <a:pt x="262903" y="658006"/>
                  </a:lnTo>
                  <a:lnTo>
                    <a:pt x="217901" y="645108"/>
                  </a:lnTo>
                  <a:lnTo>
                    <a:pt x="174720" y="625760"/>
                  </a:lnTo>
                  <a:lnTo>
                    <a:pt x="134089" y="599964"/>
                  </a:lnTo>
                  <a:lnTo>
                    <a:pt x="96737" y="567718"/>
                  </a:lnTo>
                  <a:lnTo>
                    <a:pt x="64491" y="530366"/>
                  </a:lnTo>
                  <a:lnTo>
                    <a:pt x="38694" y="489735"/>
                  </a:lnTo>
                  <a:lnTo>
                    <a:pt x="19347" y="446554"/>
                  </a:lnTo>
                  <a:lnTo>
                    <a:pt x="6449" y="401552"/>
                  </a:lnTo>
                  <a:lnTo>
                    <a:pt x="0" y="355457"/>
                  </a:lnTo>
                  <a:lnTo>
                    <a:pt x="0" y="308998"/>
                  </a:lnTo>
                  <a:lnTo>
                    <a:pt x="6449" y="262903"/>
                  </a:lnTo>
                  <a:lnTo>
                    <a:pt x="19347" y="217901"/>
                  </a:lnTo>
                  <a:lnTo>
                    <a:pt x="38694" y="174720"/>
                  </a:lnTo>
                  <a:lnTo>
                    <a:pt x="64491" y="134089"/>
                  </a:lnTo>
                  <a:lnTo>
                    <a:pt x="96737" y="96737"/>
                  </a:lnTo>
                  <a:lnTo>
                    <a:pt x="134089" y="64491"/>
                  </a:lnTo>
                  <a:lnTo>
                    <a:pt x="174720" y="38694"/>
                  </a:lnTo>
                  <a:lnTo>
                    <a:pt x="217901" y="19347"/>
                  </a:lnTo>
                  <a:lnTo>
                    <a:pt x="262903" y="6449"/>
                  </a:lnTo>
                  <a:lnTo>
                    <a:pt x="308998" y="0"/>
                  </a:lnTo>
                  <a:lnTo>
                    <a:pt x="355457" y="0"/>
                  </a:lnTo>
                  <a:lnTo>
                    <a:pt x="401552" y="6449"/>
                  </a:lnTo>
                  <a:lnTo>
                    <a:pt x="446554" y="19347"/>
                  </a:lnTo>
                  <a:lnTo>
                    <a:pt x="489735" y="38694"/>
                  </a:lnTo>
                  <a:lnTo>
                    <a:pt x="530366" y="64491"/>
                  </a:lnTo>
                  <a:lnTo>
                    <a:pt x="567718" y="96737"/>
                  </a:lnTo>
                  <a:close/>
                </a:path>
              </a:pathLst>
            </a:custGeom>
            <a:ln w="15240">
              <a:solidFill>
                <a:srgbClr val="4B4B4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2580" y="2174271"/>
              <a:ext cx="460066" cy="41910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28782" y="2051594"/>
              <a:ext cx="664845" cy="664845"/>
            </a:xfrm>
            <a:custGeom>
              <a:avLst/>
              <a:gdLst/>
              <a:ahLst/>
              <a:cxnLst/>
              <a:rect l="l" t="t" r="r" b="b"/>
              <a:pathLst>
                <a:path w="664844" h="664844">
                  <a:moveTo>
                    <a:pt x="567718" y="96737"/>
                  </a:moveTo>
                  <a:lnTo>
                    <a:pt x="599964" y="134089"/>
                  </a:lnTo>
                  <a:lnTo>
                    <a:pt x="625760" y="174720"/>
                  </a:lnTo>
                  <a:lnTo>
                    <a:pt x="645108" y="217901"/>
                  </a:lnTo>
                  <a:lnTo>
                    <a:pt x="658006" y="262903"/>
                  </a:lnTo>
                  <a:lnTo>
                    <a:pt x="664455" y="308998"/>
                  </a:lnTo>
                  <a:lnTo>
                    <a:pt x="664455" y="355457"/>
                  </a:lnTo>
                  <a:lnTo>
                    <a:pt x="658006" y="401552"/>
                  </a:lnTo>
                  <a:lnTo>
                    <a:pt x="645108" y="446554"/>
                  </a:lnTo>
                  <a:lnTo>
                    <a:pt x="625760" y="489735"/>
                  </a:lnTo>
                  <a:lnTo>
                    <a:pt x="599964" y="530366"/>
                  </a:lnTo>
                  <a:lnTo>
                    <a:pt x="567718" y="567718"/>
                  </a:lnTo>
                  <a:lnTo>
                    <a:pt x="530366" y="599964"/>
                  </a:lnTo>
                  <a:lnTo>
                    <a:pt x="489735" y="625760"/>
                  </a:lnTo>
                  <a:lnTo>
                    <a:pt x="446554" y="645108"/>
                  </a:lnTo>
                  <a:lnTo>
                    <a:pt x="401552" y="658006"/>
                  </a:lnTo>
                  <a:lnTo>
                    <a:pt x="355457" y="664455"/>
                  </a:lnTo>
                  <a:lnTo>
                    <a:pt x="308998" y="664455"/>
                  </a:lnTo>
                  <a:lnTo>
                    <a:pt x="262903" y="658006"/>
                  </a:lnTo>
                  <a:lnTo>
                    <a:pt x="217901" y="645108"/>
                  </a:lnTo>
                  <a:lnTo>
                    <a:pt x="174720" y="625760"/>
                  </a:lnTo>
                  <a:lnTo>
                    <a:pt x="134089" y="599964"/>
                  </a:lnTo>
                  <a:lnTo>
                    <a:pt x="96737" y="567718"/>
                  </a:lnTo>
                  <a:lnTo>
                    <a:pt x="64491" y="530366"/>
                  </a:lnTo>
                  <a:lnTo>
                    <a:pt x="38694" y="489735"/>
                  </a:lnTo>
                  <a:lnTo>
                    <a:pt x="19347" y="446554"/>
                  </a:lnTo>
                  <a:lnTo>
                    <a:pt x="6449" y="401552"/>
                  </a:lnTo>
                  <a:lnTo>
                    <a:pt x="0" y="355457"/>
                  </a:lnTo>
                  <a:lnTo>
                    <a:pt x="0" y="308998"/>
                  </a:lnTo>
                  <a:lnTo>
                    <a:pt x="6449" y="262903"/>
                  </a:lnTo>
                  <a:lnTo>
                    <a:pt x="19347" y="217901"/>
                  </a:lnTo>
                  <a:lnTo>
                    <a:pt x="38694" y="174720"/>
                  </a:lnTo>
                  <a:lnTo>
                    <a:pt x="64491" y="134089"/>
                  </a:lnTo>
                  <a:lnTo>
                    <a:pt x="96737" y="96737"/>
                  </a:lnTo>
                  <a:lnTo>
                    <a:pt x="134089" y="64491"/>
                  </a:lnTo>
                  <a:lnTo>
                    <a:pt x="174720" y="38694"/>
                  </a:lnTo>
                  <a:lnTo>
                    <a:pt x="217901" y="19347"/>
                  </a:lnTo>
                  <a:lnTo>
                    <a:pt x="262903" y="6449"/>
                  </a:lnTo>
                  <a:lnTo>
                    <a:pt x="308998" y="0"/>
                  </a:lnTo>
                  <a:lnTo>
                    <a:pt x="355457" y="0"/>
                  </a:lnTo>
                  <a:lnTo>
                    <a:pt x="401552" y="6449"/>
                  </a:lnTo>
                  <a:lnTo>
                    <a:pt x="446554" y="19347"/>
                  </a:lnTo>
                  <a:lnTo>
                    <a:pt x="489735" y="38694"/>
                  </a:lnTo>
                  <a:lnTo>
                    <a:pt x="530366" y="64491"/>
                  </a:lnTo>
                  <a:lnTo>
                    <a:pt x="567718" y="96737"/>
                  </a:lnTo>
                  <a:close/>
                </a:path>
              </a:pathLst>
            </a:custGeom>
            <a:ln w="15240">
              <a:solidFill>
                <a:srgbClr val="4B4B4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4790" y="3075071"/>
              <a:ext cx="352187" cy="469901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28782" y="2990495"/>
              <a:ext cx="664845" cy="664845"/>
            </a:xfrm>
            <a:custGeom>
              <a:avLst/>
              <a:gdLst/>
              <a:ahLst/>
              <a:cxnLst/>
              <a:rect l="l" t="t" r="r" b="b"/>
              <a:pathLst>
                <a:path w="664844" h="664845">
                  <a:moveTo>
                    <a:pt x="567718" y="96737"/>
                  </a:moveTo>
                  <a:lnTo>
                    <a:pt x="599964" y="134089"/>
                  </a:lnTo>
                  <a:lnTo>
                    <a:pt x="625760" y="174720"/>
                  </a:lnTo>
                  <a:lnTo>
                    <a:pt x="645108" y="217901"/>
                  </a:lnTo>
                  <a:lnTo>
                    <a:pt x="658006" y="262903"/>
                  </a:lnTo>
                  <a:lnTo>
                    <a:pt x="664455" y="308998"/>
                  </a:lnTo>
                  <a:lnTo>
                    <a:pt x="664455" y="355457"/>
                  </a:lnTo>
                  <a:lnTo>
                    <a:pt x="658006" y="401552"/>
                  </a:lnTo>
                  <a:lnTo>
                    <a:pt x="645108" y="446554"/>
                  </a:lnTo>
                  <a:lnTo>
                    <a:pt x="625760" y="489735"/>
                  </a:lnTo>
                  <a:lnTo>
                    <a:pt x="599964" y="530366"/>
                  </a:lnTo>
                  <a:lnTo>
                    <a:pt x="567718" y="567718"/>
                  </a:lnTo>
                  <a:lnTo>
                    <a:pt x="530366" y="599964"/>
                  </a:lnTo>
                  <a:lnTo>
                    <a:pt x="489735" y="625760"/>
                  </a:lnTo>
                  <a:lnTo>
                    <a:pt x="446554" y="645108"/>
                  </a:lnTo>
                  <a:lnTo>
                    <a:pt x="401552" y="658006"/>
                  </a:lnTo>
                  <a:lnTo>
                    <a:pt x="355457" y="664455"/>
                  </a:lnTo>
                  <a:lnTo>
                    <a:pt x="308998" y="664455"/>
                  </a:lnTo>
                  <a:lnTo>
                    <a:pt x="262903" y="658006"/>
                  </a:lnTo>
                  <a:lnTo>
                    <a:pt x="217901" y="645108"/>
                  </a:lnTo>
                  <a:lnTo>
                    <a:pt x="174720" y="625760"/>
                  </a:lnTo>
                  <a:lnTo>
                    <a:pt x="134089" y="599964"/>
                  </a:lnTo>
                  <a:lnTo>
                    <a:pt x="96737" y="567718"/>
                  </a:lnTo>
                  <a:lnTo>
                    <a:pt x="64491" y="530366"/>
                  </a:lnTo>
                  <a:lnTo>
                    <a:pt x="38694" y="489735"/>
                  </a:lnTo>
                  <a:lnTo>
                    <a:pt x="19347" y="446554"/>
                  </a:lnTo>
                  <a:lnTo>
                    <a:pt x="6449" y="401552"/>
                  </a:lnTo>
                  <a:lnTo>
                    <a:pt x="0" y="355457"/>
                  </a:lnTo>
                  <a:lnTo>
                    <a:pt x="0" y="308998"/>
                  </a:lnTo>
                  <a:lnTo>
                    <a:pt x="6449" y="262903"/>
                  </a:lnTo>
                  <a:lnTo>
                    <a:pt x="19347" y="217901"/>
                  </a:lnTo>
                  <a:lnTo>
                    <a:pt x="38694" y="174720"/>
                  </a:lnTo>
                  <a:lnTo>
                    <a:pt x="64491" y="134089"/>
                  </a:lnTo>
                  <a:lnTo>
                    <a:pt x="96737" y="96737"/>
                  </a:lnTo>
                  <a:lnTo>
                    <a:pt x="134089" y="64491"/>
                  </a:lnTo>
                  <a:lnTo>
                    <a:pt x="174720" y="38694"/>
                  </a:lnTo>
                  <a:lnTo>
                    <a:pt x="217901" y="19347"/>
                  </a:lnTo>
                  <a:lnTo>
                    <a:pt x="262903" y="6449"/>
                  </a:lnTo>
                  <a:lnTo>
                    <a:pt x="308998" y="0"/>
                  </a:lnTo>
                  <a:lnTo>
                    <a:pt x="355457" y="0"/>
                  </a:lnTo>
                  <a:lnTo>
                    <a:pt x="401552" y="6449"/>
                  </a:lnTo>
                  <a:lnTo>
                    <a:pt x="446554" y="19347"/>
                  </a:lnTo>
                  <a:lnTo>
                    <a:pt x="489735" y="38694"/>
                  </a:lnTo>
                  <a:lnTo>
                    <a:pt x="530366" y="64491"/>
                  </a:lnTo>
                  <a:lnTo>
                    <a:pt x="567718" y="96737"/>
                  </a:lnTo>
                  <a:close/>
                </a:path>
              </a:pathLst>
            </a:custGeom>
            <a:ln w="15240">
              <a:solidFill>
                <a:srgbClr val="4B4B4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0533" y="4021591"/>
              <a:ext cx="482601" cy="48260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28782" y="3937015"/>
              <a:ext cx="664845" cy="664845"/>
            </a:xfrm>
            <a:custGeom>
              <a:avLst/>
              <a:gdLst/>
              <a:ahLst/>
              <a:cxnLst/>
              <a:rect l="l" t="t" r="r" b="b"/>
              <a:pathLst>
                <a:path w="664844" h="664845">
                  <a:moveTo>
                    <a:pt x="567718" y="96737"/>
                  </a:moveTo>
                  <a:lnTo>
                    <a:pt x="599964" y="134089"/>
                  </a:lnTo>
                  <a:lnTo>
                    <a:pt x="625760" y="174720"/>
                  </a:lnTo>
                  <a:lnTo>
                    <a:pt x="645108" y="217901"/>
                  </a:lnTo>
                  <a:lnTo>
                    <a:pt x="658006" y="262903"/>
                  </a:lnTo>
                  <a:lnTo>
                    <a:pt x="664455" y="308998"/>
                  </a:lnTo>
                  <a:lnTo>
                    <a:pt x="664455" y="355457"/>
                  </a:lnTo>
                  <a:lnTo>
                    <a:pt x="658006" y="401552"/>
                  </a:lnTo>
                  <a:lnTo>
                    <a:pt x="645108" y="446554"/>
                  </a:lnTo>
                  <a:lnTo>
                    <a:pt x="625760" y="489735"/>
                  </a:lnTo>
                  <a:lnTo>
                    <a:pt x="599964" y="530366"/>
                  </a:lnTo>
                  <a:lnTo>
                    <a:pt x="567718" y="567718"/>
                  </a:lnTo>
                  <a:lnTo>
                    <a:pt x="530366" y="599964"/>
                  </a:lnTo>
                  <a:lnTo>
                    <a:pt x="489735" y="625760"/>
                  </a:lnTo>
                  <a:lnTo>
                    <a:pt x="446554" y="645108"/>
                  </a:lnTo>
                  <a:lnTo>
                    <a:pt x="401552" y="658006"/>
                  </a:lnTo>
                  <a:lnTo>
                    <a:pt x="355457" y="664455"/>
                  </a:lnTo>
                  <a:lnTo>
                    <a:pt x="308998" y="664455"/>
                  </a:lnTo>
                  <a:lnTo>
                    <a:pt x="262903" y="658006"/>
                  </a:lnTo>
                  <a:lnTo>
                    <a:pt x="217901" y="645108"/>
                  </a:lnTo>
                  <a:lnTo>
                    <a:pt x="174720" y="625760"/>
                  </a:lnTo>
                  <a:lnTo>
                    <a:pt x="134089" y="599964"/>
                  </a:lnTo>
                  <a:lnTo>
                    <a:pt x="96737" y="567718"/>
                  </a:lnTo>
                  <a:lnTo>
                    <a:pt x="64491" y="530366"/>
                  </a:lnTo>
                  <a:lnTo>
                    <a:pt x="38694" y="489735"/>
                  </a:lnTo>
                  <a:lnTo>
                    <a:pt x="19347" y="446554"/>
                  </a:lnTo>
                  <a:lnTo>
                    <a:pt x="6449" y="401552"/>
                  </a:lnTo>
                  <a:lnTo>
                    <a:pt x="0" y="355457"/>
                  </a:lnTo>
                  <a:lnTo>
                    <a:pt x="0" y="308998"/>
                  </a:lnTo>
                  <a:lnTo>
                    <a:pt x="6449" y="262903"/>
                  </a:lnTo>
                  <a:lnTo>
                    <a:pt x="19347" y="217901"/>
                  </a:lnTo>
                  <a:lnTo>
                    <a:pt x="38694" y="174720"/>
                  </a:lnTo>
                  <a:lnTo>
                    <a:pt x="64491" y="134089"/>
                  </a:lnTo>
                  <a:lnTo>
                    <a:pt x="96737" y="96737"/>
                  </a:lnTo>
                  <a:lnTo>
                    <a:pt x="134089" y="64491"/>
                  </a:lnTo>
                  <a:lnTo>
                    <a:pt x="174720" y="38694"/>
                  </a:lnTo>
                  <a:lnTo>
                    <a:pt x="217901" y="19347"/>
                  </a:lnTo>
                  <a:lnTo>
                    <a:pt x="262903" y="6449"/>
                  </a:lnTo>
                  <a:lnTo>
                    <a:pt x="308998" y="0"/>
                  </a:lnTo>
                  <a:lnTo>
                    <a:pt x="355457" y="0"/>
                  </a:lnTo>
                  <a:lnTo>
                    <a:pt x="401552" y="6449"/>
                  </a:lnTo>
                  <a:lnTo>
                    <a:pt x="446554" y="19347"/>
                  </a:lnTo>
                  <a:lnTo>
                    <a:pt x="489735" y="38694"/>
                  </a:lnTo>
                  <a:lnTo>
                    <a:pt x="530366" y="64491"/>
                  </a:lnTo>
                  <a:lnTo>
                    <a:pt x="567718" y="96737"/>
                  </a:lnTo>
                  <a:close/>
                </a:path>
              </a:pathLst>
            </a:custGeom>
            <a:ln w="15240">
              <a:solidFill>
                <a:srgbClr val="4B4B4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288612" y="1246130"/>
            <a:ext cx="3511987" cy="3172663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603250">
              <a:lnSpc>
                <a:spcPts val="1900"/>
              </a:lnSpc>
              <a:spcBef>
                <a:spcPts val="180"/>
              </a:spcBef>
            </a:pPr>
            <a:r>
              <a:rPr lang="de-DE" spc="-10" dirty="0">
                <a:solidFill>
                  <a:srgbClr val="262626"/>
                </a:solidFill>
                <a:latin typeface="Gilroy"/>
                <a:cs typeface="Gilroy"/>
              </a:rPr>
              <a:t>Wiederherstellung der Darmflora</a:t>
            </a:r>
          </a:p>
          <a:p>
            <a:pPr marL="12700" marR="603250">
              <a:lnSpc>
                <a:spcPts val="1900"/>
              </a:lnSpc>
              <a:spcBef>
                <a:spcPts val="180"/>
              </a:spcBef>
            </a:pPr>
            <a:endParaRPr dirty="0">
              <a:latin typeface="Gilroy"/>
              <a:cs typeface="Gilroy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dirty="0">
              <a:latin typeface="Gilroy"/>
              <a:cs typeface="Gilroy"/>
            </a:endParaRPr>
          </a:p>
          <a:p>
            <a:pPr marL="12700">
              <a:lnSpc>
                <a:spcPct val="100000"/>
              </a:lnSpc>
            </a:pPr>
            <a:r>
              <a:rPr lang="de-DE" spc="-10" dirty="0">
                <a:solidFill>
                  <a:srgbClr val="262626"/>
                </a:solidFill>
                <a:latin typeface="Gilroy"/>
                <a:cs typeface="Gilroy"/>
              </a:rPr>
              <a:t>Sofortige Wirkung</a:t>
            </a:r>
            <a:endParaRPr dirty="0">
              <a:latin typeface="Gilroy"/>
              <a:cs typeface="Gilroy"/>
            </a:endParaRPr>
          </a:p>
          <a:p>
            <a:pPr>
              <a:lnSpc>
                <a:spcPct val="100000"/>
              </a:lnSpc>
            </a:pPr>
            <a:endParaRPr dirty="0">
              <a:latin typeface="Gilroy"/>
              <a:cs typeface="Gilroy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dirty="0">
              <a:latin typeface="Gilroy"/>
              <a:cs typeface="Gilroy"/>
            </a:endParaRPr>
          </a:p>
          <a:p>
            <a:pPr marL="12700" marR="1381760">
              <a:lnSpc>
                <a:spcPts val="1900"/>
              </a:lnSpc>
              <a:spcBef>
                <a:spcPts val="5"/>
              </a:spcBef>
            </a:pPr>
            <a:r>
              <a:rPr lang="de-DE" dirty="0">
                <a:solidFill>
                  <a:srgbClr val="262626"/>
                </a:solidFill>
                <a:latin typeface="Gilroy"/>
                <a:cs typeface="Gilroy"/>
              </a:rPr>
              <a:t>Innovative Produktion</a:t>
            </a:r>
          </a:p>
          <a:p>
            <a:pPr marL="12700" marR="1381760">
              <a:lnSpc>
                <a:spcPts val="1900"/>
              </a:lnSpc>
              <a:spcBef>
                <a:spcPts val="5"/>
              </a:spcBef>
            </a:pPr>
            <a:endParaRPr dirty="0">
              <a:latin typeface="Gilroy"/>
              <a:cs typeface="Gilroy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dirty="0">
              <a:latin typeface="Gilroy"/>
              <a:cs typeface="Gilroy"/>
            </a:endParaRPr>
          </a:p>
          <a:p>
            <a:pPr marL="12700">
              <a:lnSpc>
                <a:spcPct val="100000"/>
              </a:lnSpc>
            </a:pPr>
            <a:r>
              <a:rPr lang="de-DE" spc="-5" dirty="0">
                <a:solidFill>
                  <a:srgbClr val="262626"/>
                </a:solidFill>
                <a:latin typeface="Gilroy"/>
                <a:cs typeface="Gilroy"/>
              </a:rPr>
              <a:t>Bestätigte Effizienz</a:t>
            </a:r>
            <a:endParaRPr dirty="0">
              <a:latin typeface="Gilroy"/>
              <a:cs typeface="Gilroy"/>
            </a:endParaRPr>
          </a:p>
        </p:txBody>
      </p:sp>
    </p:spTree>
    <p:extLst>
      <p:ext uri="{BB962C8B-B14F-4D97-AF65-F5344CB8AC3E}">
        <p14:creationId xmlns:p14="http://schemas.microsoft.com/office/powerpoint/2010/main" val="35158259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819161" y="-58423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EE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3" name="object 3"/>
          <p:cNvGrpSpPr/>
          <p:nvPr/>
        </p:nvGrpSpPr>
        <p:grpSpPr>
          <a:xfrm>
            <a:off x="4000477" y="0"/>
            <a:ext cx="5144135" cy="5143500"/>
            <a:chOff x="4000477" y="0"/>
            <a:chExt cx="5144135" cy="51435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00477" y="0"/>
              <a:ext cx="5143522" cy="51435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13700" y="4782446"/>
              <a:ext cx="812800" cy="203777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68261" y="1368088"/>
            <a:ext cx="20300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25" dirty="0"/>
              <a:t>2193</a:t>
            </a:r>
            <a:r>
              <a:rPr lang="de-DE" sz="2000" spc="-25" dirty="0"/>
              <a:t>04</a:t>
            </a:r>
            <a:r>
              <a:rPr sz="2000" spc="-70" dirty="0"/>
              <a:t> </a:t>
            </a:r>
            <a:r>
              <a:rPr sz="2000" spc="-20" dirty="0"/>
              <a:t>Metastick</a:t>
            </a:r>
            <a:endParaRPr sz="2000" dirty="0"/>
          </a:p>
        </p:txBody>
      </p:sp>
      <p:sp>
        <p:nvSpPr>
          <p:cNvPr id="7" name="object 7"/>
          <p:cNvSpPr txBox="1"/>
          <p:nvPr/>
        </p:nvSpPr>
        <p:spPr>
          <a:xfrm>
            <a:off x="468261" y="1744783"/>
            <a:ext cx="152654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z="1100" dirty="0">
                <a:latin typeface="Gilroy"/>
                <a:cs typeface="Gilroy"/>
              </a:rPr>
              <a:t>15</a:t>
            </a:r>
            <a:r>
              <a:rPr lang="de-DE" sz="1100" spc="-25" dirty="0">
                <a:latin typeface="Gilroy"/>
                <a:cs typeface="Gilroy"/>
              </a:rPr>
              <a:t> S</a:t>
            </a:r>
            <a:r>
              <a:rPr lang="de-DE" sz="1100" dirty="0">
                <a:latin typeface="Gilroy"/>
              </a:rPr>
              <a:t>ticks</a:t>
            </a:r>
            <a:r>
              <a:rPr lang="de-DE" sz="1100" spc="-20" dirty="0">
                <a:latin typeface="Gilroy"/>
                <a:cs typeface="Gilroy"/>
              </a:rPr>
              <a:t> </a:t>
            </a:r>
            <a:r>
              <a:rPr lang="de-DE" sz="1100" spc="-5" dirty="0">
                <a:latin typeface="Gilroy"/>
                <a:cs typeface="Gilroy"/>
              </a:rPr>
              <a:t>(20</a:t>
            </a:r>
            <a:r>
              <a:rPr lang="de-DE" sz="1100" spc="-25" dirty="0">
                <a:latin typeface="Gilroy"/>
                <a:cs typeface="Gilroy"/>
              </a:rPr>
              <a:t> ml</a:t>
            </a:r>
            <a:r>
              <a:rPr lang="de-DE" sz="1100" dirty="0">
                <a:latin typeface="Gilroy"/>
                <a:cs typeface="Gilroy"/>
              </a:rPr>
              <a:t>)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67026" y="2793583"/>
            <a:ext cx="140906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z="1400" spc="-5" dirty="0">
                <a:latin typeface="Gilroy"/>
                <a:cs typeface="Gilroy"/>
              </a:rPr>
              <a:t>Clubpreis</a:t>
            </a:r>
            <a:endParaRPr sz="1400" dirty="0">
              <a:latin typeface="Gilroy"/>
              <a:cs typeface="Gilroy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67027" y="3190182"/>
            <a:ext cx="1742773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z="1400" spc="-5" dirty="0">
                <a:latin typeface="Gilroy"/>
              </a:rPr>
              <a:t>Endverbraucherpreis</a:t>
            </a:r>
            <a:endParaRPr sz="1400" spc="-5" dirty="0">
              <a:latin typeface="Gilroy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67027" y="2396984"/>
            <a:ext cx="140906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z="1400" spc="-5" dirty="0">
                <a:latin typeface="Gilroy"/>
                <a:cs typeface="Gilroy"/>
              </a:rPr>
              <a:t>Bonuspunkte</a:t>
            </a:r>
            <a:endParaRPr sz="1400" dirty="0">
              <a:latin typeface="Gilroy"/>
              <a:cs typeface="Gilroy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528435" y="2397084"/>
            <a:ext cx="1183486" cy="101822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43180" algn="ctr">
              <a:lnSpc>
                <a:spcPct val="100000"/>
              </a:lnSpc>
              <a:spcBef>
                <a:spcPts val="100"/>
              </a:spcBef>
            </a:pPr>
            <a:r>
              <a:rPr sz="1400" b="1" spc="-25" dirty="0">
                <a:solidFill>
                  <a:srgbClr val="262626"/>
                </a:solidFill>
                <a:latin typeface="Gilroy" panose="00000500000000000000" pitchFamily="2" charset="0"/>
              </a:rPr>
              <a:t>12</a:t>
            </a:r>
          </a:p>
          <a:p>
            <a:pPr algn="ctr">
              <a:lnSpc>
                <a:spcPct val="100000"/>
              </a:lnSpc>
              <a:spcBef>
                <a:spcPts val="1385"/>
              </a:spcBef>
            </a:pPr>
            <a:r>
              <a:rPr sz="1400" b="1" spc="-25" dirty="0">
                <a:solidFill>
                  <a:srgbClr val="262626"/>
                </a:solidFill>
                <a:latin typeface="Gilroy" panose="00000500000000000000" pitchFamily="2" charset="0"/>
                <a:cs typeface="Gilroy Bold"/>
              </a:rPr>
              <a:t>2</a:t>
            </a:r>
            <a:r>
              <a:rPr sz="1400" b="1" dirty="0">
                <a:solidFill>
                  <a:srgbClr val="262626"/>
                </a:solidFill>
                <a:latin typeface="Gilroy" panose="00000500000000000000" pitchFamily="2" charset="0"/>
                <a:cs typeface="Gilroy Bold"/>
              </a:rPr>
              <a:t>1</a:t>
            </a:r>
            <a:r>
              <a:rPr sz="1400" b="1" spc="-45" dirty="0">
                <a:solidFill>
                  <a:srgbClr val="262626"/>
                </a:solidFill>
                <a:latin typeface="Gilroy" panose="00000500000000000000" pitchFamily="2" charset="0"/>
                <a:cs typeface="Gilroy Bold"/>
              </a:rPr>
              <a:t>,</a:t>
            </a:r>
            <a:r>
              <a:rPr sz="1400" b="1" dirty="0">
                <a:solidFill>
                  <a:srgbClr val="262626"/>
                </a:solidFill>
                <a:latin typeface="Gilroy" panose="00000500000000000000" pitchFamily="2" charset="0"/>
                <a:cs typeface="Gilroy Bold"/>
              </a:rPr>
              <a:t>00 </a:t>
            </a:r>
            <a:r>
              <a:rPr lang="de-DE" sz="1400" b="1" spc="-25" dirty="0">
                <a:solidFill>
                  <a:srgbClr val="262626"/>
                </a:solidFill>
                <a:latin typeface="Gilroy" panose="00000500000000000000" pitchFamily="2" charset="0"/>
              </a:rPr>
              <a:t>EURO</a:t>
            </a:r>
            <a:endParaRPr sz="1400" b="1" spc="-25" dirty="0">
              <a:solidFill>
                <a:srgbClr val="262626"/>
              </a:solidFill>
              <a:latin typeface="Gilroy" panose="00000500000000000000" pitchFamily="2" charset="0"/>
            </a:endParaRPr>
          </a:p>
          <a:p>
            <a:pPr algn="ctr">
              <a:spcBef>
                <a:spcPts val="1385"/>
              </a:spcBef>
            </a:pPr>
            <a:r>
              <a:rPr sz="1400" b="1" spc="-25" dirty="0">
                <a:solidFill>
                  <a:srgbClr val="262626"/>
                </a:solidFill>
                <a:latin typeface="Gilroy" panose="00000500000000000000" pitchFamily="2" charset="0"/>
              </a:rPr>
              <a:t>26,25 </a:t>
            </a:r>
            <a:r>
              <a:rPr lang="de-DE" sz="1400" b="1" spc="-25" dirty="0">
                <a:solidFill>
                  <a:srgbClr val="262626"/>
                </a:solidFill>
                <a:latin typeface="Gilroy" panose="00000500000000000000" pitchFamily="2" charset="0"/>
              </a:rPr>
              <a:t>EURO</a:t>
            </a:r>
            <a:endParaRPr sz="1400" b="1" spc="-25" dirty="0">
              <a:solidFill>
                <a:srgbClr val="262626"/>
              </a:solidFill>
              <a:latin typeface="Gilroy" panose="00000500000000000000" pitchFamily="2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895600" y="2321867"/>
            <a:ext cx="457200" cy="402283"/>
          </a:xfrm>
          <a:custGeom>
            <a:avLst/>
            <a:gdLst/>
            <a:ahLst/>
            <a:cxnLst/>
            <a:rect l="l" t="t" r="r" b="b"/>
            <a:pathLst>
              <a:path w="467994" h="468630">
                <a:moveTo>
                  <a:pt x="399165" y="68601"/>
                </a:moveTo>
                <a:lnTo>
                  <a:pt x="429128" y="105344"/>
                </a:lnTo>
                <a:lnTo>
                  <a:pt x="450530" y="146082"/>
                </a:lnTo>
                <a:lnTo>
                  <a:pt x="463371" y="189485"/>
                </a:lnTo>
                <a:lnTo>
                  <a:pt x="467652" y="234220"/>
                </a:lnTo>
                <a:lnTo>
                  <a:pt x="463371" y="278954"/>
                </a:lnTo>
                <a:lnTo>
                  <a:pt x="450530" y="322357"/>
                </a:lnTo>
                <a:lnTo>
                  <a:pt x="429128" y="363095"/>
                </a:lnTo>
                <a:lnTo>
                  <a:pt x="399165" y="399838"/>
                </a:lnTo>
                <a:lnTo>
                  <a:pt x="362485" y="429851"/>
                </a:lnTo>
                <a:lnTo>
                  <a:pt x="321814" y="451289"/>
                </a:lnTo>
                <a:lnTo>
                  <a:pt x="278485" y="464152"/>
                </a:lnTo>
                <a:lnTo>
                  <a:pt x="233825" y="468439"/>
                </a:lnTo>
                <a:lnTo>
                  <a:pt x="189166" y="464152"/>
                </a:lnTo>
                <a:lnTo>
                  <a:pt x="145837" y="451289"/>
                </a:lnTo>
                <a:lnTo>
                  <a:pt x="105166" y="429851"/>
                </a:lnTo>
                <a:lnTo>
                  <a:pt x="68486" y="399838"/>
                </a:lnTo>
                <a:lnTo>
                  <a:pt x="38523" y="363095"/>
                </a:lnTo>
                <a:lnTo>
                  <a:pt x="17121" y="322357"/>
                </a:lnTo>
                <a:lnTo>
                  <a:pt x="4280" y="278954"/>
                </a:lnTo>
                <a:lnTo>
                  <a:pt x="0" y="234220"/>
                </a:lnTo>
                <a:lnTo>
                  <a:pt x="4280" y="189485"/>
                </a:lnTo>
                <a:lnTo>
                  <a:pt x="17121" y="146082"/>
                </a:lnTo>
                <a:lnTo>
                  <a:pt x="38523" y="105344"/>
                </a:lnTo>
                <a:lnTo>
                  <a:pt x="68486" y="68601"/>
                </a:lnTo>
                <a:lnTo>
                  <a:pt x="105166" y="38588"/>
                </a:lnTo>
                <a:lnTo>
                  <a:pt x="145837" y="17150"/>
                </a:lnTo>
                <a:lnTo>
                  <a:pt x="189166" y="4287"/>
                </a:lnTo>
                <a:lnTo>
                  <a:pt x="233825" y="0"/>
                </a:lnTo>
                <a:lnTo>
                  <a:pt x="278485" y="4287"/>
                </a:lnTo>
                <a:lnTo>
                  <a:pt x="321814" y="17150"/>
                </a:lnTo>
                <a:lnTo>
                  <a:pt x="362485" y="38588"/>
                </a:lnTo>
                <a:lnTo>
                  <a:pt x="399165" y="68601"/>
                </a:lnTo>
                <a:close/>
              </a:path>
            </a:pathLst>
          </a:custGeom>
          <a:ln w="19050">
            <a:solidFill>
              <a:srgbClr val="FF9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8471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782" y="441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EE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991926" y="0"/>
            <a:ext cx="5152390" cy="5143500"/>
            <a:chOff x="3991926" y="0"/>
            <a:chExt cx="5152390" cy="5143500"/>
          </a:xfrm>
        </p:grpSpPr>
        <p:sp>
          <p:nvSpPr>
            <p:cNvPr id="4" name="object 4"/>
            <p:cNvSpPr/>
            <p:nvPr/>
          </p:nvSpPr>
          <p:spPr>
            <a:xfrm>
              <a:off x="3991926" y="0"/>
              <a:ext cx="5152390" cy="3789679"/>
            </a:xfrm>
            <a:custGeom>
              <a:avLst/>
              <a:gdLst/>
              <a:ahLst/>
              <a:cxnLst/>
              <a:rect l="l" t="t" r="r" b="b"/>
              <a:pathLst>
                <a:path w="5152390" h="3789679">
                  <a:moveTo>
                    <a:pt x="0" y="3789486"/>
                  </a:moveTo>
                  <a:lnTo>
                    <a:pt x="5152073" y="3789486"/>
                  </a:lnTo>
                  <a:lnTo>
                    <a:pt x="5152073" y="0"/>
                  </a:lnTo>
                  <a:lnTo>
                    <a:pt x="0" y="0"/>
                  </a:lnTo>
                  <a:lnTo>
                    <a:pt x="0" y="3789486"/>
                  </a:lnTo>
                  <a:close/>
                </a:path>
              </a:pathLst>
            </a:custGeom>
            <a:solidFill>
              <a:srgbClr val="F7D0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991926" y="3789486"/>
              <a:ext cx="5152390" cy="1354455"/>
            </a:xfrm>
            <a:custGeom>
              <a:avLst/>
              <a:gdLst/>
              <a:ahLst/>
              <a:cxnLst/>
              <a:rect l="l" t="t" r="r" b="b"/>
              <a:pathLst>
                <a:path w="5152390" h="1354454">
                  <a:moveTo>
                    <a:pt x="5152073" y="0"/>
                  </a:moveTo>
                  <a:lnTo>
                    <a:pt x="0" y="0"/>
                  </a:lnTo>
                  <a:lnTo>
                    <a:pt x="0" y="1354013"/>
                  </a:lnTo>
                  <a:lnTo>
                    <a:pt x="5152073" y="1354013"/>
                  </a:lnTo>
                  <a:lnTo>
                    <a:pt x="5152073" y="0"/>
                  </a:lnTo>
                  <a:close/>
                </a:path>
              </a:pathLst>
            </a:custGeom>
            <a:solidFill>
              <a:srgbClr val="DDDF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13700" y="4782446"/>
              <a:ext cx="812800" cy="20377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63905" y="1425396"/>
              <a:ext cx="3579246" cy="3059013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63651" y="1373302"/>
            <a:ext cx="172275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40" dirty="0"/>
              <a:t>2193</a:t>
            </a:r>
            <a:r>
              <a:rPr sz="2000" spc="-60" dirty="0"/>
              <a:t> </a:t>
            </a:r>
            <a:r>
              <a:rPr sz="2000" spc="-20" dirty="0"/>
              <a:t>Metastick</a:t>
            </a:r>
            <a:endParaRPr sz="2000"/>
          </a:p>
        </p:txBody>
      </p:sp>
      <p:sp>
        <p:nvSpPr>
          <p:cNvPr id="9" name="object 9"/>
          <p:cNvSpPr txBox="1"/>
          <p:nvPr/>
        </p:nvSpPr>
        <p:spPr>
          <a:xfrm>
            <a:off x="463651" y="1755395"/>
            <a:ext cx="2050949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latin typeface="Gilroy"/>
                <a:cs typeface="Gilroy"/>
              </a:rPr>
              <a:t>4</a:t>
            </a:r>
            <a:r>
              <a:rPr sz="1000" spc="-15" dirty="0">
                <a:latin typeface="Gilroy"/>
                <a:cs typeface="Gilroy"/>
              </a:rPr>
              <a:t> </a:t>
            </a:r>
            <a:r>
              <a:rPr lang="de-DE" sz="1000" spc="-10" dirty="0">
                <a:latin typeface="Gilroy"/>
                <a:cs typeface="Gilroy"/>
              </a:rPr>
              <a:t>Packungen</a:t>
            </a:r>
            <a:r>
              <a:rPr sz="1000" spc="-10" dirty="0">
                <a:latin typeface="Gilroy"/>
                <a:cs typeface="Gilroy"/>
              </a:rPr>
              <a:t> </a:t>
            </a:r>
            <a:r>
              <a:rPr lang="de-DE" sz="1000" dirty="0">
                <a:latin typeface="Gilroy"/>
                <a:cs typeface="Gilroy"/>
              </a:rPr>
              <a:t>für eine</a:t>
            </a:r>
            <a:r>
              <a:rPr sz="1000" spc="-10" dirty="0">
                <a:latin typeface="Gilroy"/>
                <a:cs typeface="Gilroy"/>
              </a:rPr>
              <a:t> </a:t>
            </a:r>
            <a:r>
              <a:rPr lang="de-DE" sz="1000" spc="-5" dirty="0">
                <a:latin typeface="Gilroy"/>
                <a:cs typeface="Gilroy"/>
              </a:rPr>
              <a:t>Monatskur</a:t>
            </a:r>
            <a:endParaRPr sz="1000" dirty="0">
              <a:latin typeface="Gilroy"/>
              <a:cs typeface="Gilroy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62416" y="2953082"/>
            <a:ext cx="117856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z="1400" spc="-5" dirty="0">
                <a:latin typeface="Gilroy"/>
                <a:cs typeface="Gilroy"/>
              </a:rPr>
              <a:t>Clubpreis</a:t>
            </a:r>
            <a:endParaRPr sz="1400" dirty="0">
              <a:latin typeface="Gilroy"/>
              <a:cs typeface="Gilroy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62416" y="3334082"/>
            <a:ext cx="172399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z="1400" spc="-5" dirty="0">
                <a:latin typeface="Gilroy"/>
              </a:rPr>
              <a:t>Endverbraucherpreis</a:t>
            </a:r>
            <a:endParaRPr sz="1400" dirty="0">
              <a:latin typeface="Gilroy"/>
              <a:cs typeface="Gilroy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62416" y="2495882"/>
            <a:ext cx="140906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z="1400" spc="-5" dirty="0">
                <a:latin typeface="Gilroy"/>
                <a:cs typeface="Gilroy"/>
              </a:rPr>
              <a:t>Bonuspunkte</a:t>
            </a:r>
            <a:endParaRPr sz="1400" dirty="0">
              <a:latin typeface="Gilroy"/>
              <a:cs typeface="Gilroy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455270" y="2190750"/>
            <a:ext cx="1221731" cy="13696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7780" algn="ctr">
              <a:lnSpc>
                <a:spcPct val="100000"/>
              </a:lnSpc>
              <a:spcBef>
                <a:spcPts val="100"/>
              </a:spcBef>
            </a:pPr>
            <a:endParaRPr lang="de-DE" sz="1400" b="1" spc="-15" dirty="0">
              <a:solidFill>
                <a:srgbClr val="262626"/>
              </a:solidFill>
              <a:latin typeface="Gilroy" panose="00000500000000000000" pitchFamily="2" charset="0"/>
              <a:cs typeface="Gilroy Bold"/>
            </a:endParaRPr>
          </a:p>
          <a:p>
            <a:pPr marR="17780" algn="ctr">
              <a:lnSpc>
                <a:spcPct val="100000"/>
              </a:lnSpc>
              <a:spcBef>
                <a:spcPts val="100"/>
              </a:spcBef>
            </a:pPr>
            <a:r>
              <a:rPr sz="1400" b="1" spc="-15" dirty="0">
                <a:solidFill>
                  <a:srgbClr val="262626"/>
                </a:solidFill>
                <a:latin typeface="Gilroy" panose="00000500000000000000" pitchFamily="2" charset="0"/>
                <a:cs typeface="Gilroy Bold"/>
              </a:rPr>
              <a:t>46</a:t>
            </a:r>
            <a:endParaRPr lang="de-DE" sz="1400" b="1" spc="-15" dirty="0">
              <a:solidFill>
                <a:srgbClr val="262626"/>
              </a:solidFill>
              <a:latin typeface="Gilroy" panose="00000500000000000000" pitchFamily="2" charset="0"/>
              <a:cs typeface="Gilroy Bold"/>
            </a:endParaRPr>
          </a:p>
          <a:p>
            <a:pPr marR="17780" algn="ctr">
              <a:lnSpc>
                <a:spcPct val="100000"/>
              </a:lnSpc>
              <a:spcBef>
                <a:spcPts val="100"/>
              </a:spcBef>
            </a:pPr>
            <a:endParaRPr lang="de-DE" sz="1400" b="1" spc="-15" dirty="0">
              <a:solidFill>
                <a:srgbClr val="262626"/>
              </a:solidFill>
              <a:latin typeface="Gilroy Bold"/>
              <a:cs typeface="Gilroy Bold"/>
            </a:endParaRPr>
          </a:p>
          <a:p>
            <a:pPr marR="17780" algn="ctr">
              <a:spcBef>
                <a:spcPts val="100"/>
              </a:spcBef>
            </a:pPr>
            <a:r>
              <a:rPr sz="1400" b="1" spc="-15" dirty="0">
                <a:solidFill>
                  <a:srgbClr val="262626"/>
                </a:solidFill>
                <a:latin typeface="Gilroy" panose="00000500000000000000" pitchFamily="2" charset="0"/>
              </a:rPr>
              <a:t>80,00</a:t>
            </a:r>
            <a:r>
              <a:rPr lang="de-DE" sz="1400" b="1" spc="-15" dirty="0">
                <a:solidFill>
                  <a:srgbClr val="262626"/>
                </a:solidFill>
                <a:latin typeface="Gilroy" panose="00000500000000000000" pitchFamily="2" charset="0"/>
              </a:rPr>
              <a:t> EURO</a:t>
            </a:r>
          </a:p>
          <a:p>
            <a:pPr marR="17780" algn="ctr">
              <a:spcBef>
                <a:spcPts val="100"/>
              </a:spcBef>
            </a:pPr>
            <a:endParaRPr lang="de-DE" sz="1400" b="1" spc="-15" dirty="0">
              <a:solidFill>
                <a:srgbClr val="262626"/>
              </a:solidFill>
              <a:latin typeface="Gilroy" panose="00000500000000000000" pitchFamily="2" charset="0"/>
            </a:endParaRPr>
          </a:p>
          <a:p>
            <a:pPr marR="17780" algn="ctr">
              <a:lnSpc>
                <a:spcPct val="100000"/>
              </a:lnSpc>
              <a:spcBef>
                <a:spcPts val="100"/>
              </a:spcBef>
            </a:pPr>
            <a:r>
              <a:rPr sz="1400" b="1" spc="-15" dirty="0">
                <a:solidFill>
                  <a:srgbClr val="262626"/>
                </a:solidFill>
                <a:latin typeface="Gilroy" panose="00000500000000000000" pitchFamily="2" charset="0"/>
              </a:rPr>
              <a:t>100,00 </a:t>
            </a:r>
            <a:r>
              <a:rPr lang="de-DE" sz="1400" b="1" spc="-15" dirty="0">
                <a:solidFill>
                  <a:srgbClr val="262626"/>
                </a:solidFill>
                <a:latin typeface="Gilroy" panose="00000500000000000000" pitchFamily="2" charset="0"/>
              </a:rPr>
              <a:t>EURO</a:t>
            </a:r>
            <a:endParaRPr sz="1400" b="1" spc="-15" dirty="0">
              <a:solidFill>
                <a:srgbClr val="262626"/>
              </a:solidFill>
              <a:latin typeface="Gilroy" panose="00000500000000000000" pitchFamily="2" charset="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832137" y="2279034"/>
            <a:ext cx="467995" cy="468630"/>
          </a:xfrm>
          <a:custGeom>
            <a:avLst/>
            <a:gdLst/>
            <a:ahLst/>
            <a:cxnLst/>
            <a:rect l="l" t="t" r="r" b="b"/>
            <a:pathLst>
              <a:path w="467994" h="468630">
                <a:moveTo>
                  <a:pt x="399165" y="68601"/>
                </a:moveTo>
                <a:lnTo>
                  <a:pt x="429128" y="105344"/>
                </a:lnTo>
                <a:lnTo>
                  <a:pt x="450530" y="146082"/>
                </a:lnTo>
                <a:lnTo>
                  <a:pt x="463371" y="189485"/>
                </a:lnTo>
                <a:lnTo>
                  <a:pt x="467652" y="234220"/>
                </a:lnTo>
                <a:lnTo>
                  <a:pt x="463371" y="278954"/>
                </a:lnTo>
                <a:lnTo>
                  <a:pt x="450530" y="322357"/>
                </a:lnTo>
                <a:lnTo>
                  <a:pt x="429128" y="363095"/>
                </a:lnTo>
                <a:lnTo>
                  <a:pt x="399165" y="399838"/>
                </a:lnTo>
                <a:lnTo>
                  <a:pt x="362485" y="429851"/>
                </a:lnTo>
                <a:lnTo>
                  <a:pt x="321814" y="451289"/>
                </a:lnTo>
                <a:lnTo>
                  <a:pt x="278485" y="464152"/>
                </a:lnTo>
                <a:lnTo>
                  <a:pt x="233825" y="468439"/>
                </a:lnTo>
                <a:lnTo>
                  <a:pt x="189166" y="464152"/>
                </a:lnTo>
                <a:lnTo>
                  <a:pt x="145837" y="451289"/>
                </a:lnTo>
                <a:lnTo>
                  <a:pt x="105166" y="429851"/>
                </a:lnTo>
                <a:lnTo>
                  <a:pt x="68486" y="399838"/>
                </a:lnTo>
                <a:lnTo>
                  <a:pt x="38523" y="363095"/>
                </a:lnTo>
                <a:lnTo>
                  <a:pt x="17121" y="322357"/>
                </a:lnTo>
                <a:lnTo>
                  <a:pt x="4280" y="278954"/>
                </a:lnTo>
                <a:lnTo>
                  <a:pt x="0" y="234220"/>
                </a:lnTo>
                <a:lnTo>
                  <a:pt x="4280" y="189485"/>
                </a:lnTo>
                <a:lnTo>
                  <a:pt x="17121" y="146082"/>
                </a:lnTo>
                <a:lnTo>
                  <a:pt x="38523" y="105344"/>
                </a:lnTo>
                <a:lnTo>
                  <a:pt x="68486" y="68601"/>
                </a:lnTo>
                <a:lnTo>
                  <a:pt x="105166" y="38588"/>
                </a:lnTo>
                <a:lnTo>
                  <a:pt x="145837" y="17150"/>
                </a:lnTo>
                <a:lnTo>
                  <a:pt x="189166" y="4287"/>
                </a:lnTo>
                <a:lnTo>
                  <a:pt x="233825" y="0"/>
                </a:lnTo>
                <a:lnTo>
                  <a:pt x="278485" y="4287"/>
                </a:lnTo>
                <a:lnTo>
                  <a:pt x="321814" y="17150"/>
                </a:lnTo>
                <a:lnTo>
                  <a:pt x="362485" y="38588"/>
                </a:lnTo>
                <a:lnTo>
                  <a:pt x="399165" y="68601"/>
                </a:lnTo>
                <a:close/>
              </a:path>
            </a:pathLst>
          </a:custGeom>
          <a:ln w="19050">
            <a:solidFill>
              <a:srgbClr val="FF9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26526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4149" y="379899"/>
              <a:ext cx="872126" cy="153901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316833" y="1715703"/>
            <a:ext cx="230695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dirty="0">
                <a:solidFill>
                  <a:srgbClr val="FFFFFF"/>
                </a:solidFill>
                <a:latin typeface="Gilroy Bold"/>
                <a:cs typeface="Gilroy Bold"/>
              </a:rPr>
              <a:t>M</a:t>
            </a:r>
            <a:r>
              <a:rPr sz="4000" b="1" spc="-60" dirty="0">
                <a:solidFill>
                  <a:srgbClr val="FFFFFF"/>
                </a:solidFill>
                <a:latin typeface="Gilroy Bold"/>
                <a:cs typeface="Gilroy Bold"/>
              </a:rPr>
              <a:t>e</a:t>
            </a:r>
            <a:r>
              <a:rPr sz="4000" b="1" spc="-95" dirty="0">
                <a:solidFill>
                  <a:srgbClr val="FFFFFF"/>
                </a:solidFill>
                <a:latin typeface="Gilroy Bold"/>
                <a:cs typeface="Gilroy Bold"/>
              </a:rPr>
              <a:t>t</a:t>
            </a:r>
            <a:r>
              <a:rPr sz="4000" b="1" spc="-20" dirty="0">
                <a:solidFill>
                  <a:srgbClr val="FFFFFF"/>
                </a:solidFill>
                <a:latin typeface="Gilroy Bold"/>
                <a:cs typeface="Gilroy Bold"/>
              </a:rPr>
              <a:t>a</a:t>
            </a:r>
            <a:r>
              <a:rPr sz="4000" b="1" spc="-80" dirty="0">
                <a:solidFill>
                  <a:srgbClr val="FFFFFF"/>
                </a:solidFill>
                <a:latin typeface="Gilroy Bold"/>
                <a:cs typeface="Gilroy Bold"/>
              </a:rPr>
              <a:t>s</a:t>
            </a:r>
            <a:r>
              <a:rPr sz="4000" b="1" spc="-35" dirty="0">
                <a:solidFill>
                  <a:srgbClr val="FFFFFF"/>
                </a:solidFill>
                <a:latin typeface="Gilroy Bold"/>
                <a:cs typeface="Gilroy Bold"/>
              </a:rPr>
              <a:t>t</a:t>
            </a:r>
            <a:r>
              <a:rPr sz="4000" b="1" dirty="0">
                <a:solidFill>
                  <a:srgbClr val="FFFFFF"/>
                </a:solidFill>
                <a:latin typeface="Gilroy Bold"/>
                <a:cs typeface="Gilroy Bold"/>
              </a:rPr>
              <a:t>i</a:t>
            </a:r>
            <a:r>
              <a:rPr sz="4000" b="1" spc="-20" dirty="0">
                <a:solidFill>
                  <a:srgbClr val="FFFFFF"/>
                </a:solidFill>
                <a:latin typeface="Gilroy Bold"/>
                <a:cs typeface="Gilroy Bold"/>
              </a:rPr>
              <a:t>c</a:t>
            </a:r>
            <a:r>
              <a:rPr sz="4000" b="1" dirty="0">
                <a:solidFill>
                  <a:srgbClr val="FFFFFF"/>
                </a:solidFill>
                <a:latin typeface="Gilroy Bold"/>
                <a:cs typeface="Gilroy Bold"/>
              </a:rPr>
              <a:t>k</a:t>
            </a:r>
            <a:endParaRPr sz="4000">
              <a:latin typeface="Gilroy Bold"/>
              <a:cs typeface="Gilroy Bold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6832" y="2377564"/>
            <a:ext cx="4026567" cy="13516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z="2900" b="1" spc="-15" dirty="0">
                <a:solidFill>
                  <a:srgbClr val="FFFFFF"/>
                </a:solidFill>
                <a:latin typeface="Gilroy Bold"/>
              </a:rPr>
              <a:t>Die perfekte Innovation für Deine gesunde Darmflora</a:t>
            </a:r>
            <a:endParaRPr sz="2900" b="1" spc="-15" dirty="0">
              <a:solidFill>
                <a:srgbClr val="FFFFFF"/>
              </a:solidFill>
              <a:latin typeface="Gilroy Bold"/>
            </a:endParaRPr>
          </a:p>
        </p:txBody>
      </p:sp>
    </p:spTree>
    <p:extLst>
      <p:ext uri="{BB962C8B-B14F-4D97-AF65-F5344CB8AC3E}">
        <p14:creationId xmlns:p14="http://schemas.microsoft.com/office/powerpoint/2010/main" val="756022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3367" y="126965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9144000" cy="5143500"/>
            </a:xfrm>
            <a:custGeom>
              <a:avLst/>
              <a:gdLst/>
              <a:ahLst/>
              <a:cxnLst/>
              <a:rect l="l" t="t" r="r" b="b"/>
              <a:pathLst>
                <a:path w="9144000" h="5143500">
                  <a:moveTo>
                    <a:pt x="9144000" y="0"/>
                  </a:moveTo>
                  <a:lnTo>
                    <a:pt x="0" y="0"/>
                  </a:lnTo>
                  <a:lnTo>
                    <a:pt x="0" y="5143500"/>
                  </a:lnTo>
                  <a:lnTo>
                    <a:pt x="9144000" y="51435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593B2A">
                <a:alpha val="496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89567" y="321387"/>
            <a:ext cx="8449633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dirty="0">
                <a:solidFill>
                  <a:srgbClr val="FFFFFF"/>
                </a:solidFill>
              </a:rPr>
              <a:t>Das Universum in uns:</a:t>
            </a:r>
            <a:br>
              <a:rPr lang="de-DE" dirty="0">
                <a:solidFill>
                  <a:srgbClr val="FFFFFF"/>
                </a:solidFill>
              </a:rPr>
            </a:br>
            <a:r>
              <a:rPr lang="de-DE" dirty="0">
                <a:solidFill>
                  <a:srgbClr val="FFFFFF"/>
                </a:solidFill>
              </a:rPr>
              <a:t>Was wir über die Mikroflora des Menschen wissen</a:t>
            </a:r>
            <a:r>
              <a:rPr lang="de-DE" spc="-20" dirty="0">
                <a:solidFill>
                  <a:srgbClr val="FFFFFF"/>
                </a:solidFill>
              </a:rPr>
              <a:t>?</a:t>
            </a:r>
            <a:endParaRPr spc="-5" dirty="0">
              <a:solidFill>
                <a:srgbClr val="FFFFFF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00613" y="1597516"/>
            <a:ext cx="3412781" cy="1101199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13715">
              <a:lnSpc>
                <a:spcPct val="101200"/>
              </a:lnSpc>
              <a:spcBef>
                <a:spcPts val="80"/>
              </a:spcBef>
            </a:pPr>
            <a:r>
              <a:rPr lang="de-DE" sz="1400" spc="-15" dirty="0">
                <a:solidFill>
                  <a:srgbClr val="FFFFFF"/>
                </a:solidFill>
                <a:latin typeface="Gilroy"/>
                <a:cs typeface="Gilroy"/>
              </a:rPr>
              <a:t>Ist bei jedem Mensch einzigartig, wie ein Fingerabdruck. Selbst</a:t>
            </a:r>
          </a:p>
          <a:p>
            <a:pPr marL="12700" marR="513715">
              <a:lnSpc>
                <a:spcPct val="101200"/>
              </a:lnSpc>
              <a:spcBef>
                <a:spcPts val="80"/>
              </a:spcBef>
            </a:pPr>
            <a:r>
              <a:rPr lang="de-DE" sz="1400" spc="-15" dirty="0">
                <a:solidFill>
                  <a:srgbClr val="FFFFFF"/>
                </a:solidFill>
                <a:latin typeface="Gilroy"/>
                <a:cs typeface="Gilroy"/>
              </a:rPr>
              <a:t>bei Zwillingen mit gleichem Genotyp beträgt die Ähnlichkeit der Mikroflora ~ 20 % *</a:t>
            </a:r>
            <a:endParaRPr sz="1400" dirty="0">
              <a:latin typeface="Gilroy"/>
              <a:cs typeface="Gilroy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64741" y="2964385"/>
            <a:ext cx="2616200" cy="435504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80"/>
              </a:spcBef>
            </a:pPr>
            <a:r>
              <a:rPr lang="de-DE" sz="1400" spc="-20" dirty="0">
                <a:solidFill>
                  <a:srgbClr val="FFFFFF"/>
                </a:solidFill>
                <a:latin typeface="Gilroy"/>
                <a:cs typeface="Gilroy"/>
              </a:rPr>
              <a:t>Beteiligt sich an der Synthese von Vitaminen der Gruppe B</a:t>
            </a:r>
            <a:endParaRPr sz="1400" dirty="0">
              <a:latin typeface="Gilroy"/>
              <a:cs typeface="Gilroy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26388" y="1618718"/>
            <a:ext cx="8400415" cy="3368040"/>
            <a:chOff x="426388" y="1618718"/>
            <a:chExt cx="8400415" cy="336804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13700" y="4782532"/>
              <a:ext cx="812800" cy="20378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4966" y="1694417"/>
              <a:ext cx="325499" cy="37828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32738" y="1625068"/>
              <a:ext cx="517525" cy="517525"/>
            </a:xfrm>
            <a:custGeom>
              <a:avLst/>
              <a:gdLst/>
              <a:ahLst/>
              <a:cxnLst/>
              <a:rect l="l" t="t" r="r" b="b"/>
              <a:pathLst>
                <a:path w="517525" h="517525">
                  <a:moveTo>
                    <a:pt x="441933" y="75046"/>
                  </a:moveTo>
                  <a:lnTo>
                    <a:pt x="471951" y="110975"/>
                  </a:lnTo>
                  <a:lnTo>
                    <a:pt x="494465" y="150532"/>
                  </a:lnTo>
                  <a:lnTo>
                    <a:pt x="509475" y="192678"/>
                  </a:lnTo>
                  <a:lnTo>
                    <a:pt x="516979" y="236379"/>
                  </a:lnTo>
                  <a:lnTo>
                    <a:pt x="516979" y="280598"/>
                  </a:lnTo>
                  <a:lnTo>
                    <a:pt x="509475" y="324299"/>
                  </a:lnTo>
                  <a:lnTo>
                    <a:pt x="494465" y="366445"/>
                  </a:lnTo>
                  <a:lnTo>
                    <a:pt x="471951" y="406001"/>
                  </a:lnTo>
                  <a:lnTo>
                    <a:pt x="441933" y="441931"/>
                  </a:lnTo>
                  <a:lnTo>
                    <a:pt x="406003" y="471950"/>
                  </a:lnTo>
                  <a:lnTo>
                    <a:pt x="366447" y="494463"/>
                  </a:lnTo>
                  <a:lnTo>
                    <a:pt x="324300" y="509473"/>
                  </a:lnTo>
                  <a:lnTo>
                    <a:pt x="280599" y="516977"/>
                  </a:lnTo>
                  <a:lnTo>
                    <a:pt x="236380" y="516977"/>
                  </a:lnTo>
                  <a:lnTo>
                    <a:pt x="192679" y="509473"/>
                  </a:lnTo>
                  <a:lnTo>
                    <a:pt x="150532" y="494463"/>
                  </a:lnTo>
                  <a:lnTo>
                    <a:pt x="110976" y="471950"/>
                  </a:lnTo>
                  <a:lnTo>
                    <a:pt x="75046" y="441931"/>
                  </a:lnTo>
                  <a:lnTo>
                    <a:pt x="45027" y="406001"/>
                  </a:lnTo>
                  <a:lnTo>
                    <a:pt x="22513" y="366445"/>
                  </a:lnTo>
                  <a:lnTo>
                    <a:pt x="7504" y="324299"/>
                  </a:lnTo>
                  <a:lnTo>
                    <a:pt x="0" y="280598"/>
                  </a:lnTo>
                  <a:lnTo>
                    <a:pt x="0" y="236379"/>
                  </a:lnTo>
                  <a:lnTo>
                    <a:pt x="7504" y="192678"/>
                  </a:lnTo>
                  <a:lnTo>
                    <a:pt x="22513" y="150532"/>
                  </a:lnTo>
                  <a:lnTo>
                    <a:pt x="45027" y="110975"/>
                  </a:lnTo>
                  <a:lnTo>
                    <a:pt x="75046" y="75046"/>
                  </a:lnTo>
                  <a:lnTo>
                    <a:pt x="110976" y="45027"/>
                  </a:lnTo>
                  <a:lnTo>
                    <a:pt x="150532" y="22513"/>
                  </a:lnTo>
                  <a:lnTo>
                    <a:pt x="192679" y="7504"/>
                  </a:lnTo>
                  <a:lnTo>
                    <a:pt x="236380" y="0"/>
                  </a:lnTo>
                  <a:lnTo>
                    <a:pt x="280599" y="0"/>
                  </a:lnTo>
                  <a:lnTo>
                    <a:pt x="324300" y="7504"/>
                  </a:lnTo>
                  <a:lnTo>
                    <a:pt x="366447" y="22513"/>
                  </a:lnTo>
                  <a:lnTo>
                    <a:pt x="406003" y="45027"/>
                  </a:lnTo>
                  <a:lnTo>
                    <a:pt x="441933" y="75046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95367" y="1705085"/>
              <a:ext cx="361234" cy="36123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613193" y="1625068"/>
              <a:ext cx="517525" cy="517525"/>
            </a:xfrm>
            <a:custGeom>
              <a:avLst/>
              <a:gdLst/>
              <a:ahLst/>
              <a:cxnLst/>
              <a:rect l="l" t="t" r="r" b="b"/>
              <a:pathLst>
                <a:path w="517525" h="517525">
                  <a:moveTo>
                    <a:pt x="441933" y="75046"/>
                  </a:moveTo>
                  <a:lnTo>
                    <a:pt x="471951" y="110975"/>
                  </a:lnTo>
                  <a:lnTo>
                    <a:pt x="494465" y="150532"/>
                  </a:lnTo>
                  <a:lnTo>
                    <a:pt x="509475" y="192678"/>
                  </a:lnTo>
                  <a:lnTo>
                    <a:pt x="516979" y="236379"/>
                  </a:lnTo>
                  <a:lnTo>
                    <a:pt x="516979" y="280598"/>
                  </a:lnTo>
                  <a:lnTo>
                    <a:pt x="509475" y="324299"/>
                  </a:lnTo>
                  <a:lnTo>
                    <a:pt x="494465" y="366445"/>
                  </a:lnTo>
                  <a:lnTo>
                    <a:pt x="471951" y="406001"/>
                  </a:lnTo>
                  <a:lnTo>
                    <a:pt x="441933" y="441931"/>
                  </a:lnTo>
                  <a:lnTo>
                    <a:pt x="406003" y="471950"/>
                  </a:lnTo>
                  <a:lnTo>
                    <a:pt x="366447" y="494463"/>
                  </a:lnTo>
                  <a:lnTo>
                    <a:pt x="324300" y="509473"/>
                  </a:lnTo>
                  <a:lnTo>
                    <a:pt x="280599" y="516977"/>
                  </a:lnTo>
                  <a:lnTo>
                    <a:pt x="236380" y="516977"/>
                  </a:lnTo>
                  <a:lnTo>
                    <a:pt x="192679" y="509473"/>
                  </a:lnTo>
                  <a:lnTo>
                    <a:pt x="150532" y="494463"/>
                  </a:lnTo>
                  <a:lnTo>
                    <a:pt x="110976" y="471950"/>
                  </a:lnTo>
                  <a:lnTo>
                    <a:pt x="75046" y="441931"/>
                  </a:lnTo>
                  <a:lnTo>
                    <a:pt x="45027" y="406001"/>
                  </a:lnTo>
                  <a:lnTo>
                    <a:pt x="22513" y="366445"/>
                  </a:lnTo>
                  <a:lnTo>
                    <a:pt x="7504" y="324299"/>
                  </a:lnTo>
                  <a:lnTo>
                    <a:pt x="0" y="280598"/>
                  </a:lnTo>
                  <a:lnTo>
                    <a:pt x="0" y="236379"/>
                  </a:lnTo>
                  <a:lnTo>
                    <a:pt x="7504" y="192678"/>
                  </a:lnTo>
                  <a:lnTo>
                    <a:pt x="22513" y="150532"/>
                  </a:lnTo>
                  <a:lnTo>
                    <a:pt x="45027" y="110975"/>
                  </a:lnTo>
                  <a:lnTo>
                    <a:pt x="75046" y="75046"/>
                  </a:lnTo>
                  <a:lnTo>
                    <a:pt x="110976" y="45027"/>
                  </a:lnTo>
                  <a:lnTo>
                    <a:pt x="150532" y="22513"/>
                  </a:lnTo>
                  <a:lnTo>
                    <a:pt x="192679" y="7504"/>
                  </a:lnTo>
                  <a:lnTo>
                    <a:pt x="236380" y="0"/>
                  </a:lnTo>
                  <a:lnTo>
                    <a:pt x="280599" y="0"/>
                  </a:lnTo>
                  <a:lnTo>
                    <a:pt x="324300" y="7504"/>
                  </a:lnTo>
                  <a:lnTo>
                    <a:pt x="366447" y="22513"/>
                  </a:lnTo>
                  <a:lnTo>
                    <a:pt x="406003" y="45027"/>
                  </a:lnTo>
                  <a:lnTo>
                    <a:pt x="441933" y="75046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0800" y="2998750"/>
              <a:ext cx="480855" cy="378283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432738" y="2927256"/>
              <a:ext cx="517525" cy="517525"/>
            </a:xfrm>
            <a:custGeom>
              <a:avLst/>
              <a:gdLst/>
              <a:ahLst/>
              <a:cxnLst/>
              <a:rect l="l" t="t" r="r" b="b"/>
              <a:pathLst>
                <a:path w="517525" h="517525">
                  <a:moveTo>
                    <a:pt x="441933" y="75046"/>
                  </a:moveTo>
                  <a:lnTo>
                    <a:pt x="471951" y="110976"/>
                  </a:lnTo>
                  <a:lnTo>
                    <a:pt x="494465" y="150532"/>
                  </a:lnTo>
                  <a:lnTo>
                    <a:pt x="509475" y="192679"/>
                  </a:lnTo>
                  <a:lnTo>
                    <a:pt x="516979" y="236380"/>
                  </a:lnTo>
                  <a:lnTo>
                    <a:pt x="516979" y="280599"/>
                  </a:lnTo>
                  <a:lnTo>
                    <a:pt x="509475" y="324300"/>
                  </a:lnTo>
                  <a:lnTo>
                    <a:pt x="494465" y="366447"/>
                  </a:lnTo>
                  <a:lnTo>
                    <a:pt x="471951" y="406003"/>
                  </a:lnTo>
                  <a:lnTo>
                    <a:pt x="441933" y="441933"/>
                  </a:lnTo>
                  <a:lnTo>
                    <a:pt x="406003" y="471951"/>
                  </a:lnTo>
                  <a:lnTo>
                    <a:pt x="366447" y="494465"/>
                  </a:lnTo>
                  <a:lnTo>
                    <a:pt x="324300" y="509475"/>
                  </a:lnTo>
                  <a:lnTo>
                    <a:pt x="280599" y="516979"/>
                  </a:lnTo>
                  <a:lnTo>
                    <a:pt x="236380" y="516979"/>
                  </a:lnTo>
                  <a:lnTo>
                    <a:pt x="192679" y="509475"/>
                  </a:lnTo>
                  <a:lnTo>
                    <a:pt x="150532" y="494465"/>
                  </a:lnTo>
                  <a:lnTo>
                    <a:pt x="110976" y="471951"/>
                  </a:lnTo>
                  <a:lnTo>
                    <a:pt x="75046" y="441933"/>
                  </a:lnTo>
                  <a:lnTo>
                    <a:pt x="45027" y="406003"/>
                  </a:lnTo>
                  <a:lnTo>
                    <a:pt x="22513" y="366447"/>
                  </a:lnTo>
                  <a:lnTo>
                    <a:pt x="7504" y="324300"/>
                  </a:lnTo>
                  <a:lnTo>
                    <a:pt x="0" y="280599"/>
                  </a:lnTo>
                  <a:lnTo>
                    <a:pt x="0" y="236380"/>
                  </a:lnTo>
                  <a:lnTo>
                    <a:pt x="7504" y="192679"/>
                  </a:lnTo>
                  <a:lnTo>
                    <a:pt x="22513" y="150532"/>
                  </a:lnTo>
                  <a:lnTo>
                    <a:pt x="45027" y="110976"/>
                  </a:lnTo>
                  <a:lnTo>
                    <a:pt x="75046" y="75046"/>
                  </a:lnTo>
                  <a:lnTo>
                    <a:pt x="110976" y="45027"/>
                  </a:lnTo>
                  <a:lnTo>
                    <a:pt x="150532" y="22513"/>
                  </a:lnTo>
                  <a:lnTo>
                    <a:pt x="192679" y="7504"/>
                  </a:lnTo>
                  <a:lnTo>
                    <a:pt x="236380" y="0"/>
                  </a:lnTo>
                  <a:lnTo>
                    <a:pt x="280599" y="0"/>
                  </a:lnTo>
                  <a:lnTo>
                    <a:pt x="324300" y="7504"/>
                  </a:lnTo>
                  <a:lnTo>
                    <a:pt x="366447" y="22513"/>
                  </a:lnTo>
                  <a:lnTo>
                    <a:pt x="406003" y="45027"/>
                  </a:lnTo>
                  <a:lnTo>
                    <a:pt x="441933" y="75046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78469" y="2979833"/>
              <a:ext cx="386427" cy="38642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4613193" y="2927256"/>
              <a:ext cx="517525" cy="517525"/>
            </a:xfrm>
            <a:custGeom>
              <a:avLst/>
              <a:gdLst/>
              <a:ahLst/>
              <a:cxnLst/>
              <a:rect l="l" t="t" r="r" b="b"/>
              <a:pathLst>
                <a:path w="517525" h="517525">
                  <a:moveTo>
                    <a:pt x="441933" y="75046"/>
                  </a:moveTo>
                  <a:lnTo>
                    <a:pt x="471951" y="110976"/>
                  </a:lnTo>
                  <a:lnTo>
                    <a:pt x="494465" y="150532"/>
                  </a:lnTo>
                  <a:lnTo>
                    <a:pt x="509475" y="192679"/>
                  </a:lnTo>
                  <a:lnTo>
                    <a:pt x="516979" y="236380"/>
                  </a:lnTo>
                  <a:lnTo>
                    <a:pt x="516979" y="280599"/>
                  </a:lnTo>
                  <a:lnTo>
                    <a:pt x="509475" y="324300"/>
                  </a:lnTo>
                  <a:lnTo>
                    <a:pt x="494465" y="366447"/>
                  </a:lnTo>
                  <a:lnTo>
                    <a:pt x="471951" y="406003"/>
                  </a:lnTo>
                  <a:lnTo>
                    <a:pt x="441933" y="441933"/>
                  </a:lnTo>
                  <a:lnTo>
                    <a:pt x="406003" y="471951"/>
                  </a:lnTo>
                  <a:lnTo>
                    <a:pt x="366447" y="494465"/>
                  </a:lnTo>
                  <a:lnTo>
                    <a:pt x="324300" y="509475"/>
                  </a:lnTo>
                  <a:lnTo>
                    <a:pt x="280599" y="516979"/>
                  </a:lnTo>
                  <a:lnTo>
                    <a:pt x="236380" y="516979"/>
                  </a:lnTo>
                  <a:lnTo>
                    <a:pt x="192679" y="509475"/>
                  </a:lnTo>
                  <a:lnTo>
                    <a:pt x="150532" y="494465"/>
                  </a:lnTo>
                  <a:lnTo>
                    <a:pt x="110976" y="471951"/>
                  </a:lnTo>
                  <a:lnTo>
                    <a:pt x="75046" y="441933"/>
                  </a:lnTo>
                  <a:lnTo>
                    <a:pt x="45027" y="406003"/>
                  </a:lnTo>
                  <a:lnTo>
                    <a:pt x="22513" y="366447"/>
                  </a:lnTo>
                  <a:lnTo>
                    <a:pt x="7504" y="324300"/>
                  </a:lnTo>
                  <a:lnTo>
                    <a:pt x="0" y="280599"/>
                  </a:lnTo>
                  <a:lnTo>
                    <a:pt x="0" y="236380"/>
                  </a:lnTo>
                  <a:lnTo>
                    <a:pt x="7504" y="192679"/>
                  </a:lnTo>
                  <a:lnTo>
                    <a:pt x="22513" y="150532"/>
                  </a:lnTo>
                  <a:lnTo>
                    <a:pt x="45027" y="110976"/>
                  </a:lnTo>
                  <a:lnTo>
                    <a:pt x="75046" y="75046"/>
                  </a:lnTo>
                  <a:lnTo>
                    <a:pt x="110976" y="45027"/>
                  </a:lnTo>
                  <a:lnTo>
                    <a:pt x="150532" y="22513"/>
                  </a:lnTo>
                  <a:lnTo>
                    <a:pt x="192679" y="7504"/>
                  </a:lnTo>
                  <a:lnTo>
                    <a:pt x="236380" y="0"/>
                  </a:lnTo>
                  <a:lnTo>
                    <a:pt x="280599" y="0"/>
                  </a:lnTo>
                  <a:lnTo>
                    <a:pt x="324300" y="7504"/>
                  </a:lnTo>
                  <a:lnTo>
                    <a:pt x="366447" y="22513"/>
                  </a:lnTo>
                  <a:lnTo>
                    <a:pt x="406003" y="45027"/>
                  </a:lnTo>
                  <a:lnTo>
                    <a:pt x="441933" y="75046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438251" y="4600818"/>
            <a:ext cx="6106160" cy="375285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5"/>
              </a:spcBef>
            </a:pPr>
            <a:r>
              <a:rPr sz="1000" spc="-40" dirty="0">
                <a:solidFill>
                  <a:srgbClr val="FFFFFF"/>
                </a:solidFill>
                <a:latin typeface="Arial"/>
                <a:cs typeface="Arial"/>
              </a:rPr>
              <a:t>*</a:t>
            </a:r>
            <a:r>
              <a:rPr sz="1000" spc="-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000" u="sng" spc="1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8"/>
              </a:rPr>
              <a:t>https://www.sciencenews.org/article/identical-twins-may-not-be-so-identical-when-it-comes-gut-bacteria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1000" spc="-40" dirty="0">
                <a:solidFill>
                  <a:srgbClr val="FFFFFF"/>
                </a:solidFill>
                <a:latin typeface="Arial"/>
                <a:cs typeface="Arial"/>
              </a:rPr>
              <a:t>** </a:t>
            </a:r>
            <a:r>
              <a:rPr sz="1000" u="sng" spc="2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https://jou</a:t>
            </a:r>
            <a:r>
              <a:rPr sz="1000" u="sng" spc="3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r</a:t>
            </a:r>
            <a:r>
              <a:rPr sz="10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nals.plos.o</a:t>
            </a:r>
            <a:r>
              <a:rPr sz="1000" u="sng" spc="-3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r</a:t>
            </a:r>
            <a:r>
              <a:rPr sz="1000" u="sng" spc="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g/plosbiology/article?id=10.1371/jou</a:t>
            </a:r>
            <a:r>
              <a:rPr sz="1000" u="sng" spc="2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r</a:t>
            </a:r>
            <a:r>
              <a:rPr sz="10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nal.pbio.1002533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330828" y="2948454"/>
            <a:ext cx="2573655" cy="435504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80"/>
              </a:spcBef>
            </a:pPr>
            <a:r>
              <a:rPr lang="de-DE" sz="1400" dirty="0">
                <a:solidFill>
                  <a:srgbClr val="FFFFFF"/>
                </a:solidFill>
                <a:latin typeface="Gilroy"/>
                <a:cs typeface="Gilroy"/>
              </a:rPr>
              <a:t>Verliert mit zunehmendem Alter ihre Schutzeigenschaften</a:t>
            </a:r>
            <a:endParaRPr sz="1400" dirty="0">
              <a:latin typeface="Gilroy"/>
              <a:cs typeface="Gilroy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333903" y="1592271"/>
            <a:ext cx="3403600" cy="870751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80"/>
              </a:spcBef>
            </a:pPr>
            <a:r>
              <a:rPr lang="de-DE" sz="1400" spc="-5" dirty="0">
                <a:solidFill>
                  <a:srgbClr val="FFFFFF"/>
                </a:solidFill>
                <a:latin typeface="Gilroy"/>
                <a:cs typeface="Gilroy"/>
              </a:rPr>
              <a:t>Es beinhaltet etwa 38 Billionen Mikroorganismen, das sind 8 Billionen mehr als die Anzahl aller Zellen im unseren Körper**</a:t>
            </a:r>
            <a:endParaRPr sz="1400" dirty="0">
              <a:latin typeface="Gilroy"/>
              <a:cs typeface="Gilroy"/>
            </a:endParaRPr>
          </a:p>
        </p:txBody>
      </p:sp>
    </p:spTree>
    <p:extLst>
      <p:ext uri="{BB962C8B-B14F-4D97-AF65-F5344CB8AC3E}">
        <p14:creationId xmlns:p14="http://schemas.microsoft.com/office/powerpoint/2010/main" val="3453913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1905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D6683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4967" y="319949"/>
            <a:ext cx="7808433" cy="886909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ts val="3500"/>
              </a:lnSpc>
              <a:spcBef>
                <a:spcPts val="60"/>
              </a:spcBef>
            </a:pPr>
            <a:r>
              <a:rPr lang="de-DE" dirty="0">
                <a:solidFill>
                  <a:srgbClr val="FFFFFF"/>
                </a:solidFill>
              </a:rPr>
              <a:t>Ungleichgewicht der Mikroflora und seine Ursachen</a:t>
            </a:r>
            <a:r>
              <a:rPr spc="-5" dirty="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297611" y="1617996"/>
            <a:ext cx="64897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z="1400" dirty="0">
                <a:solidFill>
                  <a:srgbClr val="FFFFFF"/>
                </a:solidFill>
                <a:latin typeface="Gilroy"/>
              </a:rPr>
              <a:t>Stress</a:t>
            </a:r>
            <a:endParaRPr sz="1400" dirty="0">
              <a:solidFill>
                <a:srgbClr val="FFFFFF"/>
              </a:solidFill>
              <a:latin typeface="Gilroy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13700" y="4782532"/>
            <a:ext cx="812800" cy="20377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3781" y="3452705"/>
            <a:ext cx="544247" cy="544254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284797" y="2289510"/>
            <a:ext cx="3251691" cy="226344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36195" marR="5080">
              <a:lnSpc>
                <a:spcPts val="1560"/>
              </a:lnSpc>
              <a:spcBef>
                <a:spcPts val="1530"/>
              </a:spcBef>
            </a:pPr>
            <a:r>
              <a:rPr lang="de-DE" sz="1400" spc="-5" dirty="0">
                <a:solidFill>
                  <a:srgbClr val="FFFFFF"/>
                </a:solidFill>
                <a:latin typeface="Gilroy"/>
                <a:cs typeface="Gilroy"/>
              </a:rPr>
              <a:t>Erkrankungen, einschließlich Hormonstörungen und Lebensmittelvergiftungen</a:t>
            </a:r>
          </a:p>
          <a:p>
            <a:pPr marL="36195" marR="5080">
              <a:lnSpc>
                <a:spcPts val="1560"/>
              </a:lnSpc>
              <a:spcBef>
                <a:spcPts val="1530"/>
              </a:spcBef>
            </a:pPr>
            <a:endParaRPr lang="de-DE" sz="1400" spc="-15" dirty="0">
              <a:solidFill>
                <a:srgbClr val="FFFFFF"/>
              </a:solidFill>
              <a:latin typeface="Gilroy"/>
              <a:cs typeface="Gilroy"/>
            </a:endParaRPr>
          </a:p>
          <a:p>
            <a:pPr marL="36195" marR="5080">
              <a:lnSpc>
                <a:spcPts val="1560"/>
              </a:lnSpc>
              <a:spcBef>
                <a:spcPts val="1530"/>
              </a:spcBef>
            </a:pPr>
            <a:r>
              <a:rPr lang="de-DE" sz="1400" spc="-15" dirty="0">
                <a:solidFill>
                  <a:srgbClr val="FFFFFF"/>
                </a:solidFill>
                <a:latin typeface="Gilroy"/>
                <a:cs typeface="Gilroy"/>
              </a:rPr>
              <a:t>Plötzliche Veränderungen der Lebensumstände: Veränderungen des gewohnten Klima, Nachtarbeit, plötzliche Ernährungsumstellung oder Fasten</a:t>
            </a:r>
            <a:endParaRPr lang="de-DE" sz="1400" dirty="0">
              <a:latin typeface="Gilroy"/>
              <a:cs typeface="Gilroy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51274" y="1496678"/>
            <a:ext cx="2834926" cy="3380413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88900">
              <a:lnSpc>
                <a:spcPct val="101200"/>
              </a:lnSpc>
              <a:spcBef>
                <a:spcPts val="80"/>
              </a:spcBef>
            </a:pPr>
            <a:r>
              <a:rPr lang="de-DE" sz="1400" dirty="0">
                <a:solidFill>
                  <a:srgbClr val="FFFFFF"/>
                </a:solidFill>
                <a:latin typeface="Gilroy"/>
              </a:rPr>
              <a:t>Künstliche Nahrung im Säuglingsalter</a:t>
            </a:r>
          </a:p>
          <a:p>
            <a:pPr marL="12700" marR="88900">
              <a:lnSpc>
                <a:spcPct val="101200"/>
              </a:lnSpc>
              <a:spcBef>
                <a:spcPts val="80"/>
              </a:spcBef>
            </a:pPr>
            <a:endParaRPr sz="1700" dirty="0">
              <a:latin typeface="Gilroy"/>
              <a:cs typeface="Gilroy"/>
            </a:endParaRPr>
          </a:p>
          <a:p>
            <a:pPr marL="18415" marR="93345">
              <a:lnSpc>
                <a:spcPct val="101200"/>
              </a:lnSpc>
              <a:spcBef>
                <a:spcPts val="1345"/>
              </a:spcBef>
            </a:pPr>
            <a:r>
              <a:rPr lang="de-DE" sz="1400" dirty="0">
                <a:solidFill>
                  <a:srgbClr val="FFFFFF"/>
                </a:solidFill>
                <a:latin typeface="Gilroy"/>
                <a:cs typeface="Gilroy"/>
              </a:rPr>
              <a:t>Ungesunde Ernährung: hauptsächlich aus tierischen Fetten, Zucker und Stärke</a:t>
            </a: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lang="de-DE" sz="1700" dirty="0">
              <a:latin typeface="Gilroy"/>
              <a:cs typeface="Gilroy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00" dirty="0">
              <a:latin typeface="Gilroy"/>
              <a:cs typeface="Gilroy"/>
            </a:endParaRPr>
          </a:p>
          <a:p>
            <a:pPr marL="55880" marR="622300">
              <a:lnSpc>
                <a:spcPct val="101200"/>
              </a:lnSpc>
            </a:pPr>
            <a:r>
              <a:rPr lang="de-DE" sz="1400" spc="-10" dirty="0">
                <a:solidFill>
                  <a:srgbClr val="FFFFFF"/>
                </a:solidFill>
                <a:latin typeface="Gilroy"/>
                <a:cs typeface="Gilroy"/>
              </a:rPr>
              <a:t>Rauchen und übermäßiger Alkoholgenuss</a:t>
            </a:r>
          </a:p>
          <a:p>
            <a:pPr marL="55880" marR="622300">
              <a:lnSpc>
                <a:spcPct val="101200"/>
              </a:lnSpc>
            </a:pPr>
            <a:endParaRPr sz="1700" dirty="0">
              <a:latin typeface="Gilroy"/>
              <a:cs typeface="Gilroy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400" dirty="0">
              <a:latin typeface="Gilroy"/>
              <a:cs typeface="Gilroy"/>
            </a:endParaRPr>
          </a:p>
          <a:p>
            <a:pPr marL="71120">
              <a:lnSpc>
                <a:spcPct val="100000"/>
              </a:lnSpc>
            </a:pPr>
            <a:r>
              <a:rPr lang="de-DE" sz="1400" dirty="0">
                <a:solidFill>
                  <a:srgbClr val="FFFFFF"/>
                </a:solidFill>
                <a:latin typeface="Gilroy"/>
                <a:cs typeface="Gilroy"/>
              </a:rPr>
              <a:t>Einnahme von Medikamenten (Antibiotika und NSAR)</a:t>
            </a:r>
            <a:endParaRPr sz="1400" dirty="0">
              <a:latin typeface="Gilroy"/>
              <a:cs typeface="Gilroy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1031" y="2410131"/>
            <a:ext cx="542457" cy="542461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371340" y="1474944"/>
            <a:ext cx="530225" cy="545465"/>
            <a:chOff x="371340" y="1474944"/>
            <a:chExt cx="530225" cy="545465"/>
          </a:xfrm>
        </p:grpSpPr>
        <p:sp>
          <p:nvSpPr>
            <p:cNvPr id="11" name="object 11"/>
            <p:cNvSpPr/>
            <p:nvPr/>
          </p:nvSpPr>
          <p:spPr>
            <a:xfrm>
              <a:off x="377690" y="1481294"/>
              <a:ext cx="517525" cy="517525"/>
            </a:xfrm>
            <a:custGeom>
              <a:avLst/>
              <a:gdLst/>
              <a:ahLst/>
              <a:cxnLst/>
              <a:rect l="l" t="t" r="r" b="b"/>
              <a:pathLst>
                <a:path w="517525" h="517525">
                  <a:moveTo>
                    <a:pt x="441933" y="75046"/>
                  </a:moveTo>
                  <a:lnTo>
                    <a:pt x="471951" y="110975"/>
                  </a:lnTo>
                  <a:lnTo>
                    <a:pt x="494465" y="150532"/>
                  </a:lnTo>
                  <a:lnTo>
                    <a:pt x="509475" y="192678"/>
                  </a:lnTo>
                  <a:lnTo>
                    <a:pt x="516979" y="236379"/>
                  </a:lnTo>
                  <a:lnTo>
                    <a:pt x="516979" y="280598"/>
                  </a:lnTo>
                  <a:lnTo>
                    <a:pt x="509475" y="324299"/>
                  </a:lnTo>
                  <a:lnTo>
                    <a:pt x="494465" y="366445"/>
                  </a:lnTo>
                  <a:lnTo>
                    <a:pt x="471951" y="406001"/>
                  </a:lnTo>
                  <a:lnTo>
                    <a:pt x="441933" y="441931"/>
                  </a:lnTo>
                  <a:lnTo>
                    <a:pt x="406003" y="471950"/>
                  </a:lnTo>
                  <a:lnTo>
                    <a:pt x="366447" y="494463"/>
                  </a:lnTo>
                  <a:lnTo>
                    <a:pt x="324300" y="509473"/>
                  </a:lnTo>
                  <a:lnTo>
                    <a:pt x="280599" y="516977"/>
                  </a:lnTo>
                  <a:lnTo>
                    <a:pt x="236380" y="516977"/>
                  </a:lnTo>
                  <a:lnTo>
                    <a:pt x="192679" y="509473"/>
                  </a:lnTo>
                  <a:lnTo>
                    <a:pt x="150532" y="494463"/>
                  </a:lnTo>
                  <a:lnTo>
                    <a:pt x="110976" y="471950"/>
                  </a:lnTo>
                  <a:lnTo>
                    <a:pt x="75046" y="441931"/>
                  </a:lnTo>
                  <a:lnTo>
                    <a:pt x="45027" y="406001"/>
                  </a:lnTo>
                  <a:lnTo>
                    <a:pt x="22513" y="366445"/>
                  </a:lnTo>
                  <a:lnTo>
                    <a:pt x="7504" y="324299"/>
                  </a:lnTo>
                  <a:lnTo>
                    <a:pt x="0" y="280598"/>
                  </a:lnTo>
                  <a:lnTo>
                    <a:pt x="0" y="236379"/>
                  </a:lnTo>
                  <a:lnTo>
                    <a:pt x="7504" y="192678"/>
                  </a:lnTo>
                  <a:lnTo>
                    <a:pt x="22513" y="150532"/>
                  </a:lnTo>
                  <a:lnTo>
                    <a:pt x="45027" y="110975"/>
                  </a:lnTo>
                  <a:lnTo>
                    <a:pt x="75046" y="75046"/>
                  </a:lnTo>
                  <a:lnTo>
                    <a:pt x="110976" y="45027"/>
                  </a:lnTo>
                  <a:lnTo>
                    <a:pt x="150532" y="22513"/>
                  </a:lnTo>
                  <a:lnTo>
                    <a:pt x="192679" y="7504"/>
                  </a:lnTo>
                  <a:lnTo>
                    <a:pt x="236380" y="0"/>
                  </a:lnTo>
                  <a:lnTo>
                    <a:pt x="280599" y="0"/>
                  </a:lnTo>
                  <a:lnTo>
                    <a:pt x="324300" y="7504"/>
                  </a:lnTo>
                  <a:lnTo>
                    <a:pt x="366447" y="22513"/>
                  </a:lnTo>
                  <a:lnTo>
                    <a:pt x="406003" y="45027"/>
                  </a:lnTo>
                  <a:lnTo>
                    <a:pt x="441933" y="75046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3928" y="1588305"/>
              <a:ext cx="431802" cy="431800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4591165" y="2409810"/>
            <a:ext cx="530225" cy="543560"/>
            <a:chOff x="4591165" y="2409810"/>
            <a:chExt cx="530225" cy="543560"/>
          </a:xfrm>
        </p:grpSpPr>
        <p:sp>
          <p:nvSpPr>
            <p:cNvPr id="14" name="object 14"/>
            <p:cNvSpPr/>
            <p:nvPr/>
          </p:nvSpPr>
          <p:spPr>
            <a:xfrm>
              <a:off x="4597515" y="2416160"/>
              <a:ext cx="517525" cy="517525"/>
            </a:xfrm>
            <a:custGeom>
              <a:avLst/>
              <a:gdLst/>
              <a:ahLst/>
              <a:cxnLst/>
              <a:rect l="l" t="t" r="r" b="b"/>
              <a:pathLst>
                <a:path w="517525" h="517525">
                  <a:moveTo>
                    <a:pt x="441933" y="75046"/>
                  </a:moveTo>
                  <a:lnTo>
                    <a:pt x="471951" y="110976"/>
                  </a:lnTo>
                  <a:lnTo>
                    <a:pt x="494465" y="150532"/>
                  </a:lnTo>
                  <a:lnTo>
                    <a:pt x="509475" y="192679"/>
                  </a:lnTo>
                  <a:lnTo>
                    <a:pt x="516979" y="236380"/>
                  </a:lnTo>
                  <a:lnTo>
                    <a:pt x="516979" y="280599"/>
                  </a:lnTo>
                  <a:lnTo>
                    <a:pt x="509475" y="324300"/>
                  </a:lnTo>
                  <a:lnTo>
                    <a:pt x="494465" y="366447"/>
                  </a:lnTo>
                  <a:lnTo>
                    <a:pt x="471951" y="406003"/>
                  </a:lnTo>
                  <a:lnTo>
                    <a:pt x="441933" y="441933"/>
                  </a:lnTo>
                  <a:lnTo>
                    <a:pt x="406003" y="471951"/>
                  </a:lnTo>
                  <a:lnTo>
                    <a:pt x="366447" y="494465"/>
                  </a:lnTo>
                  <a:lnTo>
                    <a:pt x="324300" y="509475"/>
                  </a:lnTo>
                  <a:lnTo>
                    <a:pt x="280599" y="516979"/>
                  </a:lnTo>
                  <a:lnTo>
                    <a:pt x="236380" y="516979"/>
                  </a:lnTo>
                  <a:lnTo>
                    <a:pt x="192679" y="509475"/>
                  </a:lnTo>
                  <a:lnTo>
                    <a:pt x="150532" y="494465"/>
                  </a:lnTo>
                  <a:lnTo>
                    <a:pt x="110976" y="471951"/>
                  </a:lnTo>
                  <a:lnTo>
                    <a:pt x="75046" y="441933"/>
                  </a:lnTo>
                  <a:lnTo>
                    <a:pt x="45027" y="406003"/>
                  </a:lnTo>
                  <a:lnTo>
                    <a:pt x="22513" y="366447"/>
                  </a:lnTo>
                  <a:lnTo>
                    <a:pt x="7504" y="324300"/>
                  </a:lnTo>
                  <a:lnTo>
                    <a:pt x="0" y="280599"/>
                  </a:lnTo>
                  <a:lnTo>
                    <a:pt x="0" y="236380"/>
                  </a:lnTo>
                  <a:lnTo>
                    <a:pt x="7504" y="192679"/>
                  </a:lnTo>
                  <a:lnTo>
                    <a:pt x="22513" y="150532"/>
                  </a:lnTo>
                  <a:lnTo>
                    <a:pt x="45027" y="110976"/>
                  </a:lnTo>
                  <a:lnTo>
                    <a:pt x="75046" y="75046"/>
                  </a:lnTo>
                  <a:lnTo>
                    <a:pt x="110976" y="45027"/>
                  </a:lnTo>
                  <a:lnTo>
                    <a:pt x="150532" y="22513"/>
                  </a:lnTo>
                  <a:lnTo>
                    <a:pt x="192679" y="7504"/>
                  </a:lnTo>
                  <a:lnTo>
                    <a:pt x="236380" y="0"/>
                  </a:lnTo>
                  <a:lnTo>
                    <a:pt x="280599" y="0"/>
                  </a:lnTo>
                  <a:lnTo>
                    <a:pt x="324300" y="7504"/>
                  </a:lnTo>
                  <a:lnTo>
                    <a:pt x="366447" y="22513"/>
                  </a:lnTo>
                  <a:lnTo>
                    <a:pt x="406003" y="45027"/>
                  </a:lnTo>
                  <a:lnTo>
                    <a:pt x="441933" y="75046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21053" y="2483225"/>
              <a:ext cx="469902" cy="469902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4603865" y="1475025"/>
            <a:ext cx="530225" cy="530225"/>
            <a:chOff x="4603865" y="1475025"/>
            <a:chExt cx="530225" cy="530225"/>
          </a:xfrm>
        </p:grpSpPr>
        <p:sp>
          <p:nvSpPr>
            <p:cNvPr id="17" name="object 17"/>
            <p:cNvSpPr/>
            <p:nvPr/>
          </p:nvSpPr>
          <p:spPr>
            <a:xfrm>
              <a:off x="4610215" y="1481375"/>
              <a:ext cx="517525" cy="517525"/>
            </a:xfrm>
            <a:custGeom>
              <a:avLst/>
              <a:gdLst/>
              <a:ahLst/>
              <a:cxnLst/>
              <a:rect l="l" t="t" r="r" b="b"/>
              <a:pathLst>
                <a:path w="517525" h="517525">
                  <a:moveTo>
                    <a:pt x="441933" y="75046"/>
                  </a:moveTo>
                  <a:lnTo>
                    <a:pt x="471951" y="110976"/>
                  </a:lnTo>
                  <a:lnTo>
                    <a:pt x="494465" y="150532"/>
                  </a:lnTo>
                  <a:lnTo>
                    <a:pt x="509475" y="192679"/>
                  </a:lnTo>
                  <a:lnTo>
                    <a:pt x="516979" y="236380"/>
                  </a:lnTo>
                  <a:lnTo>
                    <a:pt x="516979" y="280599"/>
                  </a:lnTo>
                  <a:lnTo>
                    <a:pt x="509475" y="324300"/>
                  </a:lnTo>
                  <a:lnTo>
                    <a:pt x="494465" y="366447"/>
                  </a:lnTo>
                  <a:lnTo>
                    <a:pt x="471951" y="406003"/>
                  </a:lnTo>
                  <a:lnTo>
                    <a:pt x="441933" y="441933"/>
                  </a:lnTo>
                  <a:lnTo>
                    <a:pt x="406003" y="471951"/>
                  </a:lnTo>
                  <a:lnTo>
                    <a:pt x="366447" y="494465"/>
                  </a:lnTo>
                  <a:lnTo>
                    <a:pt x="324300" y="509475"/>
                  </a:lnTo>
                  <a:lnTo>
                    <a:pt x="280599" y="516979"/>
                  </a:lnTo>
                  <a:lnTo>
                    <a:pt x="236380" y="516979"/>
                  </a:lnTo>
                  <a:lnTo>
                    <a:pt x="192679" y="509475"/>
                  </a:lnTo>
                  <a:lnTo>
                    <a:pt x="150532" y="494465"/>
                  </a:lnTo>
                  <a:lnTo>
                    <a:pt x="110976" y="471951"/>
                  </a:lnTo>
                  <a:lnTo>
                    <a:pt x="75046" y="441933"/>
                  </a:lnTo>
                  <a:lnTo>
                    <a:pt x="45027" y="406003"/>
                  </a:lnTo>
                  <a:lnTo>
                    <a:pt x="22513" y="366447"/>
                  </a:lnTo>
                  <a:lnTo>
                    <a:pt x="7504" y="324300"/>
                  </a:lnTo>
                  <a:lnTo>
                    <a:pt x="0" y="280599"/>
                  </a:lnTo>
                  <a:lnTo>
                    <a:pt x="0" y="236380"/>
                  </a:lnTo>
                  <a:lnTo>
                    <a:pt x="7504" y="192679"/>
                  </a:lnTo>
                  <a:lnTo>
                    <a:pt x="22513" y="150532"/>
                  </a:lnTo>
                  <a:lnTo>
                    <a:pt x="45027" y="110976"/>
                  </a:lnTo>
                  <a:lnTo>
                    <a:pt x="75046" y="75046"/>
                  </a:lnTo>
                  <a:lnTo>
                    <a:pt x="110976" y="45027"/>
                  </a:lnTo>
                  <a:lnTo>
                    <a:pt x="150532" y="22513"/>
                  </a:lnTo>
                  <a:lnTo>
                    <a:pt x="192679" y="7504"/>
                  </a:lnTo>
                  <a:lnTo>
                    <a:pt x="236380" y="0"/>
                  </a:lnTo>
                  <a:lnTo>
                    <a:pt x="280599" y="0"/>
                  </a:lnTo>
                  <a:lnTo>
                    <a:pt x="324300" y="7504"/>
                  </a:lnTo>
                  <a:lnTo>
                    <a:pt x="366447" y="22513"/>
                  </a:lnTo>
                  <a:lnTo>
                    <a:pt x="406003" y="45027"/>
                  </a:lnTo>
                  <a:lnTo>
                    <a:pt x="441933" y="75046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02324" y="1573485"/>
              <a:ext cx="358161" cy="358161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377402" y="4348920"/>
            <a:ext cx="530225" cy="530225"/>
            <a:chOff x="377402" y="4348920"/>
            <a:chExt cx="530225" cy="530225"/>
          </a:xfrm>
        </p:grpSpPr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6809" y="4444195"/>
              <a:ext cx="345758" cy="431801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383752" y="4355270"/>
              <a:ext cx="517525" cy="517525"/>
            </a:xfrm>
            <a:custGeom>
              <a:avLst/>
              <a:gdLst/>
              <a:ahLst/>
              <a:cxnLst/>
              <a:rect l="l" t="t" r="r" b="b"/>
              <a:pathLst>
                <a:path w="517525" h="517525">
                  <a:moveTo>
                    <a:pt x="441933" y="75046"/>
                  </a:moveTo>
                  <a:lnTo>
                    <a:pt x="471951" y="110976"/>
                  </a:lnTo>
                  <a:lnTo>
                    <a:pt x="494465" y="150532"/>
                  </a:lnTo>
                  <a:lnTo>
                    <a:pt x="509475" y="192679"/>
                  </a:lnTo>
                  <a:lnTo>
                    <a:pt x="516979" y="236380"/>
                  </a:lnTo>
                  <a:lnTo>
                    <a:pt x="516979" y="280599"/>
                  </a:lnTo>
                  <a:lnTo>
                    <a:pt x="509475" y="324300"/>
                  </a:lnTo>
                  <a:lnTo>
                    <a:pt x="494465" y="366447"/>
                  </a:lnTo>
                  <a:lnTo>
                    <a:pt x="471951" y="406003"/>
                  </a:lnTo>
                  <a:lnTo>
                    <a:pt x="441933" y="441933"/>
                  </a:lnTo>
                  <a:lnTo>
                    <a:pt x="406003" y="471951"/>
                  </a:lnTo>
                  <a:lnTo>
                    <a:pt x="366447" y="494465"/>
                  </a:lnTo>
                  <a:lnTo>
                    <a:pt x="324300" y="509475"/>
                  </a:lnTo>
                  <a:lnTo>
                    <a:pt x="280599" y="516979"/>
                  </a:lnTo>
                  <a:lnTo>
                    <a:pt x="236380" y="516979"/>
                  </a:lnTo>
                  <a:lnTo>
                    <a:pt x="192679" y="509475"/>
                  </a:lnTo>
                  <a:lnTo>
                    <a:pt x="150532" y="494465"/>
                  </a:lnTo>
                  <a:lnTo>
                    <a:pt x="110976" y="471951"/>
                  </a:lnTo>
                  <a:lnTo>
                    <a:pt x="75046" y="441933"/>
                  </a:lnTo>
                  <a:lnTo>
                    <a:pt x="45027" y="406003"/>
                  </a:lnTo>
                  <a:lnTo>
                    <a:pt x="22513" y="366447"/>
                  </a:lnTo>
                  <a:lnTo>
                    <a:pt x="7504" y="324300"/>
                  </a:lnTo>
                  <a:lnTo>
                    <a:pt x="0" y="280599"/>
                  </a:lnTo>
                  <a:lnTo>
                    <a:pt x="0" y="236380"/>
                  </a:lnTo>
                  <a:lnTo>
                    <a:pt x="7504" y="192679"/>
                  </a:lnTo>
                  <a:lnTo>
                    <a:pt x="22513" y="150532"/>
                  </a:lnTo>
                  <a:lnTo>
                    <a:pt x="45027" y="110976"/>
                  </a:lnTo>
                  <a:lnTo>
                    <a:pt x="75046" y="75046"/>
                  </a:lnTo>
                  <a:lnTo>
                    <a:pt x="110976" y="45027"/>
                  </a:lnTo>
                  <a:lnTo>
                    <a:pt x="150532" y="22513"/>
                  </a:lnTo>
                  <a:lnTo>
                    <a:pt x="192679" y="7504"/>
                  </a:lnTo>
                  <a:lnTo>
                    <a:pt x="236380" y="0"/>
                  </a:lnTo>
                  <a:lnTo>
                    <a:pt x="280599" y="0"/>
                  </a:lnTo>
                  <a:lnTo>
                    <a:pt x="324300" y="7504"/>
                  </a:lnTo>
                  <a:lnTo>
                    <a:pt x="366447" y="22513"/>
                  </a:lnTo>
                  <a:lnTo>
                    <a:pt x="406003" y="45027"/>
                  </a:lnTo>
                  <a:lnTo>
                    <a:pt x="441933" y="75046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4595026" y="3450554"/>
            <a:ext cx="530225" cy="554990"/>
            <a:chOff x="4595026" y="3450554"/>
            <a:chExt cx="530225" cy="554990"/>
          </a:xfrm>
        </p:grpSpPr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24914" y="3535476"/>
              <a:ext cx="469902" cy="469901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4601376" y="3456904"/>
              <a:ext cx="517525" cy="517525"/>
            </a:xfrm>
            <a:custGeom>
              <a:avLst/>
              <a:gdLst/>
              <a:ahLst/>
              <a:cxnLst/>
              <a:rect l="l" t="t" r="r" b="b"/>
              <a:pathLst>
                <a:path w="517525" h="517525">
                  <a:moveTo>
                    <a:pt x="441933" y="75046"/>
                  </a:moveTo>
                  <a:lnTo>
                    <a:pt x="471951" y="110975"/>
                  </a:lnTo>
                  <a:lnTo>
                    <a:pt x="494465" y="150532"/>
                  </a:lnTo>
                  <a:lnTo>
                    <a:pt x="509475" y="192678"/>
                  </a:lnTo>
                  <a:lnTo>
                    <a:pt x="516979" y="236379"/>
                  </a:lnTo>
                  <a:lnTo>
                    <a:pt x="516979" y="280598"/>
                  </a:lnTo>
                  <a:lnTo>
                    <a:pt x="509475" y="324299"/>
                  </a:lnTo>
                  <a:lnTo>
                    <a:pt x="494465" y="366445"/>
                  </a:lnTo>
                  <a:lnTo>
                    <a:pt x="471951" y="406001"/>
                  </a:lnTo>
                  <a:lnTo>
                    <a:pt x="441933" y="441931"/>
                  </a:lnTo>
                  <a:lnTo>
                    <a:pt x="406003" y="471950"/>
                  </a:lnTo>
                  <a:lnTo>
                    <a:pt x="366447" y="494463"/>
                  </a:lnTo>
                  <a:lnTo>
                    <a:pt x="324300" y="509473"/>
                  </a:lnTo>
                  <a:lnTo>
                    <a:pt x="280599" y="516977"/>
                  </a:lnTo>
                  <a:lnTo>
                    <a:pt x="236380" y="516977"/>
                  </a:lnTo>
                  <a:lnTo>
                    <a:pt x="192679" y="509473"/>
                  </a:lnTo>
                  <a:lnTo>
                    <a:pt x="150532" y="494463"/>
                  </a:lnTo>
                  <a:lnTo>
                    <a:pt x="110976" y="471950"/>
                  </a:lnTo>
                  <a:lnTo>
                    <a:pt x="75046" y="441931"/>
                  </a:lnTo>
                  <a:lnTo>
                    <a:pt x="45027" y="406001"/>
                  </a:lnTo>
                  <a:lnTo>
                    <a:pt x="22513" y="366445"/>
                  </a:lnTo>
                  <a:lnTo>
                    <a:pt x="7504" y="324299"/>
                  </a:lnTo>
                  <a:lnTo>
                    <a:pt x="0" y="280598"/>
                  </a:lnTo>
                  <a:lnTo>
                    <a:pt x="0" y="236379"/>
                  </a:lnTo>
                  <a:lnTo>
                    <a:pt x="7504" y="192678"/>
                  </a:lnTo>
                  <a:lnTo>
                    <a:pt x="22513" y="150532"/>
                  </a:lnTo>
                  <a:lnTo>
                    <a:pt x="45027" y="110975"/>
                  </a:lnTo>
                  <a:lnTo>
                    <a:pt x="75046" y="75046"/>
                  </a:lnTo>
                  <a:lnTo>
                    <a:pt x="110976" y="45027"/>
                  </a:lnTo>
                  <a:lnTo>
                    <a:pt x="150532" y="22513"/>
                  </a:lnTo>
                  <a:lnTo>
                    <a:pt x="192679" y="7504"/>
                  </a:lnTo>
                  <a:lnTo>
                    <a:pt x="236380" y="0"/>
                  </a:lnTo>
                  <a:lnTo>
                    <a:pt x="280599" y="0"/>
                  </a:lnTo>
                  <a:lnTo>
                    <a:pt x="324300" y="7504"/>
                  </a:lnTo>
                  <a:lnTo>
                    <a:pt x="366447" y="22513"/>
                  </a:lnTo>
                  <a:lnTo>
                    <a:pt x="406003" y="45027"/>
                  </a:lnTo>
                  <a:lnTo>
                    <a:pt x="441933" y="75046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41941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121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EE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13700" y="4782446"/>
            <a:ext cx="812800" cy="20377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557852" cy="514350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3115945" marR="5080">
              <a:lnSpc>
                <a:spcPts val="3500"/>
              </a:lnSpc>
              <a:spcBef>
                <a:spcPts val="60"/>
              </a:spcBef>
            </a:pPr>
            <a:r>
              <a:rPr lang="de-DE" spc="-5" dirty="0"/>
              <a:t>Das Ungleichgewicht der Darmflora äußert sich in:</a:t>
            </a:r>
            <a:endParaRPr spc="-20" dirty="0"/>
          </a:p>
        </p:txBody>
      </p:sp>
      <p:sp>
        <p:nvSpPr>
          <p:cNvPr id="6" name="object 6"/>
          <p:cNvSpPr txBox="1"/>
          <p:nvPr/>
        </p:nvSpPr>
        <p:spPr>
          <a:xfrm>
            <a:off x="4800600" y="1849782"/>
            <a:ext cx="1905000" cy="25776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de-DE" sz="1600" spc="-5" dirty="0">
                <a:solidFill>
                  <a:srgbClr val="262626"/>
                </a:solidFill>
                <a:latin typeface="Gilroy"/>
                <a:cs typeface="Gilroy"/>
              </a:rPr>
              <a:t>Stuhlgangstörungen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de-DE" sz="1600" spc="-5" dirty="0">
              <a:solidFill>
                <a:srgbClr val="262626"/>
              </a:solidFill>
              <a:latin typeface="Gilroy"/>
              <a:cs typeface="Gilroy"/>
            </a:endParaRPr>
          </a:p>
          <a:p>
            <a:pPr marL="12700">
              <a:spcBef>
                <a:spcPts val="100"/>
              </a:spcBef>
            </a:pPr>
            <a:endParaRPr lang="de-DE" sz="1600" spc="-5" dirty="0">
              <a:solidFill>
                <a:srgbClr val="262626"/>
              </a:solidFill>
              <a:latin typeface="Gilroy"/>
              <a:cs typeface="Gilroy"/>
            </a:endParaRPr>
          </a:p>
          <a:p>
            <a:pPr marL="12700">
              <a:spcBef>
                <a:spcPts val="100"/>
              </a:spcBef>
            </a:pPr>
            <a:endParaRPr lang="de-DE" sz="1600" spc="-5" dirty="0">
              <a:solidFill>
                <a:srgbClr val="262626"/>
              </a:solidFill>
              <a:latin typeface="Gilroy"/>
              <a:cs typeface="Gilroy"/>
            </a:endParaRPr>
          </a:p>
          <a:p>
            <a:pPr marL="12700">
              <a:spcBef>
                <a:spcPts val="100"/>
              </a:spcBef>
            </a:pPr>
            <a:r>
              <a:rPr lang="de-DE" sz="1600" spc="-5" dirty="0">
                <a:solidFill>
                  <a:srgbClr val="262626"/>
                </a:solidFill>
                <a:latin typeface="Gilroy"/>
                <a:cs typeface="Gilroy"/>
              </a:rPr>
              <a:t>Darmbeschwerden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de-DE" sz="1600" spc="-5" dirty="0">
              <a:solidFill>
                <a:srgbClr val="262626"/>
              </a:solidFill>
              <a:latin typeface="Gilroy"/>
              <a:cs typeface="Gilroy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de-DE" sz="1600" spc="-5" dirty="0">
              <a:solidFill>
                <a:srgbClr val="262626"/>
              </a:solidFill>
              <a:latin typeface="Gilroy"/>
              <a:cs typeface="Gilroy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de-DE" sz="1600" spc="-5" dirty="0">
              <a:solidFill>
                <a:srgbClr val="262626"/>
              </a:solidFill>
              <a:latin typeface="Gilroy"/>
              <a:cs typeface="Gilroy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z="1600" spc="-5" dirty="0">
                <a:solidFill>
                  <a:srgbClr val="262626"/>
                </a:solidFill>
                <a:latin typeface="Gilroy"/>
                <a:cs typeface="Gilroy"/>
              </a:rPr>
              <a:t>Verschlechterung des Hautzustandes</a:t>
            </a:r>
            <a:endParaRPr sz="1600" dirty="0">
              <a:latin typeface="Gilroy"/>
              <a:cs typeface="Gilroy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075630" y="3862834"/>
            <a:ext cx="532765" cy="532765"/>
            <a:chOff x="4068010" y="3617290"/>
            <a:chExt cx="532765" cy="532765"/>
          </a:xfrm>
        </p:grpSpPr>
        <p:sp>
          <p:nvSpPr>
            <p:cNvPr id="8" name="object 8"/>
            <p:cNvSpPr/>
            <p:nvPr/>
          </p:nvSpPr>
          <p:spPr>
            <a:xfrm>
              <a:off x="4075630" y="3624910"/>
              <a:ext cx="517525" cy="517525"/>
            </a:xfrm>
            <a:custGeom>
              <a:avLst/>
              <a:gdLst/>
              <a:ahLst/>
              <a:cxnLst/>
              <a:rect l="l" t="t" r="r" b="b"/>
              <a:pathLst>
                <a:path w="517525" h="517525">
                  <a:moveTo>
                    <a:pt x="441933" y="75046"/>
                  </a:moveTo>
                  <a:lnTo>
                    <a:pt x="471951" y="110976"/>
                  </a:lnTo>
                  <a:lnTo>
                    <a:pt x="494465" y="150532"/>
                  </a:lnTo>
                  <a:lnTo>
                    <a:pt x="509475" y="192679"/>
                  </a:lnTo>
                  <a:lnTo>
                    <a:pt x="516979" y="236380"/>
                  </a:lnTo>
                  <a:lnTo>
                    <a:pt x="516979" y="280599"/>
                  </a:lnTo>
                  <a:lnTo>
                    <a:pt x="509475" y="324300"/>
                  </a:lnTo>
                  <a:lnTo>
                    <a:pt x="494465" y="366447"/>
                  </a:lnTo>
                  <a:lnTo>
                    <a:pt x="471951" y="406003"/>
                  </a:lnTo>
                  <a:lnTo>
                    <a:pt x="441933" y="441933"/>
                  </a:lnTo>
                  <a:lnTo>
                    <a:pt x="406003" y="471951"/>
                  </a:lnTo>
                  <a:lnTo>
                    <a:pt x="366447" y="494465"/>
                  </a:lnTo>
                  <a:lnTo>
                    <a:pt x="324300" y="509475"/>
                  </a:lnTo>
                  <a:lnTo>
                    <a:pt x="280599" y="516979"/>
                  </a:lnTo>
                  <a:lnTo>
                    <a:pt x="236380" y="516979"/>
                  </a:lnTo>
                  <a:lnTo>
                    <a:pt x="192679" y="509475"/>
                  </a:lnTo>
                  <a:lnTo>
                    <a:pt x="150532" y="494465"/>
                  </a:lnTo>
                  <a:lnTo>
                    <a:pt x="110976" y="471951"/>
                  </a:lnTo>
                  <a:lnTo>
                    <a:pt x="75046" y="441933"/>
                  </a:lnTo>
                  <a:lnTo>
                    <a:pt x="45027" y="406003"/>
                  </a:lnTo>
                  <a:lnTo>
                    <a:pt x="22513" y="366447"/>
                  </a:lnTo>
                  <a:lnTo>
                    <a:pt x="7504" y="324300"/>
                  </a:lnTo>
                  <a:lnTo>
                    <a:pt x="0" y="280599"/>
                  </a:lnTo>
                  <a:lnTo>
                    <a:pt x="0" y="236380"/>
                  </a:lnTo>
                  <a:lnTo>
                    <a:pt x="7504" y="192679"/>
                  </a:lnTo>
                  <a:lnTo>
                    <a:pt x="22513" y="150532"/>
                  </a:lnTo>
                  <a:lnTo>
                    <a:pt x="45027" y="110976"/>
                  </a:lnTo>
                  <a:lnTo>
                    <a:pt x="75046" y="75046"/>
                  </a:lnTo>
                  <a:lnTo>
                    <a:pt x="110976" y="45027"/>
                  </a:lnTo>
                  <a:lnTo>
                    <a:pt x="150532" y="22513"/>
                  </a:lnTo>
                  <a:lnTo>
                    <a:pt x="192679" y="7504"/>
                  </a:lnTo>
                  <a:lnTo>
                    <a:pt x="236380" y="0"/>
                  </a:lnTo>
                  <a:lnTo>
                    <a:pt x="280599" y="0"/>
                  </a:lnTo>
                  <a:lnTo>
                    <a:pt x="324300" y="7504"/>
                  </a:lnTo>
                  <a:lnTo>
                    <a:pt x="366447" y="22513"/>
                  </a:lnTo>
                  <a:lnTo>
                    <a:pt x="406003" y="45027"/>
                  </a:lnTo>
                  <a:lnTo>
                    <a:pt x="441933" y="75046"/>
                  </a:lnTo>
                  <a:close/>
                </a:path>
              </a:pathLst>
            </a:custGeom>
            <a:ln w="15240">
              <a:solidFill>
                <a:srgbClr val="F1A0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71711" y="3726044"/>
              <a:ext cx="325880" cy="340113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4082976" y="1872358"/>
            <a:ext cx="532765" cy="532765"/>
            <a:chOff x="4068010" y="1879979"/>
            <a:chExt cx="532765" cy="532765"/>
          </a:xfrm>
        </p:grpSpPr>
        <p:sp>
          <p:nvSpPr>
            <p:cNvPr id="11" name="object 11"/>
            <p:cNvSpPr/>
            <p:nvPr/>
          </p:nvSpPr>
          <p:spPr>
            <a:xfrm>
              <a:off x="4075630" y="1887599"/>
              <a:ext cx="517525" cy="517525"/>
            </a:xfrm>
            <a:custGeom>
              <a:avLst/>
              <a:gdLst/>
              <a:ahLst/>
              <a:cxnLst/>
              <a:rect l="l" t="t" r="r" b="b"/>
              <a:pathLst>
                <a:path w="517525" h="517525">
                  <a:moveTo>
                    <a:pt x="441933" y="75046"/>
                  </a:moveTo>
                  <a:lnTo>
                    <a:pt x="471951" y="110976"/>
                  </a:lnTo>
                  <a:lnTo>
                    <a:pt x="494465" y="150532"/>
                  </a:lnTo>
                  <a:lnTo>
                    <a:pt x="509475" y="192679"/>
                  </a:lnTo>
                  <a:lnTo>
                    <a:pt x="516979" y="236380"/>
                  </a:lnTo>
                  <a:lnTo>
                    <a:pt x="516979" y="280599"/>
                  </a:lnTo>
                  <a:lnTo>
                    <a:pt x="509475" y="324300"/>
                  </a:lnTo>
                  <a:lnTo>
                    <a:pt x="494465" y="366447"/>
                  </a:lnTo>
                  <a:lnTo>
                    <a:pt x="471951" y="406003"/>
                  </a:lnTo>
                  <a:lnTo>
                    <a:pt x="441933" y="441933"/>
                  </a:lnTo>
                  <a:lnTo>
                    <a:pt x="406003" y="471951"/>
                  </a:lnTo>
                  <a:lnTo>
                    <a:pt x="366447" y="494465"/>
                  </a:lnTo>
                  <a:lnTo>
                    <a:pt x="324300" y="509475"/>
                  </a:lnTo>
                  <a:lnTo>
                    <a:pt x="280599" y="516979"/>
                  </a:lnTo>
                  <a:lnTo>
                    <a:pt x="236380" y="516979"/>
                  </a:lnTo>
                  <a:lnTo>
                    <a:pt x="192679" y="509475"/>
                  </a:lnTo>
                  <a:lnTo>
                    <a:pt x="150532" y="494465"/>
                  </a:lnTo>
                  <a:lnTo>
                    <a:pt x="110976" y="471951"/>
                  </a:lnTo>
                  <a:lnTo>
                    <a:pt x="75046" y="441933"/>
                  </a:lnTo>
                  <a:lnTo>
                    <a:pt x="45027" y="406003"/>
                  </a:lnTo>
                  <a:lnTo>
                    <a:pt x="22513" y="366447"/>
                  </a:lnTo>
                  <a:lnTo>
                    <a:pt x="7504" y="324300"/>
                  </a:lnTo>
                  <a:lnTo>
                    <a:pt x="0" y="280599"/>
                  </a:lnTo>
                  <a:lnTo>
                    <a:pt x="0" y="236380"/>
                  </a:lnTo>
                  <a:lnTo>
                    <a:pt x="7504" y="192679"/>
                  </a:lnTo>
                  <a:lnTo>
                    <a:pt x="22513" y="150532"/>
                  </a:lnTo>
                  <a:lnTo>
                    <a:pt x="45027" y="110976"/>
                  </a:lnTo>
                  <a:lnTo>
                    <a:pt x="75046" y="75046"/>
                  </a:lnTo>
                  <a:lnTo>
                    <a:pt x="110976" y="45027"/>
                  </a:lnTo>
                  <a:lnTo>
                    <a:pt x="150532" y="22513"/>
                  </a:lnTo>
                  <a:lnTo>
                    <a:pt x="192679" y="7504"/>
                  </a:lnTo>
                  <a:lnTo>
                    <a:pt x="236380" y="0"/>
                  </a:lnTo>
                  <a:lnTo>
                    <a:pt x="280599" y="0"/>
                  </a:lnTo>
                  <a:lnTo>
                    <a:pt x="324300" y="7504"/>
                  </a:lnTo>
                  <a:lnTo>
                    <a:pt x="366447" y="22513"/>
                  </a:lnTo>
                  <a:lnTo>
                    <a:pt x="406003" y="45027"/>
                  </a:lnTo>
                  <a:lnTo>
                    <a:pt x="441933" y="75046"/>
                  </a:lnTo>
                  <a:close/>
                </a:path>
              </a:pathLst>
            </a:custGeom>
            <a:ln w="15240">
              <a:solidFill>
                <a:srgbClr val="F1A0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51266" y="2003824"/>
              <a:ext cx="365707" cy="284527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4083250" y="2871406"/>
            <a:ext cx="532765" cy="532765"/>
            <a:chOff x="4068010" y="2752046"/>
            <a:chExt cx="532765" cy="532765"/>
          </a:xfrm>
        </p:grpSpPr>
        <p:sp>
          <p:nvSpPr>
            <p:cNvPr id="14" name="object 14"/>
            <p:cNvSpPr/>
            <p:nvPr/>
          </p:nvSpPr>
          <p:spPr>
            <a:xfrm>
              <a:off x="4075630" y="2759666"/>
              <a:ext cx="517525" cy="517525"/>
            </a:xfrm>
            <a:custGeom>
              <a:avLst/>
              <a:gdLst/>
              <a:ahLst/>
              <a:cxnLst/>
              <a:rect l="l" t="t" r="r" b="b"/>
              <a:pathLst>
                <a:path w="517525" h="517525">
                  <a:moveTo>
                    <a:pt x="441933" y="75046"/>
                  </a:moveTo>
                  <a:lnTo>
                    <a:pt x="471951" y="110976"/>
                  </a:lnTo>
                  <a:lnTo>
                    <a:pt x="494465" y="150532"/>
                  </a:lnTo>
                  <a:lnTo>
                    <a:pt x="509475" y="192679"/>
                  </a:lnTo>
                  <a:lnTo>
                    <a:pt x="516979" y="236380"/>
                  </a:lnTo>
                  <a:lnTo>
                    <a:pt x="516979" y="280599"/>
                  </a:lnTo>
                  <a:lnTo>
                    <a:pt x="509475" y="324300"/>
                  </a:lnTo>
                  <a:lnTo>
                    <a:pt x="494465" y="366447"/>
                  </a:lnTo>
                  <a:lnTo>
                    <a:pt x="471951" y="406003"/>
                  </a:lnTo>
                  <a:lnTo>
                    <a:pt x="441933" y="441933"/>
                  </a:lnTo>
                  <a:lnTo>
                    <a:pt x="406003" y="471951"/>
                  </a:lnTo>
                  <a:lnTo>
                    <a:pt x="366447" y="494465"/>
                  </a:lnTo>
                  <a:lnTo>
                    <a:pt x="324300" y="509475"/>
                  </a:lnTo>
                  <a:lnTo>
                    <a:pt x="280599" y="516979"/>
                  </a:lnTo>
                  <a:lnTo>
                    <a:pt x="236380" y="516979"/>
                  </a:lnTo>
                  <a:lnTo>
                    <a:pt x="192679" y="509475"/>
                  </a:lnTo>
                  <a:lnTo>
                    <a:pt x="150532" y="494465"/>
                  </a:lnTo>
                  <a:lnTo>
                    <a:pt x="110976" y="471951"/>
                  </a:lnTo>
                  <a:lnTo>
                    <a:pt x="75046" y="441933"/>
                  </a:lnTo>
                  <a:lnTo>
                    <a:pt x="45027" y="406003"/>
                  </a:lnTo>
                  <a:lnTo>
                    <a:pt x="22513" y="366447"/>
                  </a:lnTo>
                  <a:lnTo>
                    <a:pt x="7504" y="324300"/>
                  </a:lnTo>
                  <a:lnTo>
                    <a:pt x="0" y="280599"/>
                  </a:lnTo>
                  <a:lnTo>
                    <a:pt x="0" y="236380"/>
                  </a:lnTo>
                  <a:lnTo>
                    <a:pt x="7504" y="192679"/>
                  </a:lnTo>
                  <a:lnTo>
                    <a:pt x="22513" y="150532"/>
                  </a:lnTo>
                  <a:lnTo>
                    <a:pt x="45027" y="110976"/>
                  </a:lnTo>
                  <a:lnTo>
                    <a:pt x="75046" y="75046"/>
                  </a:lnTo>
                  <a:lnTo>
                    <a:pt x="110976" y="45027"/>
                  </a:lnTo>
                  <a:lnTo>
                    <a:pt x="150532" y="22513"/>
                  </a:lnTo>
                  <a:lnTo>
                    <a:pt x="192679" y="7504"/>
                  </a:lnTo>
                  <a:lnTo>
                    <a:pt x="236380" y="0"/>
                  </a:lnTo>
                  <a:lnTo>
                    <a:pt x="280599" y="0"/>
                  </a:lnTo>
                  <a:lnTo>
                    <a:pt x="324300" y="7504"/>
                  </a:lnTo>
                  <a:lnTo>
                    <a:pt x="366447" y="22513"/>
                  </a:lnTo>
                  <a:lnTo>
                    <a:pt x="406003" y="45027"/>
                  </a:lnTo>
                  <a:lnTo>
                    <a:pt x="441933" y="75046"/>
                  </a:lnTo>
                  <a:close/>
                </a:path>
              </a:pathLst>
            </a:custGeom>
            <a:ln w="15240">
              <a:solidFill>
                <a:srgbClr val="F1A0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73797" y="2790188"/>
              <a:ext cx="320645" cy="45720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876" y="1644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EE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456046" y="0"/>
            <a:ext cx="3688079" cy="5143500"/>
            <a:chOff x="5456046" y="0"/>
            <a:chExt cx="3688079" cy="51435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56046" y="0"/>
              <a:ext cx="3687953" cy="51435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13699" y="4782532"/>
              <a:ext cx="812800" cy="20378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28600" y="321395"/>
            <a:ext cx="5325430" cy="1330044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ts val="3500"/>
              </a:lnSpc>
              <a:spcBef>
                <a:spcPts val="60"/>
              </a:spcBef>
            </a:pPr>
            <a:r>
              <a:rPr lang="de-DE" dirty="0"/>
              <a:t>Welche Auswirkungen kann ein Ungleichgewicht der Mikroflora haben?</a:t>
            </a:r>
            <a:endParaRPr spc="-10" dirty="0"/>
          </a:p>
        </p:txBody>
      </p:sp>
      <p:sp>
        <p:nvSpPr>
          <p:cNvPr id="7" name="object 7"/>
          <p:cNvSpPr txBox="1"/>
          <p:nvPr/>
        </p:nvSpPr>
        <p:spPr>
          <a:xfrm>
            <a:off x="517144" y="1855470"/>
            <a:ext cx="97155" cy="2574423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1600" dirty="0">
                <a:latin typeface="Arial"/>
                <a:cs typeface="Arial"/>
              </a:rPr>
              <a:t>•</a:t>
            </a:r>
          </a:p>
          <a:p>
            <a:pPr marL="12700">
              <a:lnSpc>
                <a:spcPct val="100000"/>
              </a:lnSpc>
              <a:spcBef>
                <a:spcPts val="295"/>
              </a:spcBef>
            </a:pPr>
            <a:endParaRPr lang="de-DE" sz="1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95"/>
              </a:spcBef>
            </a:pPr>
            <a:r>
              <a:rPr sz="1600" dirty="0">
                <a:latin typeface="Arial"/>
                <a:cs typeface="Arial"/>
              </a:rPr>
              <a:t>•</a:t>
            </a:r>
          </a:p>
          <a:p>
            <a:pPr marL="12700">
              <a:lnSpc>
                <a:spcPct val="100000"/>
              </a:lnSpc>
              <a:spcBef>
                <a:spcPts val="295"/>
              </a:spcBef>
            </a:pPr>
            <a:endParaRPr lang="de-DE" sz="1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95"/>
              </a:spcBef>
            </a:pPr>
            <a:r>
              <a:rPr sz="1600" dirty="0">
                <a:latin typeface="Arial"/>
                <a:cs typeface="Arial"/>
              </a:rPr>
              <a:t>•</a:t>
            </a:r>
          </a:p>
          <a:p>
            <a:pPr marL="12700">
              <a:lnSpc>
                <a:spcPct val="100000"/>
              </a:lnSpc>
              <a:spcBef>
                <a:spcPts val="295"/>
              </a:spcBef>
            </a:pPr>
            <a:endParaRPr lang="de-DE" sz="1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95"/>
              </a:spcBef>
            </a:pPr>
            <a:r>
              <a:rPr sz="1600" dirty="0">
                <a:latin typeface="Arial"/>
                <a:cs typeface="Arial"/>
              </a:rPr>
              <a:t>•</a:t>
            </a: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endParaRPr lang="de-DE" sz="1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600" dirty="0">
                <a:latin typeface="Arial"/>
                <a:cs typeface="Arial"/>
              </a:rPr>
              <a:t>•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85800" y="1835514"/>
            <a:ext cx="3090545" cy="26412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399"/>
              </a:lnSpc>
              <a:spcBef>
                <a:spcPts val="100"/>
              </a:spcBef>
            </a:pPr>
            <a:r>
              <a:rPr lang="de-DE" sz="1600" spc="-10" dirty="0">
                <a:latin typeface="Gilroy"/>
                <a:cs typeface="Gilroy"/>
              </a:rPr>
              <a:t>Schwächung des Immunsystems </a:t>
            </a:r>
          </a:p>
          <a:p>
            <a:pPr marL="12700" marR="5080">
              <a:lnSpc>
                <a:spcPct val="115399"/>
              </a:lnSpc>
              <a:spcBef>
                <a:spcPts val="100"/>
              </a:spcBef>
            </a:pPr>
            <a:endParaRPr lang="de-DE" sz="1600" spc="-10" dirty="0">
              <a:latin typeface="Gilroy"/>
              <a:cs typeface="Gilroy"/>
            </a:endParaRPr>
          </a:p>
          <a:p>
            <a:pPr marL="12700" marR="5080">
              <a:lnSpc>
                <a:spcPct val="115399"/>
              </a:lnSpc>
              <a:spcBef>
                <a:spcPts val="100"/>
              </a:spcBef>
            </a:pPr>
            <a:r>
              <a:rPr lang="de-DE" sz="1600" spc="-10" dirty="0">
                <a:latin typeface="Gilroy"/>
                <a:cs typeface="Gilroy"/>
              </a:rPr>
              <a:t>Ständige Müdigkeit und Apathie </a:t>
            </a:r>
          </a:p>
          <a:p>
            <a:pPr marL="12700" marR="5080">
              <a:lnSpc>
                <a:spcPct val="115399"/>
              </a:lnSpc>
              <a:spcBef>
                <a:spcPts val="100"/>
              </a:spcBef>
            </a:pPr>
            <a:endParaRPr lang="de-DE" sz="1600" spc="-10" dirty="0">
              <a:latin typeface="Gilroy"/>
              <a:cs typeface="Gilroy"/>
            </a:endParaRPr>
          </a:p>
          <a:p>
            <a:pPr marL="12700" marR="5080">
              <a:lnSpc>
                <a:spcPct val="115399"/>
              </a:lnSpc>
              <a:spcBef>
                <a:spcPts val="100"/>
              </a:spcBef>
            </a:pPr>
            <a:r>
              <a:rPr lang="de-DE" sz="1600" spc="-10" dirty="0">
                <a:latin typeface="Gilroy"/>
                <a:cs typeface="Gilroy"/>
              </a:rPr>
              <a:t>E</a:t>
            </a:r>
            <a:r>
              <a:rPr lang="de-DE" sz="1600" dirty="0">
                <a:latin typeface="Gilroy"/>
                <a:cs typeface="Gilroy"/>
              </a:rPr>
              <a:t>motionale Instabilität </a:t>
            </a:r>
          </a:p>
          <a:p>
            <a:pPr marL="12700" marR="5080">
              <a:lnSpc>
                <a:spcPct val="115399"/>
              </a:lnSpc>
              <a:spcBef>
                <a:spcPts val="100"/>
              </a:spcBef>
            </a:pPr>
            <a:endParaRPr lang="de-DE" sz="1600" dirty="0">
              <a:latin typeface="Gilroy"/>
              <a:cs typeface="Gilroy"/>
            </a:endParaRPr>
          </a:p>
          <a:p>
            <a:pPr marL="12700" marR="5080">
              <a:lnSpc>
                <a:spcPct val="115399"/>
              </a:lnSpc>
              <a:spcBef>
                <a:spcPts val="100"/>
              </a:spcBef>
            </a:pPr>
            <a:r>
              <a:rPr lang="de-DE" sz="1600" dirty="0">
                <a:latin typeface="Gilroy"/>
                <a:cs typeface="Gilroy"/>
              </a:rPr>
              <a:t>Vorzeitiges Altern</a:t>
            </a:r>
            <a:endParaRPr sz="1600" dirty="0">
              <a:latin typeface="Gilroy"/>
              <a:cs typeface="Gilroy"/>
            </a:endParaRPr>
          </a:p>
          <a:p>
            <a:pPr marL="12700">
              <a:lnSpc>
                <a:spcPct val="100000"/>
              </a:lnSpc>
              <a:spcBef>
                <a:spcPts val="295"/>
              </a:spcBef>
            </a:pPr>
            <a:endParaRPr lang="de-DE" sz="1600" dirty="0">
              <a:latin typeface="Gilroy"/>
              <a:cs typeface="Gilroy"/>
            </a:endParaRPr>
          </a:p>
          <a:p>
            <a:pPr marL="12700">
              <a:lnSpc>
                <a:spcPct val="100000"/>
              </a:lnSpc>
              <a:spcBef>
                <a:spcPts val="295"/>
              </a:spcBef>
            </a:pPr>
            <a:r>
              <a:rPr lang="de-DE" sz="1600" dirty="0">
                <a:latin typeface="Gilroy"/>
                <a:cs typeface="Gilroy"/>
              </a:rPr>
              <a:t>Entstehung von Krankheiten</a:t>
            </a:r>
            <a:endParaRPr sz="1600" dirty="0">
              <a:latin typeface="Gilroy"/>
              <a:cs typeface="Gilroy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91139" y="1602583"/>
            <a:ext cx="1846043" cy="667555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lang="de-DE" sz="1400" b="1" spc="-5" dirty="0" err="1">
                <a:solidFill>
                  <a:srgbClr val="262626"/>
                </a:solidFill>
                <a:latin typeface="Gilroy Bold"/>
                <a:cs typeface="Gilroy Bold"/>
              </a:rPr>
              <a:t>Synbiotika</a:t>
            </a:r>
            <a:endParaRPr sz="1400" dirty="0">
              <a:latin typeface="Gilroy Bold"/>
              <a:cs typeface="Gilroy Bold"/>
            </a:endParaRPr>
          </a:p>
          <a:p>
            <a:pPr marL="12700" marR="5080">
              <a:lnSpc>
                <a:spcPct val="110800"/>
              </a:lnSpc>
              <a:spcBef>
                <a:spcPts val="165"/>
              </a:spcBef>
            </a:pPr>
            <a:r>
              <a:rPr lang="de-DE" sz="1100" spc="-10" dirty="0">
                <a:solidFill>
                  <a:srgbClr val="262626"/>
                </a:solidFill>
                <a:latin typeface="Gilroy"/>
                <a:cs typeface="Gilroy"/>
              </a:rPr>
              <a:t>eine Kombination aus Präbiotika und </a:t>
            </a:r>
            <a:r>
              <a:rPr lang="de-DE" sz="1100" spc="-10" dirty="0" err="1">
                <a:solidFill>
                  <a:srgbClr val="262626"/>
                </a:solidFill>
                <a:latin typeface="Gilroy"/>
                <a:cs typeface="Gilroy"/>
              </a:rPr>
              <a:t>Probiotika</a:t>
            </a:r>
            <a:endParaRPr sz="1100" dirty="0">
              <a:latin typeface="Gilroy"/>
              <a:cs typeface="Gilro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46000" y="2680842"/>
            <a:ext cx="2116010" cy="1231363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lang="de-DE" sz="1400" b="1" spc="-5" dirty="0">
                <a:solidFill>
                  <a:srgbClr val="262626"/>
                </a:solidFill>
                <a:latin typeface="Gilroy Bold"/>
                <a:cs typeface="Gilroy Bold"/>
              </a:rPr>
              <a:t>Präbiotika</a:t>
            </a:r>
            <a:endParaRPr sz="1400" dirty="0">
              <a:latin typeface="Gilroy Bold"/>
              <a:cs typeface="Gilroy Bold"/>
            </a:endParaRPr>
          </a:p>
          <a:p>
            <a:pPr marL="12700" marR="286385">
              <a:lnSpc>
                <a:spcPct val="110800"/>
              </a:lnSpc>
              <a:spcBef>
                <a:spcPts val="165"/>
              </a:spcBef>
            </a:pPr>
            <a:r>
              <a:rPr lang="de-DE" sz="1100" dirty="0">
                <a:solidFill>
                  <a:srgbClr val="262626"/>
                </a:solidFill>
                <a:latin typeface="Gilroy"/>
                <a:cs typeface="Gilroy"/>
              </a:rPr>
              <a:t>Präbiotika sind eine besondere Art von Nährstoffen, die von Mikroorganismen für ihr Wachstum genutzt werden</a:t>
            </a:r>
            <a:endParaRPr sz="1100" dirty="0">
              <a:latin typeface="Gilroy"/>
              <a:cs typeface="Gilroy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13700" y="4782446"/>
            <a:ext cx="812800" cy="203865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89571" y="321393"/>
            <a:ext cx="5858829" cy="896619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ts val="3500"/>
              </a:lnSpc>
              <a:spcBef>
                <a:spcPts val="60"/>
              </a:spcBef>
            </a:pPr>
            <a:r>
              <a:rPr lang="de-DE" spc="-45" dirty="0"/>
              <a:t>Wie wir uns gewöhnlich um unsere Darmflora kümmern</a:t>
            </a:r>
            <a:endParaRPr spc="-15" dirty="0"/>
          </a:p>
        </p:txBody>
      </p:sp>
      <p:grpSp>
        <p:nvGrpSpPr>
          <p:cNvPr id="6" name="object 6"/>
          <p:cNvGrpSpPr/>
          <p:nvPr/>
        </p:nvGrpSpPr>
        <p:grpSpPr>
          <a:xfrm>
            <a:off x="6176108" y="1765086"/>
            <a:ext cx="612140" cy="751205"/>
            <a:chOff x="6176108" y="1765086"/>
            <a:chExt cx="612140" cy="751205"/>
          </a:xfrm>
        </p:grpSpPr>
        <p:sp>
          <p:nvSpPr>
            <p:cNvPr id="7" name="object 7"/>
            <p:cNvSpPr/>
            <p:nvPr/>
          </p:nvSpPr>
          <p:spPr>
            <a:xfrm>
              <a:off x="6490762" y="1773693"/>
              <a:ext cx="297180" cy="0"/>
            </a:xfrm>
            <a:custGeom>
              <a:avLst/>
              <a:gdLst/>
              <a:ahLst/>
              <a:cxnLst/>
              <a:rect l="l" t="t" r="r" b="b"/>
              <a:pathLst>
                <a:path w="297179">
                  <a:moveTo>
                    <a:pt x="0" y="0"/>
                  </a:moveTo>
                  <a:lnTo>
                    <a:pt x="296884" y="0"/>
                  </a:lnTo>
                </a:path>
              </a:pathLst>
            </a:custGeom>
            <a:ln w="9525">
              <a:solidFill>
                <a:srgbClr val="F0CC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241802" y="1769848"/>
              <a:ext cx="260350" cy="688975"/>
            </a:xfrm>
            <a:custGeom>
              <a:avLst/>
              <a:gdLst/>
              <a:ahLst/>
              <a:cxnLst/>
              <a:rect l="l" t="t" r="r" b="b"/>
              <a:pathLst>
                <a:path w="260350" h="688975">
                  <a:moveTo>
                    <a:pt x="0" y="688845"/>
                  </a:moveTo>
                  <a:lnTo>
                    <a:pt x="259746" y="0"/>
                  </a:lnTo>
                </a:path>
              </a:pathLst>
            </a:custGeom>
            <a:ln w="9524">
              <a:solidFill>
                <a:srgbClr val="F0CC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76108" y="2368018"/>
              <a:ext cx="147920" cy="147920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1681325" y="2862508"/>
            <a:ext cx="894715" cy="283845"/>
            <a:chOff x="1681325" y="2862508"/>
            <a:chExt cx="894715" cy="283845"/>
          </a:xfrm>
        </p:grpSpPr>
        <p:sp>
          <p:nvSpPr>
            <p:cNvPr id="11" name="object 11"/>
            <p:cNvSpPr/>
            <p:nvPr/>
          </p:nvSpPr>
          <p:spPr>
            <a:xfrm>
              <a:off x="1686087" y="2867271"/>
              <a:ext cx="810895" cy="194945"/>
            </a:xfrm>
            <a:custGeom>
              <a:avLst/>
              <a:gdLst/>
              <a:ahLst/>
              <a:cxnLst/>
              <a:rect l="l" t="t" r="r" b="b"/>
              <a:pathLst>
                <a:path w="810894" h="194944">
                  <a:moveTo>
                    <a:pt x="0" y="0"/>
                  </a:moveTo>
                  <a:lnTo>
                    <a:pt x="810482" y="194542"/>
                  </a:lnTo>
                </a:path>
              </a:pathLst>
            </a:custGeom>
            <a:ln w="9524">
              <a:solidFill>
                <a:srgbClr val="E2E1E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27984" y="2997910"/>
              <a:ext cx="147920" cy="147920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801459" y="1394594"/>
            <a:ext cx="104394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z="1400" b="1" dirty="0" err="1">
                <a:solidFill>
                  <a:srgbClr val="262626"/>
                </a:solidFill>
                <a:latin typeface="Gilroy Bold"/>
                <a:cs typeface="Gilroy Bold"/>
              </a:rPr>
              <a:t>Probiotika</a:t>
            </a:r>
            <a:endParaRPr sz="1400" dirty="0">
              <a:latin typeface="Gilroy Bold"/>
              <a:cs typeface="Gilroy Bold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801459" y="1629102"/>
            <a:ext cx="2008541" cy="9530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0800"/>
              </a:lnSpc>
              <a:spcBef>
                <a:spcPts val="100"/>
              </a:spcBef>
            </a:pPr>
            <a:r>
              <a:rPr lang="de-DE" sz="1100" dirty="0">
                <a:solidFill>
                  <a:srgbClr val="262626"/>
                </a:solidFill>
                <a:latin typeface="Gilroy"/>
                <a:cs typeface="Gilroy"/>
              </a:rPr>
              <a:t>Lebende Mikroorganismen, die die Gesundheit verbessern, wenn sie in der richtigen Menge aufgenommen werden</a:t>
            </a:r>
          </a:p>
          <a:p>
            <a:pPr marL="12700" marR="5080">
              <a:lnSpc>
                <a:spcPct val="110800"/>
              </a:lnSpc>
              <a:spcBef>
                <a:spcPts val="100"/>
              </a:spcBef>
            </a:pPr>
            <a:endParaRPr sz="1100" dirty="0">
              <a:latin typeface="Gilroy"/>
              <a:cs typeface="Gilroy"/>
            </a:endParaRPr>
          </a:p>
        </p:txBody>
      </p:sp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858852" y="1699734"/>
            <a:ext cx="147919" cy="147920"/>
          </a:xfrm>
          <a:prstGeom prst="rect">
            <a:avLst/>
          </a:prstGeom>
        </p:spPr>
      </p:pic>
      <p:grpSp>
        <p:nvGrpSpPr>
          <p:cNvPr id="16" name="object 16"/>
          <p:cNvGrpSpPr/>
          <p:nvPr/>
        </p:nvGrpSpPr>
        <p:grpSpPr>
          <a:xfrm>
            <a:off x="2662010" y="1398003"/>
            <a:ext cx="4267200" cy="3601720"/>
            <a:chOff x="2662010" y="1398003"/>
            <a:chExt cx="4267200" cy="3601720"/>
          </a:xfrm>
        </p:grpSpPr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62010" y="1398003"/>
              <a:ext cx="4267019" cy="3601278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3665833" y="1509621"/>
              <a:ext cx="245110" cy="248285"/>
            </a:xfrm>
            <a:custGeom>
              <a:avLst/>
              <a:gdLst/>
              <a:ahLst/>
              <a:cxnLst/>
              <a:rect l="l" t="t" r="r" b="b"/>
              <a:pathLst>
                <a:path w="245110" h="248285">
                  <a:moveTo>
                    <a:pt x="0" y="0"/>
                  </a:moveTo>
                  <a:lnTo>
                    <a:pt x="244524" y="248164"/>
                  </a:lnTo>
                </a:path>
              </a:pathLst>
            </a:custGeom>
            <a:ln w="9524">
              <a:solidFill>
                <a:srgbClr val="E2E1E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960163" y="1519693"/>
              <a:ext cx="706120" cy="0"/>
            </a:xfrm>
            <a:custGeom>
              <a:avLst/>
              <a:gdLst/>
              <a:ahLst/>
              <a:cxnLst/>
              <a:rect l="l" t="t" r="r" b="b"/>
              <a:pathLst>
                <a:path w="706120">
                  <a:moveTo>
                    <a:pt x="0" y="0"/>
                  </a:moveTo>
                  <a:lnTo>
                    <a:pt x="706111" y="0"/>
                  </a:lnTo>
                </a:path>
              </a:pathLst>
            </a:custGeom>
            <a:ln w="9525">
              <a:solidFill>
                <a:srgbClr val="E6E5E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81065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9571" y="321395"/>
            <a:ext cx="5822950" cy="886909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ts val="3500"/>
              </a:lnSpc>
              <a:spcBef>
                <a:spcPts val="60"/>
              </a:spcBef>
            </a:pPr>
            <a:r>
              <a:rPr lang="de-DE" spc="-20" dirty="0"/>
              <a:t>Was erzeugen Probiotika in unserem Körper?</a:t>
            </a:r>
            <a:endParaRPr spc="-15" dirty="0"/>
          </a:p>
        </p:txBody>
      </p:sp>
      <p:sp>
        <p:nvSpPr>
          <p:cNvPr id="3" name="object 3"/>
          <p:cNvSpPr txBox="1"/>
          <p:nvPr/>
        </p:nvSpPr>
        <p:spPr>
          <a:xfrm>
            <a:off x="403900" y="1514456"/>
            <a:ext cx="5887720" cy="1988814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419734">
              <a:lnSpc>
                <a:spcPct val="101200"/>
              </a:lnSpc>
              <a:spcBef>
                <a:spcPts val="80"/>
              </a:spcBef>
            </a:pPr>
            <a:r>
              <a:rPr lang="de-DE" sz="1400" dirty="0">
                <a:latin typeface="Gilroy"/>
                <a:cs typeface="Gilroy"/>
              </a:rPr>
              <a:t>Lebende probiotische Mikroorganismen (</a:t>
            </a:r>
            <a:r>
              <a:rPr lang="de-DE" sz="1400" dirty="0" err="1">
                <a:latin typeface="Gilroy"/>
                <a:cs typeface="Gilroy"/>
              </a:rPr>
              <a:t>Lacto</a:t>
            </a:r>
            <a:r>
              <a:rPr lang="de-DE" sz="1400" dirty="0">
                <a:latin typeface="Gilroy"/>
                <a:cs typeface="Gilroy"/>
              </a:rPr>
              <a:t>- und </a:t>
            </a:r>
            <a:r>
              <a:rPr lang="de-DE" sz="1400" dirty="0" err="1">
                <a:latin typeface="Gilroy"/>
                <a:cs typeface="Gilroy"/>
              </a:rPr>
              <a:t>Bifidobakterien</a:t>
            </a:r>
            <a:r>
              <a:rPr lang="de-DE" sz="1400" dirty="0">
                <a:latin typeface="Gilroy"/>
                <a:cs typeface="Gilroy"/>
              </a:rPr>
              <a:t>) scheiden im Laufe des Lebens Substanzen aus, die für den menschlichen Körper nützlich sind: organische Säuren, Vitamine und Substanzen mit antibakteriellen Eigenschaften.</a:t>
            </a:r>
          </a:p>
          <a:p>
            <a:pPr marL="12700" marR="419734">
              <a:lnSpc>
                <a:spcPct val="101200"/>
              </a:lnSpc>
              <a:spcBef>
                <a:spcPts val="80"/>
              </a:spcBef>
            </a:pPr>
            <a:endParaRPr sz="1400" dirty="0">
              <a:latin typeface="Gilroy"/>
              <a:cs typeface="Gilroy"/>
            </a:endParaRPr>
          </a:p>
          <a:p>
            <a:pPr marL="12700" marR="80645">
              <a:lnSpc>
                <a:spcPct val="104500"/>
              </a:lnSpc>
            </a:pPr>
            <a:r>
              <a:rPr lang="de-DE" sz="1400" spc="-5" dirty="0">
                <a:latin typeface="Gilroy"/>
                <a:cs typeface="Gilroy"/>
              </a:rPr>
              <a:t>Die Kombination solcher Substanzen wird als </a:t>
            </a:r>
            <a:r>
              <a:rPr lang="de-DE" sz="1400" spc="-5" dirty="0" err="1">
                <a:latin typeface="Gilroy"/>
                <a:cs typeface="Gilroy"/>
              </a:rPr>
              <a:t>Metabiotika</a:t>
            </a:r>
            <a:r>
              <a:rPr lang="de-DE" sz="1400" spc="-5" dirty="0">
                <a:latin typeface="Gilroy"/>
                <a:cs typeface="Gilroy"/>
              </a:rPr>
              <a:t> (aktive Metaboliten) bezeichnet, da sie biologisch aktiv sind und an biochemischen Prozessen teilnehmen können, wodurch der Lebensraum von </a:t>
            </a:r>
            <a:r>
              <a:rPr lang="de-DE" sz="1400" spc="-5" dirty="0" err="1">
                <a:latin typeface="Gilroy"/>
                <a:cs typeface="Gilroy"/>
              </a:rPr>
              <a:t>Probiotika</a:t>
            </a:r>
            <a:r>
              <a:rPr lang="de-DE" sz="1400" spc="-5" dirty="0">
                <a:latin typeface="Gilroy"/>
                <a:cs typeface="Gilroy"/>
              </a:rPr>
              <a:t> erheblich verbessert wird.</a:t>
            </a:r>
            <a:endParaRPr sz="1400" dirty="0">
              <a:latin typeface="Gilroy"/>
              <a:cs typeface="Gilroy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13700" y="4782446"/>
            <a:ext cx="812800" cy="20377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61447" y="416553"/>
            <a:ext cx="1741586" cy="174158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61447" y="2465486"/>
            <a:ext cx="1741586" cy="174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061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E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47210" y="1736543"/>
            <a:ext cx="2168190" cy="1664623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lang="de-DE" sz="1400" b="1" spc="-10" dirty="0" err="1">
                <a:solidFill>
                  <a:srgbClr val="FF9B00"/>
                </a:solidFill>
                <a:latin typeface="Gilroy Bold"/>
                <a:cs typeface="Gilroy Bold"/>
              </a:rPr>
              <a:t>Metabiotika</a:t>
            </a:r>
            <a:endParaRPr sz="1400" dirty="0">
              <a:latin typeface="Gilroy Bold"/>
              <a:cs typeface="Gilroy Bold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z="1400" b="1" spc="-10" dirty="0">
                <a:solidFill>
                  <a:srgbClr val="FF9B00"/>
                </a:solidFill>
                <a:latin typeface="Gilroy Bold"/>
                <a:cs typeface="Gilroy Bold"/>
              </a:rPr>
              <a:t>(</a:t>
            </a:r>
            <a:r>
              <a:rPr lang="de-DE" sz="1400" b="1" spc="-10" dirty="0" err="1">
                <a:solidFill>
                  <a:srgbClr val="FF9B00"/>
                </a:solidFill>
                <a:latin typeface="Gilroy Bold"/>
                <a:cs typeface="Gilroy Bold"/>
              </a:rPr>
              <a:t>Postbiotika</a:t>
            </a:r>
            <a:r>
              <a:rPr sz="1400" b="1" spc="-10" dirty="0">
                <a:solidFill>
                  <a:srgbClr val="FF9B00"/>
                </a:solidFill>
                <a:latin typeface="Gilroy Bold"/>
                <a:cs typeface="Gilroy Bold"/>
              </a:rPr>
              <a:t>)</a:t>
            </a:r>
            <a:r>
              <a:rPr sz="1400" b="1" spc="-20" dirty="0">
                <a:solidFill>
                  <a:srgbClr val="FF9B00"/>
                </a:solidFill>
                <a:latin typeface="Gilroy Bold"/>
                <a:cs typeface="Gilroy Bold"/>
              </a:rPr>
              <a:t> </a:t>
            </a:r>
            <a:endParaRPr sz="1400" dirty="0">
              <a:latin typeface="Gilroy Bold"/>
              <a:cs typeface="Gilroy Bold"/>
            </a:endParaRPr>
          </a:p>
          <a:p>
            <a:pPr marL="12700" marR="143510">
              <a:lnSpc>
                <a:spcPct val="110800"/>
              </a:lnSpc>
              <a:spcBef>
                <a:spcPts val="165"/>
              </a:spcBef>
            </a:pPr>
            <a:r>
              <a:rPr lang="de-DE" sz="1100" spc="-20" dirty="0">
                <a:solidFill>
                  <a:srgbClr val="262626"/>
                </a:solidFill>
                <a:latin typeface="Gilroy"/>
                <a:cs typeface="Gilroy"/>
              </a:rPr>
              <a:t>sind Strukturbestandteile von Probiotika oder Produkte ihres Stoffwechsels, die biologisch aktiv sind und den</a:t>
            </a:r>
            <a:r>
              <a:rPr lang="ru-RU" sz="1100" spc="-20" dirty="0">
                <a:solidFill>
                  <a:srgbClr val="262626"/>
                </a:solidFill>
                <a:latin typeface="Gilroy"/>
                <a:cs typeface="Gilroy"/>
              </a:rPr>
              <a:t> </a:t>
            </a:r>
            <a:r>
              <a:rPr lang="de-DE" sz="1100" spc="-20" dirty="0">
                <a:solidFill>
                  <a:srgbClr val="262626"/>
                </a:solidFill>
                <a:latin typeface="Gilroy"/>
                <a:cs typeface="Gilroy"/>
              </a:rPr>
              <a:t>Wachstum der körpereigenen Darmflora optimieren</a:t>
            </a:r>
            <a:endParaRPr sz="1100" dirty="0">
              <a:latin typeface="Gilroy"/>
              <a:cs typeface="Gilroy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057819" y="1901683"/>
            <a:ext cx="608330" cy="290830"/>
            <a:chOff x="6057819" y="1901683"/>
            <a:chExt cx="608330" cy="290830"/>
          </a:xfrm>
        </p:grpSpPr>
        <p:sp>
          <p:nvSpPr>
            <p:cNvPr id="5" name="object 5"/>
            <p:cNvSpPr/>
            <p:nvPr/>
          </p:nvSpPr>
          <p:spPr>
            <a:xfrm>
              <a:off x="6297193" y="1909273"/>
              <a:ext cx="368935" cy="0"/>
            </a:xfrm>
            <a:custGeom>
              <a:avLst/>
              <a:gdLst/>
              <a:ahLst/>
              <a:cxnLst/>
              <a:rect l="l" t="t" r="r" b="b"/>
              <a:pathLst>
                <a:path w="368934">
                  <a:moveTo>
                    <a:pt x="0" y="0"/>
                  </a:moveTo>
                  <a:lnTo>
                    <a:pt x="368710" y="0"/>
                  </a:lnTo>
                </a:path>
              </a:pathLst>
            </a:custGeom>
            <a:ln w="9525">
              <a:solidFill>
                <a:srgbClr val="E281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57819" y="1901683"/>
              <a:ext cx="244884" cy="290404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415268" y="1561153"/>
            <a:ext cx="104076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z="1400" b="1" dirty="0">
                <a:solidFill>
                  <a:srgbClr val="262626"/>
                </a:solidFill>
                <a:latin typeface="Gilroy Bold"/>
                <a:cs typeface="Gilroy Bold"/>
              </a:rPr>
              <a:t>Präbiotika</a:t>
            </a:r>
            <a:endParaRPr sz="1400" dirty="0">
              <a:latin typeface="Gilroy Bold"/>
              <a:cs typeface="Gilroy Bold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166726" y="1805989"/>
            <a:ext cx="548005" cy="541655"/>
            <a:chOff x="1166726" y="1805989"/>
            <a:chExt cx="548005" cy="541655"/>
          </a:xfrm>
        </p:grpSpPr>
        <p:sp>
          <p:nvSpPr>
            <p:cNvPr id="9" name="object 9"/>
            <p:cNvSpPr/>
            <p:nvPr/>
          </p:nvSpPr>
          <p:spPr>
            <a:xfrm>
              <a:off x="1171488" y="1810752"/>
              <a:ext cx="493395" cy="493395"/>
            </a:xfrm>
            <a:custGeom>
              <a:avLst/>
              <a:gdLst/>
              <a:ahLst/>
              <a:cxnLst/>
              <a:rect l="l" t="t" r="r" b="b"/>
              <a:pathLst>
                <a:path w="493394" h="493394">
                  <a:moveTo>
                    <a:pt x="0" y="0"/>
                  </a:moveTo>
                  <a:lnTo>
                    <a:pt x="493051" y="493051"/>
                  </a:lnTo>
                </a:path>
              </a:pathLst>
            </a:custGeom>
            <a:ln w="9525">
              <a:solidFill>
                <a:srgbClr val="E2E1E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66667" y="2199483"/>
              <a:ext cx="147920" cy="147919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787801" y="4256082"/>
            <a:ext cx="104394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z="1400" b="1" dirty="0" err="1">
                <a:solidFill>
                  <a:srgbClr val="262626"/>
                </a:solidFill>
                <a:latin typeface="Gilroy Bold"/>
                <a:cs typeface="Gilroy Bold"/>
              </a:rPr>
              <a:t>Probiotika</a:t>
            </a:r>
            <a:endParaRPr sz="1400" dirty="0">
              <a:latin typeface="Gilroy Bold"/>
              <a:cs typeface="Gilroy Bold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757709" y="3523998"/>
            <a:ext cx="1162050" cy="716280"/>
            <a:chOff x="1757709" y="3523998"/>
            <a:chExt cx="1162050" cy="716280"/>
          </a:xfrm>
        </p:grpSpPr>
        <p:sp>
          <p:nvSpPr>
            <p:cNvPr id="13" name="object 13"/>
            <p:cNvSpPr/>
            <p:nvPr/>
          </p:nvSpPr>
          <p:spPr>
            <a:xfrm>
              <a:off x="1762471" y="3607737"/>
              <a:ext cx="1069340" cy="628015"/>
            </a:xfrm>
            <a:custGeom>
              <a:avLst/>
              <a:gdLst/>
              <a:ahLst/>
              <a:cxnLst/>
              <a:rect l="l" t="t" r="r" b="b"/>
              <a:pathLst>
                <a:path w="1069339" h="628014">
                  <a:moveTo>
                    <a:pt x="0" y="627524"/>
                  </a:moveTo>
                  <a:lnTo>
                    <a:pt x="1069083" y="0"/>
                  </a:lnTo>
                </a:path>
              </a:pathLst>
            </a:custGeom>
            <a:ln w="9524">
              <a:solidFill>
                <a:srgbClr val="EEED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71435" y="3523998"/>
              <a:ext cx="147920" cy="147920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389571" y="321393"/>
            <a:ext cx="6409055" cy="8966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dirty="0"/>
              <a:t>Eine neue Generation von Produkten zur Pflege der Darmflora</a:t>
            </a:r>
            <a:endParaRPr spc="-15" dirty="0"/>
          </a:p>
        </p:txBody>
      </p:sp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013700" y="4782446"/>
            <a:ext cx="812800" cy="203777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93983" y="1483631"/>
            <a:ext cx="5172083" cy="345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0942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1263</Words>
  <Application>Microsoft Office PowerPoint</Application>
  <PresentationFormat>Bildschirmpräsentation (16:9)</PresentationFormat>
  <Paragraphs>223</Paragraphs>
  <Slides>29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6" baseType="lpstr">
      <vt:lpstr>Arial</vt:lpstr>
      <vt:lpstr>Calibri</vt:lpstr>
      <vt:lpstr>Gilroy</vt:lpstr>
      <vt:lpstr>Gilroy Bold</vt:lpstr>
      <vt:lpstr>Gilroy Italic</vt:lpstr>
      <vt:lpstr>Times New Roman</vt:lpstr>
      <vt:lpstr>Office Theme</vt:lpstr>
      <vt:lpstr>Metastick</vt:lpstr>
      <vt:lpstr>Unser seelisches und körperliches Wohlbefinden hängt vom Zustand unseres Darms ab.  Doch was wissen wir darüber?</vt:lpstr>
      <vt:lpstr>Das Universum in uns: Was wir über die Mikroflora des Menschen wissen?</vt:lpstr>
      <vt:lpstr>Ungleichgewicht der Mikroflora und seine Ursachen:</vt:lpstr>
      <vt:lpstr>Das Ungleichgewicht der Darmflora äußert sich in:</vt:lpstr>
      <vt:lpstr>Welche Auswirkungen kann ein Ungleichgewicht der Mikroflora haben?</vt:lpstr>
      <vt:lpstr>Wie wir uns gewöhnlich um unsere Darmflora kümmern</vt:lpstr>
      <vt:lpstr>Was erzeugen Probiotika in unserem Körper?</vt:lpstr>
      <vt:lpstr>Eine neue Generation von Produkten zur Pflege der Darmflora</vt:lpstr>
      <vt:lpstr>Metabiotika Eine neue Generation von Produkten zur Pflege der Darmflora:</vt:lpstr>
      <vt:lpstr>Prophylaxe der Mikroflora des Darms : Was ist der Unterschied zwischen Pro- und Metabiotika?</vt:lpstr>
      <vt:lpstr>Empfehlungen zur Einnahme von Probiotika, Metabiotika oder einer Kombination aus beidem, je nach Zielsetzung :</vt:lpstr>
      <vt:lpstr>Wir bei Coral Club achten besonders auf die Darmgesundheit und erschaffen innovative Lösungen, die von der Natur inspiriert sind und auf wissenschaftlicher Forschung basieren.</vt:lpstr>
      <vt:lpstr>Metastick Ermöglicht die Wiederherstellung der körpereigenen Darmflora</vt:lpstr>
      <vt:lpstr>Metastick Wirkt sofort nach der Einnahme</vt:lpstr>
      <vt:lpstr>Die aktiven Komponente von Metastick tragen zur Wiederherstellung der Darmflora bei</vt:lpstr>
      <vt:lpstr>Wässrige Substrate* von Lactobacillus plantarum-Metaboliten aus Orangenschalen und koreanischem Kimchi</vt:lpstr>
      <vt:lpstr>Extrakt aus der Pulpe der Paradies-Banane*</vt:lpstr>
      <vt:lpstr>Vitamin B6</vt:lpstr>
      <vt:lpstr>Produktion der Zukunft</vt:lpstr>
      <vt:lpstr>Qualitätskontrolle</vt:lpstr>
      <vt:lpstr>Metastick: Die perfekte Innovation für Deine gesunde Darmflora</vt:lpstr>
      <vt:lpstr>Metastick: wie ist es einzunehmen?</vt:lpstr>
      <vt:lpstr>Metastick kann helfen:</vt:lpstr>
      <vt:lpstr>Metastick ist besonders nützlich für diejenigen, die:</vt:lpstr>
      <vt:lpstr>Metastick</vt:lpstr>
      <vt:lpstr>219304 Metastick</vt:lpstr>
      <vt:lpstr>2193 Metastick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Metastick_presentation_RU_31_10_22</dc:title>
  <dc:creator>Viktoria Robl</dc:creator>
  <cp:lastModifiedBy>Viktoria Robl</cp:lastModifiedBy>
  <cp:revision>40</cp:revision>
  <dcterms:created xsi:type="dcterms:W3CDTF">2022-11-14T12:23:58Z</dcterms:created>
  <dcterms:modified xsi:type="dcterms:W3CDTF">2022-11-17T08:37:11Z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2022-11-01T00:00:00Z</vt:filetime>
  </property>
  <property fmtid="{D5CDD505-2E9C-101B-9397-08002B2CF9AE}" pid="3" name="Creator">
    <vt:lpwstr>Keynote</vt:lpwstr>
  </property>
  <property fmtid="{D5CDD505-2E9C-101B-9397-08002B2CF9AE}" pid="4" name="LastSaved">
    <vt:filetime>2022-11-14T00:00:00Z</vt:filetime>
  </property>
</Properties>
</file>