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Helvetica Neue" panose="020B0604020202020204" charset="0"/>
      <p:regular r:id="rId35"/>
      <p:bold r:id="rId36"/>
      <p:italic r:id="rId37"/>
      <p:boldItalic r:id="rId38"/>
    </p:embeddedFont>
    <p:embeddedFont>
      <p:font typeface="Helvetica Neue Light"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32"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2d7d79726_2_6: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58" name="Google Shape;58;g252d7d79726_2_6: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52d7d79726_2_172: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g252d7d79726_2_172: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Im Körper sind ungefähr 40% des gesamten Kollagens in der Haut enthalten.</a:t>
            </a:r>
            <a:endParaRPr sz="800"/>
          </a:p>
          <a:p>
            <a:pPr marL="0" lvl="0" indent="0" algn="l" rtl="0">
              <a:lnSpc>
                <a:spcPct val="115999"/>
              </a:lnSpc>
              <a:spcBef>
                <a:spcPts val="0"/>
              </a:spcBef>
              <a:spcAft>
                <a:spcPts val="0"/>
              </a:spcAft>
              <a:buNone/>
            </a:pPr>
            <a:r>
              <a:rPr lang="de" sz="800"/>
              <a:t>Die Kollagenfasern bilden ein dichtes Netz in der gesamten Derma und verleihen der Haut strukturelle Ganzheit und gewährleisten eine erhöhte Zugfestigkeit. Darüber hinaus bestimmt Kollagen zusammen mit Elastin die Elastizität und Dichte der Haut.</a:t>
            </a:r>
            <a:endParaRPr sz="800"/>
          </a:p>
          <a:p>
            <a:pPr marL="0" lvl="0" indent="0" algn="l" rtl="0">
              <a:lnSpc>
                <a:spcPct val="115999"/>
              </a:lnSpc>
              <a:spcBef>
                <a:spcPts val="0"/>
              </a:spcBef>
              <a:spcAft>
                <a:spcPts val="0"/>
              </a:spcAft>
              <a:buNone/>
            </a:pPr>
            <a:r>
              <a:rPr lang="de" sz="800"/>
              <a:t>Der häufigste Typ von Kollagen in der Haut ist Kollagen Typ 1 (80-90% bei junger Haut). Außerdem sind Kollagen Typ 3 (8-12%), 4 und 5 (weniger als 5%) in der Haut vorhanden. Die Haut (das Trockengewicht) enthält 75% Kollagen. Kollagen beeinflusst die Stärke und Gesundheit von Haaren und Nägeln, da die Haare und Nägel aus der Epidermis entstehen.</a:t>
            </a:r>
            <a:endParaRPr sz="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52d7d79726_2_204: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252d7d79726_2_204: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Die Hautalterung bedeutet im Grunde genommen die Alterung von Kollagen. Die äußeren Anzeichen der Hautalterung hängen weitgehend mit den Veränderungen zusammen, die mit dem Alter in der Derma-Schicht vorgehen. Die Prozesse der altersbedingten Involution sind gekennzeichnet durch ausgeprägte Atrophie der Derma (Abnahme des Gewebevolumens, Erschöpfung des Zellpools), Elastizitätsverlust. Diese Veränderungen sind größtenteils auf die Atrophie und Desorganisation der strukturellen Komponenten der extrazellulären Matrix, hauptsächlich Kollagen, zurückzuführen.</a:t>
            </a:r>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52d7d79726_2_229: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g252d7d79726_2_229: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Es gibt verschiedene Methoden, um den Kollagengehalt wieder aufzufüllen. Welche kennst Du?</a:t>
            </a:r>
            <a:endParaRPr sz="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52d7d79726_2_255: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g252d7d79726_2_255: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600"/>
              <a:t>Vorteile der Nutrikosmetik verglichen mit:</a:t>
            </a:r>
            <a:endParaRPr sz="600"/>
          </a:p>
          <a:p>
            <a:pPr marL="0" lvl="0" indent="0" algn="l" rtl="0">
              <a:lnSpc>
                <a:spcPct val="115999"/>
              </a:lnSpc>
              <a:spcBef>
                <a:spcPts val="0"/>
              </a:spcBef>
              <a:spcAft>
                <a:spcPts val="0"/>
              </a:spcAft>
              <a:buNone/>
            </a:pPr>
            <a:endParaRPr sz="600"/>
          </a:p>
          <a:p>
            <a:pPr marL="0" lvl="0" indent="0" algn="l" rtl="0">
              <a:lnSpc>
                <a:spcPct val="115999"/>
              </a:lnSpc>
              <a:spcBef>
                <a:spcPts val="0"/>
              </a:spcBef>
              <a:spcAft>
                <a:spcPts val="0"/>
              </a:spcAft>
              <a:buNone/>
            </a:pPr>
            <a:r>
              <a:rPr lang="de" sz="600" b="1"/>
              <a:t>Kosmetikmittel für äußere Anwendung</a:t>
            </a:r>
            <a:r>
              <a:rPr lang="de" sz="600" b="0"/>
              <a:t>: Die meisten Kosmetika für äußere Anwendung arbeiten mit der obersten Schicht unserer Haut - der Epidermis. In die tieferen Schichten - Derma und Hypoderma - können nur Medikamente gelangen, die injiziert werden </a:t>
            </a:r>
            <a:r>
              <a:rPr lang="de" sz="600"/>
              <a:t>oder transdermale</a:t>
            </a:r>
            <a:r>
              <a:rPr lang="de" sz="600" b="0"/>
              <a:t> Liefersysteme verwenden (das sind ganz teure Technologien).</a:t>
            </a:r>
            <a:endParaRPr sz="600"/>
          </a:p>
          <a:p>
            <a:pPr marL="0" lvl="0" indent="0" algn="l" rtl="0">
              <a:lnSpc>
                <a:spcPct val="115999"/>
              </a:lnSpc>
              <a:spcBef>
                <a:spcPts val="0"/>
              </a:spcBef>
              <a:spcAft>
                <a:spcPts val="0"/>
              </a:spcAft>
              <a:buNone/>
            </a:pPr>
            <a:endParaRPr sz="600" b="0"/>
          </a:p>
          <a:p>
            <a:pPr marL="0" lvl="0" indent="0" algn="l" rtl="0">
              <a:lnSpc>
                <a:spcPct val="115999"/>
              </a:lnSpc>
              <a:spcBef>
                <a:spcPts val="0"/>
              </a:spcBef>
              <a:spcAft>
                <a:spcPts val="0"/>
              </a:spcAft>
              <a:buNone/>
            </a:pPr>
            <a:r>
              <a:rPr lang="de" sz="600" b="1"/>
              <a:t>Injektionsverfahren</a:t>
            </a:r>
            <a:r>
              <a:rPr lang="de" sz="600" b="0"/>
              <a:t>: </a:t>
            </a:r>
            <a:r>
              <a:rPr lang="de" sz="600"/>
              <a:t>E</a:t>
            </a:r>
            <a:r>
              <a:rPr lang="de" sz="600" b="0"/>
              <a:t>infache Verwendung, der Besuch der Kosmetik-</a:t>
            </a:r>
            <a:r>
              <a:rPr lang="de" sz="600"/>
              <a:t>K</a:t>
            </a:r>
            <a:r>
              <a:rPr lang="de" sz="600" b="0"/>
              <a:t>linik ist nicht notwendig, Schmerzlosigkeit, keine äußeren Manifestationen durch Injektionen, zusätzliche Zufuhr von Kollagen zu anderen Organen.</a:t>
            </a:r>
            <a:endParaRPr sz="600" b="0"/>
          </a:p>
          <a:p>
            <a:pPr marL="0" lvl="0" indent="0" algn="l" rtl="0">
              <a:lnSpc>
                <a:spcPct val="115999"/>
              </a:lnSpc>
              <a:spcBef>
                <a:spcPts val="0"/>
              </a:spcBef>
              <a:spcAft>
                <a:spcPts val="0"/>
              </a:spcAft>
              <a:buNone/>
            </a:pPr>
            <a:endParaRPr sz="600" b="0"/>
          </a:p>
          <a:p>
            <a:pPr marL="0" lvl="0" indent="0" algn="l" rtl="0">
              <a:lnSpc>
                <a:spcPct val="115999"/>
              </a:lnSpc>
              <a:spcBef>
                <a:spcPts val="0"/>
              </a:spcBef>
              <a:spcAft>
                <a:spcPts val="0"/>
              </a:spcAft>
              <a:buNone/>
            </a:pPr>
            <a:r>
              <a:rPr lang="de" sz="600" b="1"/>
              <a:t>Nährstoffzufuhr</a:t>
            </a:r>
            <a:r>
              <a:rPr lang="de" sz="600" b="0"/>
              <a:t>: Die Genauigkeit der Dosierung des Wirkstoffs, eine bessere Aufnahme durch den Körper, es besteht kein Risiko, giftige Substanzen aufzunehmen, die für den Anbau landwirtschaftlicher Produkte verwendet werden.</a:t>
            </a:r>
            <a:endParaRPr sz="6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2d7d79726_2_283: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g252d7d79726_2_283: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600"/>
              <a:t>* Kollagen aus der Haut und Schuppen von Meeresfischen</a:t>
            </a:r>
            <a:endParaRPr sz="600"/>
          </a:p>
          <a:p>
            <a:pPr marL="0" lvl="0" indent="0" algn="l" rtl="0">
              <a:lnSpc>
                <a:spcPct val="115999"/>
              </a:lnSpc>
              <a:spcBef>
                <a:spcPts val="0"/>
              </a:spcBef>
              <a:spcAft>
                <a:spcPts val="0"/>
              </a:spcAft>
              <a:buNone/>
            </a:pPr>
            <a:endParaRPr sz="600"/>
          </a:p>
          <a:p>
            <a:pPr marL="0" lvl="0" indent="0" algn="l" rtl="0">
              <a:lnSpc>
                <a:spcPct val="115999"/>
              </a:lnSpc>
              <a:spcBef>
                <a:spcPts val="0"/>
              </a:spcBef>
              <a:spcAft>
                <a:spcPts val="0"/>
              </a:spcAft>
              <a:buNone/>
            </a:pPr>
            <a:r>
              <a:rPr lang="de" sz="600"/>
              <a:t>** Nägel und Haare bestehen jeweils aus 60% bzw. 80% Keratin. Keratin wird wie Kollagen und jedes andere Protein aus Aminosäuren gebildet. Promarine Collagen Peptides ist eine Quelle dieser Aminosäuren und stimuliert daher nicht nur die Produktion von Kollagen für gesunde Haut, sondern auch die Produktion von Keratin für die Schönheit von Haaren und Nägeln.</a:t>
            </a:r>
            <a:endParaRPr sz="600"/>
          </a:p>
          <a:p>
            <a:pPr marL="0" lvl="0" indent="0" algn="l" rtl="0">
              <a:lnSpc>
                <a:spcPct val="115999"/>
              </a:lnSpc>
              <a:spcBef>
                <a:spcPts val="0"/>
              </a:spcBef>
              <a:spcAft>
                <a:spcPts val="0"/>
              </a:spcAft>
              <a:buNone/>
            </a:pPr>
            <a:endParaRPr sz="600"/>
          </a:p>
          <a:p>
            <a:pPr marL="0" lvl="0" indent="0" algn="l" rtl="0">
              <a:lnSpc>
                <a:spcPct val="115999"/>
              </a:lnSpc>
              <a:spcBef>
                <a:spcPts val="0"/>
              </a:spcBef>
              <a:spcAft>
                <a:spcPts val="0"/>
              </a:spcAft>
              <a:buNone/>
            </a:pPr>
            <a:r>
              <a:rPr lang="de" sz="600"/>
              <a:t>Promarin-Kollagenpeptide enthalten Meeres-* Kollagen Typ 1 und 3. Promarine Collagen Peptides ist eine konzentrierte Quelle von bioverfügbaren Kollagenpeptiden sowie Biotin, Vitamin C und B6.</a:t>
            </a:r>
            <a:endParaRPr sz="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2d7d79726_2_292: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357" name="Google Shape;357;g252d7d79726_2_292: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52d7d79726_2_314: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380" name="Google Shape;380;g252d7d79726_2_314: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2d7d79726_2_336: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252d7d79726_2_336: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Von allen möglichen Quellen der Kollagentypen 1 und 3 haben wir die Haut von Meeresfischen ausgewählt. Die Rohstoffquelle für die Gewinnung des hydrolysierten Kollagens Typ 1 und 3 kann Folgendes sein: Kühe-, Hühner- und Schweinehaut.</a:t>
            </a:r>
            <a:endParaRPr sz="800"/>
          </a:p>
          <a:p>
            <a:pPr marL="0" lvl="0" indent="0" algn="l" rtl="0">
              <a:lnSpc>
                <a:spcPct val="115999"/>
              </a:lnSpc>
              <a:spcBef>
                <a:spcPts val="0"/>
              </a:spcBef>
              <a:spcAft>
                <a:spcPts val="0"/>
              </a:spcAft>
              <a:buNone/>
            </a:pPr>
            <a:r>
              <a:rPr lang="de" sz="800"/>
              <a:t>* Pescetarismus ist eine Form des Vegetarismus. Bei Pescetarismus darf man Fisch, Krabben und Schalentiere essen.</a:t>
            </a:r>
            <a:endParaRPr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2d7d79726_2_358: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252d7d79726_2_358: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*Unter Hydrolyse versteht man den Prozess, bei dem </a:t>
            </a:r>
            <a:r>
              <a:rPr lang="de" sz="800" b="1"/>
              <a:t>ein Kollagenmolekül zunächst in Aminosäureketten</a:t>
            </a:r>
            <a:r>
              <a:rPr lang="de" sz="800"/>
              <a:t> aufgespalten und diese Ketten dann in</a:t>
            </a:r>
            <a:r>
              <a:rPr lang="de" sz="800" b="1"/>
              <a:t> kleinere Teile - Peptide</a:t>
            </a:r>
            <a:r>
              <a:rPr lang="de" sz="800"/>
              <a:t> - zerlegt werden.</a:t>
            </a:r>
            <a:endParaRPr sz="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52d7d79726_2_370: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g252d7d79726_2_370: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 86% des Kollagens von Promarine Collagen Peptides haben ein Molekulargewicht von weniger als 10 kDa.</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Das nicht hydrolysierte Kollagen hat eine große Molekülgröße: sein Molekulargewicht beträgt etwa 300 bis 360 kDa. Ein so großes Molekül, selbst wenn es teilweise durch Verdauungsenzyme verdaut wird, kann nur sehr schwer durch die Dünndarmwände dringen und mit dem Blutstrom in das Gewebe gelangen. Aus diesem Grund ist die Bioverfügbarkeit dieses Kollagens gering.</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Gelatine (teilweise hydrolysiertes Kollagen) wird durch die Zerspaltung des Kollagenmoleküls in einzelne Aminosäurestränge gewonnen, d.h. es ist teilweise hydrolysiertes Kollagen. Das Molekulargewicht von Gelatine beträgt etwa ein Drittel des Molekulargewichts von Kollagen, kann jedoch im Bereich von 20 bis 220 kDa liegen. Die Gelatine wird vom Organismus leichter als natürliches Kollagen aufgenommen.  </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Die Kollagenpeptide werden auch als hydrolysiertes Kollagen oder niedermolekulares Kollagen bezeichnet. Sie werden durch weitere Spaltung von Gelatine (Aminosäurestränge) zu kürzeren Aminosäureketten, Peptiden, gebildet. Das Molekulargewicht von Kollagenpeptiden schwankt im Bereich von 0,5 kDa bis 15 kDa. Das sehr niedrige Molekulargewicht von hydrolysierten Kollagenpeptiden macht es verdaulicher im Vergleich zur Gelatine.</a:t>
            </a:r>
            <a:endParaRPr sz="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52d7d79726_2_13: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g252d7d79726_2_13: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Kollagen ist das Protein, das für die Ausstrahlung und den Hauttonus, straffe Gesichtshaut, den Glanz der Haare und die Schönheit der Nägel verantwortlich ist. Der Mangel an Kollagen führt zur Bildung von Falten, Zellulitis und Altersflecken. </a:t>
            </a:r>
            <a:endParaRPr sz="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2d7d79726_2_399: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g252d7d79726_2_399: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600"/>
              <a:t>Die Wirkung eines Produkts, das Kollagenpeptide enthält, kann nach der Einnahme noch einige Monate anhalten, da die Peptide in Promarine Collagen Peptides die Produktion des körpereigenen (endogenen) Kollagens stimulieren.</a:t>
            </a:r>
            <a:endParaRPr sz="600"/>
          </a:p>
          <a:p>
            <a:pPr marL="0" lvl="0" indent="0" algn="l" rtl="0">
              <a:lnSpc>
                <a:spcPct val="115999"/>
              </a:lnSpc>
              <a:spcBef>
                <a:spcPts val="0"/>
              </a:spcBef>
              <a:spcAft>
                <a:spcPts val="0"/>
              </a:spcAft>
              <a:buNone/>
            </a:pPr>
            <a:endParaRPr sz="600"/>
          </a:p>
          <a:p>
            <a:pPr marL="0" lvl="0" indent="0" algn="l" rtl="0">
              <a:lnSpc>
                <a:spcPct val="115999"/>
              </a:lnSpc>
              <a:spcBef>
                <a:spcPts val="0"/>
              </a:spcBef>
              <a:spcAft>
                <a:spcPts val="0"/>
              </a:spcAft>
              <a:buNone/>
            </a:pPr>
            <a:r>
              <a:rPr lang="de" sz="600"/>
              <a:t>Hydrolysiertes Kollagen tritt als Mischung von freien Aminosäuren und Kollagenpeptiden in die Dermaschicht ein und wirkt auf verschiedenen Wegen:</a:t>
            </a:r>
            <a:endParaRPr sz="600"/>
          </a:p>
          <a:p>
            <a:pPr marL="0" lvl="0" indent="0" algn="l" rtl="0">
              <a:lnSpc>
                <a:spcPct val="115999"/>
              </a:lnSpc>
              <a:spcBef>
                <a:spcPts val="0"/>
              </a:spcBef>
              <a:spcAft>
                <a:spcPts val="0"/>
              </a:spcAft>
              <a:buNone/>
            </a:pPr>
            <a:r>
              <a:rPr lang="de" sz="600"/>
              <a:t>1) freie Aminosäuren dienen als "Baumaterial" für die Bildung der Kollagen- und Elastinfasern</a:t>
            </a:r>
            <a:endParaRPr sz="600"/>
          </a:p>
          <a:p>
            <a:pPr marL="0" lvl="0" indent="0" algn="l" rtl="0">
              <a:lnSpc>
                <a:spcPct val="115999"/>
              </a:lnSpc>
              <a:spcBef>
                <a:spcPts val="0"/>
              </a:spcBef>
              <a:spcAft>
                <a:spcPts val="0"/>
              </a:spcAft>
              <a:buNone/>
            </a:pPr>
            <a:r>
              <a:rPr lang="de" sz="600"/>
              <a:t>2) Kollagenpeptide</a:t>
            </a:r>
            <a:endParaRPr sz="600"/>
          </a:p>
          <a:p>
            <a:pPr marL="0" lvl="0" indent="0" algn="l" rtl="0">
              <a:lnSpc>
                <a:spcPct val="115999"/>
              </a:lnSpc>
              <a:spcBef>
                <a:spcPts val="0"/>
              </a:spcBef>
              <a:spcAft>
                <a:spcPts val="0"/>
              </a:spcAft>
              <a:buNone/>
            </a:pPr>
            <a:r>
              <a:rPr lang="de" sz="600"/>
              <a:t>  - Stimulieren die Aktivität von Fibroblasten (Zellen, die Kollagen, Elastin und Hyaluronsäure synthetisieren),</a:t>
            </a:r>
            <a:endParaRPr sz="600"/>
          </a:p>
          <a:p>
            <a:pPr marL="0" lvl="0" indent="0" algn="l" rtl="0">
              <a:lnSpc>
                <a:spcPct val="115999"/>
              </a:lnSpc>
              <a:spcBef>
                <a:spcPts val="0"/>
              </a:spcBef>
              <a:spcAft>
                <a:spcPts val="0"/>
              </a:spcAft>
              <a:buNone/>
            </a:pPr>
            <a:r>
              <a:rPr lang="de" sz="600"/>
              <a:t>  - Aktivieren den Schutz gegen die UV-Strahlung.</a:t>
            </a:r>
            <a:endParaRPr sz="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52d7d79726_2_417: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488" name="Google Shape;488;g252d7d79726_2_417: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52d7d79726_2_425: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 name="Google Shape;497;g252d7d79726_2_425: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Die Rolle des Vitamins С:</a:t>
            </a:r>
            <a:endParaRPr sz="800"/>
          </a:p>
          <a:p>
            <a:pPr marL="0" lvl="0" indent="0" algn="l" rtl="0">
              <a:lnSpc>
                <a:spcPct val="115999"/>
              </a:lnSpc>
              <a:spcBef>
                <a:spcPts val="0"/>
              </a:spcBef>
              <a:spcAft>
                <a:spcPts val="0"/>
              </a:spcAft>
              <a:buNone/>
            </a:pPr>
            <a:r>
              <a:rPr lang="de" sz="800"/>
              <a:t>1. Stimuliert die Kollagensynthese durch Fibroblasten.</a:t>
            </a:r>
            <a:endParaRPr sz="800"/>
          </a:p>
          <a:p>
            <a:pPr marL="0" lvl="0" indent="0" algn="l" rtl="0">
              <a:lnSpc>
                <a:spcPct val="115999"/>
              </a:lnSpc>
              <a:spcBef>
                <a:spcPts val="0"/>
              </a:spcBef>
              <a:spcAft>
                <a:spcPts val="0"/>
              </a:spcAft>
              <a:buNone/>
            </a:pPr>
            <a:r>
              <a:rPr lang="de" sz="800"/>
              <a:t>2. Ist an der Produktion von Hyaluronsäure und Elastin beteiligt.</a:t>
            </a:r>
            <a:endParaRPr sz="800"/>
          </a:p>
          <a:p>
            <a:pPr marL="0" lvl="0" indent="0" algn="l" rtl="0">
              <a:lnSpc>
                <a:spcPct val="115999"/>
              </a:lnSpc>
              <a:spcBef>
                <a:spcPts val="0"/>
              </a:spcBef>
              <a:spcAft>
                <a:spcPts val="0"/>
              </a:spcAft>
              <a:buNone/>
            </a:pPr>
            <a:r>
              <a:rPr lang="de" sz="800"/>
              <a:t>3. Schützt die Zellen vor freien Radikalen (antioxidative Aktivität).</a:t>
            </a:r>
            <a:endParaRPr sz="800"/>
          </a:p>
          <a:p>
            <a:pPr marL="0" lvl="0" indent="0" algn="l" rtl="0">
              <a:lnSpc>
                <a:spcPct val="115999"/>
              </a:lnSpc>
              <a:spcBef>
                <a:spcPts val="0"/>
              </a:spcBef>
              <a:spcAft>
                <a:spcPts val="0"/>
              </a:spcAft>
              <a:buNone/>
            </a:pPr>
            <a:r>
              <a:rPr lang="de" sz="800"/>
              <a:t>4. Schützt die Haut vor UV-Strahlung.</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Die Rolle des Vitamins В6:</a:t>
            </a:r>
            <a:endParaRPr sz="800"/>
          </a:p>
          <a:p>
            <a:pPr marL="0" lvl="0" indent="0" algn="l" rtl="0">
              <a:lnSpc>
                <a:spcPct val="115999"/>
              </a:lnSpc>
              <a:spcBef>
                <a:spcPts val="0"/>
              </a:spcBef>
              <a:spcAft>
                <a:spcPts val="0"/>
              </a:spcAft>
              <a:buNone/>
            </a:pPr>
            <a:r>
              <a:rPr lang="de" sz="800"/>
              <a:t>1. Es ist für die Kollagensynthese notwendig, da es den Proteinstoffwechsel reguliert und für die gegenseitige Umwandlung und den Stoffwechsel von Aminosäuren wichtig ist.</a:t>
            </a:r>
            <a:endParaRPr sz="800"/>
          </a:p>
          <a:p>
            <a:pPr marL="0" lvl="0" indent="0" algn="l" rtl="0">
              <a:lnSpc>
                <a:spcPct val="115999"/>
              </a:lnSpc>
              <a:spcBef>
                <a:spcPts val="0"/>
              </a:spcBef>
              <a:spcAft>
                <a:spcPts val="0"/>
              </a:spcAft>
              <a:buNone/>
            </a:pPr>
            <a:r>
              <a:rPr lang="de" sz="800"/>
              <a:t>2. Der Mangel kann zu Hauterkrankungen führen (Dermatitis, Trockenheit und Schuppenbildung, Psoriasis).</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Die Rolle des Biotins:</a:t>
            </a:r>
            <a:endParaRPr sz="800"/>
          </a:p>
          <a:p>
            <a:pPr marL="0" lvl="0" indent="0" algn="l" rtl="0">
              <a:lnSpc>
                <a:spcPct val="115999"/>
              </a:lnSpc>
              <a:spcBef>
                <a:spcPts val="0"/>
              </a:spcBef>
              <a:spcAft>
                <a:spcPts val="0"/>
              </a:spcAft>
              <a:buNone/>
            </a:pPr>
            <a:r>
              <a:rPr lang="de" sz="800"/>
              <a:t>1. Enthält Schwefel - eine wichtige Komponente für die Kollagensynthese und folglich für die Gesundheit von Haut, Nägeln und Haaren. Daher wird Biotin auch als "Schönheitsvitamin" bezeichnet.</a:t>
            </a:r>
            <a:endParaRPr sz="800"/>
          </a:p>
          <a:p>
            <a:pPr marL="0" lvl="0" indent="0" algn="l" rtl="0">
              <a:lnSpc>
                <a:spcPct val="115999"/>
              </a:lnSpc>
              <a:spcBef>
                <a:spcPts val="0"/>
              </a:spcBef>
              <a:spcAft>
                <a:spcPts val="0"/>
              </a:spcAft>
              <a:buNone/>
            </a:pPr>
            <a:r>
              <a:rPr lang="de" sz="800"/>
              <a:t>2. Der Mangel kann zur Verschlechterung des Zustands der Nägel (Brüchigkeit, Ablösung, Wachstums- und Strukturstörungen), der Haare (dünnes Haar, splissiges und brüchiges Haar, Haarausfall, vorzeitiges graues Haar, erhöhte Fettigkeit oder umgekehrt übermäßige Trockenheit) führen.</a:t>
            </a:r>
            <a:endParaRPr sz="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2d7d79726_2_457: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g252d7d79726_2_457: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600" b="1"/>
              <a:t>Erythrit</a:t>
            </a:r>
            <a:r>
              <a:rPr lang="de" sz="600" b="0"/>
              <a:t> ist ein Süßstoff ohne Kohlenhydrate. Es wird aus pflanzlichem Rohstoff gewonnen. Es enthält 20-mal weniger Kalorien als normaler Zucker.</a:t>
            </a:r>
            <a:endParaRPr sz="600"/>
          </a:p>
          <a:p>
            <a:pPr marL="0" lvl="0" indent="0" algn="l" rtl="0">
              <a:lnSpc>
                <a:spcPct val="115999"/>
              </a:lnSpc>
              <a:spcBef>
                <a:spcPts val="0"/>
              </a:spcBef>
              <a:spcAft>
                <a:spcPts val="0"/>
              </a:spcAft>
              <a:buNone/>
            </a:pPr>
            <a:r>
              <a:rPr lang="de" sz="600" b="1"/>
              <a:t>Steviolglykosid</a:t>
            </a:r>
            <a:r>
              <a:rPr lang="de" sz="600" b="0"/>
              <a:t> ist ein natürlicher Süßstoff, ein Extrakt der Stevia - Pflanze. Es enthält keine Kalorien und erhöht nicht den Blutzuckerspiegel.</a:t>
            </a:r>
            <a:endParaRPr sz="600"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52d7d79726_2_467: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g252d7d79726_2_467: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 Das Glas ist ein inertes Material. Wenn es mit dem Produkt in Kontakt kommt, treten keine chemischen Reaktionen auf. Das bedeutet, das Produkt bleibt stabil frisch.</a:t>
            </a:r>
            <a:endParaRPr sz="800"/>
          </a:p>
          <a:p>
            <a:pPr marL="0" lvl="0" indent="0" algn="l" rtl="0">
              <a:lnSpc>
                <a:spcPct val="115999"/>
              </a:lnSpc>
              <a:spcBef>
                <a:spcPts val="0"/>
              </a:spcBef>
              <a:spcAft>
                <a:spcPts val="0"/>
              </a:spcAft>
              <a:buNone/>
            </a:pPr>
            <a:r>
              <a:rPr lang="de" sz="800"/>
              <a:t>** Das Material kann einer hohen Temperaturbehandlung standhalten. Durch eine solche Bearbeitung behält das Produkt länger seine Eigenschaften, sodass der Zusatz von Konservierungsstoffen auf ein Minimum reduziert werden kann!</a:t>
            </a:r>
            <a:endParaRPr sz="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2d7d79726_2_482: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557" name="Google Shape;557;g252d7d79726_2_482: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52d7d79726_2_508: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584" name="Google Shape;584;g252d7d79726_2_508: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52d7d79726_2_559: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599" name="Google Shape;599;g252d7d79726_2_559: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2d7d79726_2_21: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252d7d79726_2_21: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Kollagen ist eines der Haupt-Strukturproteine ​​unseres Körpers. Es macht 30–35% der Gesamtproteinmenge aus, d.h. ~ 6% des Körpergewichts. Es ist der Bestandteil der Haut, Knochen, Sehnen, Bänder, inneren Organe, Haare, Nägel und Blutgefäße. Etwa die Hälfte des gesamten Kollagens im Körper ist in der Haut konzentriert.</a:t>
            </a:r>
            <a:endParaRPr sz="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2d7d79726_2_32: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g252d7d79726_2_32: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Die Kollagenfasern sind eine Menge winziger „Stränge“ –  Moleküle, die aus drei miteinander verflochtenen Aminosäureketten bestehen. Die „Seile“ werden zu Mikrofibrillen (dünnen Fasern) verbunden, und diese Mikrofibrillen bilden wiederum die Kollagenfasern selbst. Aufgrund dieser Struktur sind Kollagenfasern </a:t>
            </a:r>
            <a:r>
              <a:rPr lang="de" sz="800" b="1"/>
              <a:t>sehr fest </a:t>
            </a:r>
            <a:r>
              <a:rPr lang="de" sz="800"/>
              <a:t>und </a:t>
            </a:r>
            <a:r>
              <a:rPr lang="de" sz="800" b="1"/>
              <a:t>lassen sich nur schwer dehnen</a:t>
            </a:r>
            <a:r>
              <a:rPr lang="de" sz="800"/>
              <a:t>.</a:t>
            </a:r>
            <a:endParaRPr sz="800"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2d7d79726_2_64: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 name="Google Shape;119;g252d7d79726_2_64: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b="1"/>
              <a:t>Unser Körper synthetisiert selbst Kollagen aus den Proteinen der Nahrung.  Nach dem Alter von 25 Jahren verlangsamt sich dieser Prozess und der Kollagengehalt in Organen und Geweben nimmt ab.</a:t>
            </a:r>
            <a:endParaRPr sz="800" b="1"/>
          </a:p>
          <a:p>
            <a:pPr marL="0" lvl="0" indent="0" algn="l" rtl="0">
              <a:lnSpc>
                <a:spcPct val="115999"/>
              </a:lnSpc>
              <a:spcBef>
                <a:spcPts val="0"/>
              </a:spcBef>
              <a:spcAft>
                <a:spcPts val="0"/>
              </a:spcAft>
              <a:buNone/>
            </a:pPr>
            <a:endParaRPr sz="800" b="0"/>
          </a:p>
          <a:p>
            <a:pPr marL="0" lvl="0" indent="0" algn="l" rtl="0">
              <a:lnSpc>
                <a:spcPct val="115999"/>
              </a:lnSpc>
              <a:spcBef>
                <a:spcPts val="0"/>
              </a:spcBef>
              <a:spcAft>
                <a:spcPts val="0"/>
              </a:spcAft>
              <a:buNone/>
            </a:pPr>
            <a:r>
              <a:rPr lang="de" sz="800"/>
              <a:t>Ab einem Alter von etwa 25 Jahren beginnt die Kollagenproduktion jährlich um etwa 1 bis 1,5% abzunehmen, und in den ersten 4 Jahren nach den Wechseljahren kann die Verringerung der Kollagensynthese bis zu 30% betragen. * Bis zum Alter von 60 Jahren können höchstens 50 % des ursprünglichen Kollagengehalts in den Kollagen-Proteinen des Körpers erhalten bleiben ****.</a:t>
            </a:r>
            <a:endParaRPr sz="800"/>
          </a:p>
          <a:p>
            <a:pPr marL="0" lvl="0" indent="0" algn="l" rtl="0">
              <a:lnSpc>
                <a:spcPct val="115999"/>
              </a:lnSpc>
              <a:spcBef>
                <a:spcPts val="0"/>
              </a:spcBef>
              <a:spcAft>
                <a:spcPts val="0"/>
              </a:spcAft>
              <a:buNone/>
            </a:pPr>
            <a:r>
              <a:rPr lang="de" sz="800"/>
              <a:t>Eine Verlangsamung der Kollagensynthese ist mit einer Abnahme der Hautelastizität verbunden: Eine Studie ** ergab, dass die Haut jedes Jahr nach Beginn der Wechseljahre ihre Elastizität um 0,55% verliert.</a:t>
            </a:r>
            <a:endParaRPr sz="800"/>
          </a:p>
          <a:p>
            <a:pPr marL="0" lvl="0" indent="0" algn="l" rtl="0">
              <a:lnSpc>
                <a:spcPct val="115999"/>
              </a:lnSpc>
              <a:spcBef>
                <a:spcPts val="0"/>
              </a:spcBef>
              <a:spcAft>
                <a:spcPts val="0"/>
              </a:spcAft>
              <a:buNone/>
            </a:pPr>
            <a:r>
              <a:rPr lang="de" sz="800"/>
              <a:t>*** Auch das Verhältnis der Kollagentypen in der Haut ändert sich mit dem Alter: In junger Haut macht Kollagen vom Typ 1 den größten Teil aus (80 %), weitere 15 % gehören zum Kollagentyp 3. Mit zunehmendem Alter sinkt der Anteil von Kollagen Typ 1 und das Verhältnis von Kollagen Typ 3 zu Typ 1 nimmt zu. Auch der Gehalt an den Kollagentypen 4 und 7 nimmt mit dem Alter ab, insbesondere bei andauernder UV-Strahlung.</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*Kohl E, Steinbauer J, Landthaler M et al. Skin ageing. J Eur Acad Dermatol Venereol 2011; 25: 873–84</a:t>
            </a:r>
            <a:endParaRPr sz="800"/>
          </a:p>
          <a:p>
            <a:pPr marL="0" lvl="0" indent="0" algn="l" rtl="0">
              <a:lnSpc>
                <a:spcPct val="115999"/>
              </a:lnSpc>
              <a:spcBef>
                <a:spcPts val="0"/>
              </a:spcBef>
              <a:spcAft>
                <a:spcPts val="0"/>
              </a:spcAft>
              <a:buNone/>
            </a:pPr>
            <a:r>
              <a:rPr lang="de" sz="800"/>
              <a:t>** Sumino et al</a:t>
            </a:r>
            <a:endParaRPr sz="800"/>
          </a:p>
          <a:p>
            <a:pPr marL="0" lvl="0" indent="0" algn="l" rtl="0">
              <a:lnSpc>
                <a:spcPct val="115999"/>
              </a:lnSpc>
              <a:spcBef>
                <a:spcPts val="0"/>
              </a:spcBef>
              <a:spcAft>
                <a:spcPts val="0"/>
              </a:spcAft>
              <a:buNone/>
            </a:pPr>
            <a:r>
              <a:rPr lang="de" sz="800"/>
              <a:t>***Mehrfunktionale Charakteristik der Derma und ihrer Änderung bei der Alterung (Literaturübersicht). Zelujko S.S, Maljuk Е.А. U.a.. 2016</a:t>
            </a:r>
            <a:endParaRPr sz="800"/>
          </a:p>
          <a:p>
            <a:pPr marL="0" lvl="0" indent="0" algn="l" rtl="0">
              <a:lnSpc>
                <a:spcPct val="115999"/>
              </a:lnSpc>
              <a:spcBef>
                <a:spcPts val="0"/>
              </a:spcBef>
              <a:spcAft>
                <a:spcPts val="0"/>
              </a:spcAft>
              <a:buNone/>
            </a:pPr>
            <a:r>
              <a:rPr lang="de" sz="800"/>
              <a:t>**** Decreased collagen production in chronologically aged skin: Roles of age-dependent alteration in fibroblast function and defective mechanical stimulation. Varani et al</a:t>
            </a:r>
            <a:endParaRPr sz="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d7d79726_2_95: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g252d7d79726_2_95: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Da Kollagen die strukturelle Hauptkomponente unseres Körpers ist, wirkt sich sein Mangel auf unsere gesamte Gesundheit aus. </a:t>
            </a:r>
            <a:endParaRPr sz="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2d7d79726_2_118: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g252d7d79726_2_118: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Kollagen ist eines der Haupt-Strukturproteine ​​unseres Körpers. Es macht 30–35% der Gesamtproteinmenge aus, d.h. ~ 6% des Körpergewichts. Es ist ein Bestandteil der Haut, Knochen, Sehnen, Bänder, inneren Organe, Haare,  Nägel und Blutgefäße. Etwa die Hälfte des gesamten Kollagens im Körper ist in der Haut konzentriert.</a:t>
            </a:r>
            <a:endParaRPr sz="8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2d7d79726_2_131:notes"/>
          <p:cNvSpPr>
            <a:spLocks noGrp="1" noRot="1" noChangeAspect="1"/>
          </p:cNvSpPr>
          <p:nvPr>
            <p:ph type="sldImg" idx="2"/>
          </p:nvPr>
        </p:nvSpPr>
        <p:spPr>
          <a:xfrm>
            <a:off x="-1068388" y="457200"/>
            <a:ext cx="4064001" cy="2286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g252d7d79726_2_131:notes"/>
          <p:cNvSpPr txBox="1">
            <a:spLocks noGrp="1"/>
          </p:cNvSpPr>
          <p:nvPr>
            <p:ph type="body" idx="1"/>
          </p:nvPr>
        </p:nvSpPr>
        <p:spPr>
          <a:xfrm>
            <a:off x="257175" y="2895600"/>
            <a:ext cx="1414463" cy="2743200"/>
          </a:xfrm>
          <a:prstGeom prst="rect">
            <a:avLst/>
          </a:prstGeom>
          <a:noFill/>
          <a:ln>
            <a:noFill/>
          </a:ln>
        </p:spPr>
        <p:txBody>
          <a:bodyPr spcFirstLastPara="1" wrap="square" lIns="37450" tIns="18725" rIns="37450" bIns="18725" anchor="t" anchorCtr="0">
            <a:noAutofit/>
          </a:bodyPr>
          <a:lstStyle/>
          <a:p>
            <a:pPr marL="0" lvl="0" indent="0" algn="l" rtl="0">
              <a:lnSpc>
                <a:spcPct val="115999"/>
              </a:lnSpc>
              <a:spcBef>
                <a:spcPts val="0"/>
              </a:spcBef>
              <a:spcAft>
                <a:spcPts val="0"/>
              </a:spcAft>
              <a:buNone/>
            </a:pPr>
            <a:r>
              <a:rPr lang="de" sz="800"/>
              <a:t>* Die Basalmembran ist die wichtigste Struktureinheit der Haut. Von der Qualität und Ganzheit der Basalmembran hängt nämlich die Festigkeit und Elastizität der Haut ab. Es ist eine dünne, nichtzelluläre Schicht, die das Bindegewebe vom Epithel oder Endothel trennt.</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Es sind 28 verschiedene Typen von Kollagen bekannt.</a:t>
            </a:r>
            <a:endParaRPr sz="800"/>
          </a:p>
          <a:p>
            <a:pPr marL="0" lvl="0" indent="0" algn="l" rtl="0">
              <a:lnSpc>
                <a:spcPct val="115999"/>
              </a:lnSpc>
              <a:spcBef>
                <a:spcPts val="0"/>
              </a:spcBef>
              <a:spcAft>
                <a:spcPts val="0"/>
              </a:spcAft>
              <a:buNone/>
            </a:pPr>
            <a:r>
              <a:rPr lang="de" sz="800"/>
              <a:t>In verschiedenen Geweben überwiegen verschiedene Gewebetypen, was durch die Rolle bestimmt wird, die Kollagen in einem bestimmten Organ oder Gewebe spielt.</a:t>
            </a:r>
            <a:endParaRPr sz="800"/>
          </a:p>
          <a:p>
            <a:pPr marL="0" lvl="0" indent="0" algn="l" rtl="0">
              <a:lnSpc>
                <a:spcPct val="115999"/>
              </a:lnSpc>
              <a:spcBef>
                <a:spcPts val="0"/>
              </a:spcBef>
              <a:spcAft>
                <a:spcPts val="0"/>
              </a:spcAft>
              <a:buNone/>
            </a:pPr>
            <a:r>
              <a:rPr lang="de" sz="800"/>
              <a:t>95% des gesamten Kollagens im menschlichen Körper sind Kollagene vom Typ 1., 2 und 3, die sehr feste Fibrillen bilden. Sie sind die Haupt-Strukturkomponenten von Organen und Geweben, die einer konstanten oder periodischen mechanischen Belastung ausgesetzt sind (Haut, Knochen, Sehnen, Knorpel, Bandscheiben, Blutgefäße) und auch an der Bildung des Stromas von Parenchym Organen beteiligt sind.. </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HAUT. Die Haut ist das größte Organ im menschlichen Körper. Die Masse der Haut (zusammen mit subkutanem Fett) beträgt ungefähr 17% der Gesamtmasse unseres Körpers. Das heißt, wenn eine Person 70 kg wiegt, beträgt das Gewicht ihrer Haut etwa 12 kg. Die Hauptfunktion des Kollagenfasernetzes in der Haut ist die strukturelle Unterstützung der Epidermis. Neben Elastin, bestimmt Kollagen die Elastizität und Dichte der Haut.</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HAARE und NÄGEL. Kollagen erhält die Festigkeit von Haaren und Nägeln, dient als Aminosäuren Quelle für die Synthese von Keratin - Haupt-Strukturprotein von Haaren und Nägeln.</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MUSKELN, SEHNEN und GEFÄßE. Kollagen ist wichtig für die Bildung von Muskelfasern und Sehnen. Kollagen ist für die Festigkeit und Elastizität der Blutgefäße verantwortlich.</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KNOCHEN. Der organische Teil der Knochen enthält 80–90% Kollagen. Kollagen bestimmt die strukturelle Ganzheit der Knochen; sein Mangel führt zur Brüchigkeit des Knochengewebes. Außerdem fördert es die Aufnahme von Calcium.</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AUGEN. Kollagen ist die Hauptsubstanz des Gewebes, der Hornhaut und der Bindehaut des Auges. Es beugt Sehkraftverlust und Augenproblemen vor.</a:t>
            </a:r>
            <a:endParaRPr sz="800"/>
          </a:p>
          <a:p>
            <a:pPr marL="0" lvl="0" indent="0" algn="l" rtl="0">
              <a:lnSpc>
                <a:spcPct val="115999"/>
              </a:lnSpc>
              <a:spcBef>
                <a:spcPts val="0"/>
              </a:spcBef>
              <a:spcAft>
                <a:spcPts val="0"/>
              </a:spcAft>
              <a:buNone/>
            </a:pPr>
            <a:endParaRPr sz="800"/>
          </a:p>
          <a:p>
            <a:pPr marL="0" lvl="0" indent="0" algn="l" rtl="0">
              <a:lnSpc>
                <a:spcPct val="115999"/>
              </a:lnSpc>
              <a:spcBef>
                <a:spcPts val="0"/>
              </a:spcBef>
              <a:spcAft>
                <a:spcPts val="0"/>
              </a:spcAft>
              <a:buNone/>
            </a:pPr>
            <a:r>
              <a:rPr lang="de" sz="800"/>
              <a:t>GELENKE (Knorpelgewebe) - Kollagen macht bis zu 70% der Trockenmasse aus. Der Mangel an Kollagen führt zum Abbau von Gelenkgewebe, Arthritis und anderen Krankheiten.</a:t>
            </a:r>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52d7d79726_2_158:notes"/>
          <p:cNvSpPr txBox="1">
            <a:spLocks noGrp="1"/>
          </p:cNvSpPr>
          <p:nvPr>
            <p:ph type="body" idx="1"/>
          </p:nvPr>
        </p:nvSpPr>
        <p:spPr>
          <a:xfrm>
            <a:off x="257175" y="2895600"/>
            <a:ext cx="1414463" cy="2743200"/>
          </a:xfrm>
          <a:prstGeom prst="rect">
            <a:avLst/>
          </a:prstGeom>
        </p:spPr>
        <p:txBody>
          <a:bodyPr spcFirstLastPara="1" wrap="square" lIns="37450" tIns="37450" rIns="37450" bIns="37450" anchor="t" anchorCtr="0">
            <a:noAutofit/>
          </a:bodyPr>
          <a:lstStyle/>
          <a:p>
            <a:pPr marL="0" lvl="0" indent="0" algn="l" rtl="0">
              <a:spcBef>
                <a:spcPts val="0"/>
              </a:spcBef>
              <a:spcAft>
                <a:spcPts val="0"/>
              </a:spcAft>
              <a:buNone/>
            </a:pPr>
            <a:endParaRPr/>
          </a:p>
        </p:txBody>
      </p:sp>
      <p:sp>
        <p:nvSpPr>
          <p:cNvPr id="217" name="Google Shape;217;g252d7d79726_2_158:notes"/>
          <p:cNvSpPr>
            <a:spLocks noGrp="1" noRot="1" noChangeAspect="1"/>
          </p:cNvSpPr>
          <p:nvPr>
            <p:ph type="sldImg" idx="2"/>
          </p:nvPr>
        </p:nvSpPr>
        <p:spPr>
          <a:xfrm>
            <a:off x="-1066800" y="457200"/>
            <a:ext cx="4064000" cy="2286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4474815" y="4878586"/>
            <a:ext cx="185439" cy="191688"/>
          </a:xfrm>
          <a:prstGeom prst="rect">
            <a:avLst/>
          </a:prstGeom>
          <a:noFill/>
          <a:ln>
            <a:noFill/>
          </a:ln>
        </p:spPr>
        <p:txBody>
          <a:bodyPr spcFirstLastPara="1" wrap="square" lIns="26775" tIns="26775" rIns="26775" bIns="26775" anchor="t" anchorCtr="0">
            <a:sp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1490663"/>
            <a:ext cx="7772400" cy="1316831"/>
          </a:xfrm>
          <a:prstGeom prst="rect">
            <a:avLst/>
          </a:prstGeom>
          <a:noFill/>
          <a:ln>
            <a:noFill/>
          </a:ln>
        </p:spPr>
        <p:txBody>
          <a:bodyPr spcFirstLastPara="1" wrap="square" lIns="26775" tIns="26775" rIns="26775" bIns="26775" anchor="ctr" anchorCtr="0">
            <a:noAutofit/>
          </a:bodyPr>
          <a:lstStyle>
            <a:lvl1pPr marR="0" lvl="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2" name="Google Shape;52;p13"/>
          <p:cNvSpPr txBox="1">
            <a:spLocks noGrp="1"/>
          </p:cNvSpPr>
          <p:nvPr>
            <p:ph type="body" idx="1"/>
          </p:nvPr>
        </p:nvSpPr>
        <p:spPr>
          <a:xfrm>
            <a:off x="1371600" y="2807494"/>
            <a:ext cx="6400800" cy="1528762"/>
          </a:xfrm>
          <a:prstGeom prst="rect">
            <a:avLst/>
          </a:prstGeom>
          <a:noFill/>
          <a:ln>
            <a:noFill/>
          </a:ln>
        </p:spPr>
        <p:txBody>
          <a:bodyPr spcFirstLastPara="1" wrap="square" lIns="26775" tIns="26775" rIns="26775" bIns="26775" anchor="ctr" anchorCtr="0">
            <a:noAutofit/>
          </a:bodyPr>
          <a:lstStyle>
            <a:lvl1pPr marL="457200" marR="0" lvl="0"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228600" algn="ctr" rtl="0">
              <a:lnSpc>
                <a:spcPct val="100000"/>
              </a:lnSpc>
              <a:spcBef>
                <a:spcPts val="220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Google Shape;53;p13"/>
          <p:cNvSpPr txBox="1">
            <a:spLocks noGrp="1"/>
          </p:cNvSpPr>
          <p:nvPr>
            <p:ph type="sldNum" idx="12"/>
          </p:nvPr>
        </p:nvSpPr>
        <p:spPr>
          <a:xfrm>
            <a:off x="4474815" y="4878586"/>
            <a:ext cx="185439" cy="191688"/>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de"/>
              <a:t>‹Nr.›</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5"/>
          <p:cNvPicPr preferRelativeResize="0"/>
          <p:nvPr/>
        </p:nvPicPr>
        <p:blipFill rotWithShape="1">
          <a:blip r:embed="rId3">
            <a:alphaModFix/>
          </a:blip>
          <a:srcRect l="20173" r="6948"/>
          <a:stretch/>
        </p:blipFill>
        <p:spPr>
          <a:xfrm>
            <a:off x="-94668" y="-88191"/>
            <a:ext cx="9333336" cy="5319883"/>
          </a:xfrm>
          <a:prstGeom prst="rect">
            <a:avLst/>
          </a:prstGeom>
          <a:noFill/>
          <a:ln>
            <a:noFill/>
          </a:ln>
        </p:spPr>
      </p:pic>
      <p:sp>
        <p:nvSpPr>
          <p:cNvPr id="61" name="Google Shape;61;p15"/>
          <p:cNvSpPr/>
          <p:nvPr/>
        </p:nvSpPr>
        <p:spPr>
          <a:xfrm>
            <a:off x="585200" y="1566024"/>
            <a:ext cx="3856500" cy="192510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535353"/>
              </a:buClr>
              <a:buSzPts val="3500"/>
              <a:buFont typeface="Arial"/>
              <a:buNone/>
            </a:pPr>
            <a:r>
              <a:rPr lang="de" sz="3500" b="1" i="0" u="none" strike="noStrike" cap="none">
                <a:solidFill>
                  <a:srgbClr val="535353"/>
                </a:solidFill>
                <a:latin typeface="Arial"/>
                <a:ea typeface="Arial"/>
                <a:cs typeface="Arial"/>
                <a:sym typeface="Arial"/>
              </a:rPr>
              <a:t>Promarine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62" name="Google Shape;62;p15"/>
          <p:cNvPicPr preferRelativeResize="0"/>
          <p:nvPr/>
        </p:nvPicPr>
        <p:blipFill rotWithShape="1">
          <a:blip r:embed="rId4">
            <a:alphaModFix/>
          </a:blip>
          <a:srcRect/>
          <a:stretch/>
        </p:blipFill>
        <p:spPr>
          <a:xfrm>
            <a:off x="634533" y="4517347"/>
            <a:ext cx="1143812" cy="2003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4"/>
          <p:cNvSpPr/>
          <p:nvPr/>
        </p:nvSpPr>
        <p:spPr>
          <a:xfrm>
            <a:off x="-114450" y="-66675"/>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35" name="Google Shape;235;p24"/>
          <p:cNvSpPr/>
          <p:nvPr/>
        </p:nvSpPr>
        <p:spPr>
          <a:xfrm>
            <a:off x="523874" y="533645"/>
            <a:ext cx="5191981" cy="500759"/>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HAUTGERÜST</a:t>
            </a:r>
            <a:endParaRPr sz="1900" b="0" i="0" u="none" strike="noStrike" cap="none">
              <a:solidFill>
                <a:srgbClr val="535353"/>
              </a:solidFill>
              <a:latin typeface="Helvetica Neue"/>
              <a:ea typeface="Helvetica Neue"/>
              <a:cs typeface="Helvetica Neue"/>
              <a:sym typeface="Helvetica Neue"/>
            </a:endParaRPr>
          </a:p>
        </p:txBody>
      </p:sp>
      <p:sp>
        <p:nvSpPr>
          <p:cNvPr id="236" name="Google Shape;236;p24"/>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237" name="Google Shape;237;p24"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238" name="Google Shape;238;p24"/>
          <p:cNvSpPr/>
          <p:nvPr/>
        </p:nvSpPr>
        <p:spPr>
          <a:xfrm>
            <a:off x="548282" y="1380422"/>
            <a:ext cx="3567527"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DANK DEM KOLLAGEN:</a:t>
            </a:r>
            <a:endParaRPr sz="1700" b="1" i="0" u="none" strike="noStrike" cap="none">
              <a:solidFill>
                <a:srgbClr val="545454"/>
              </a:solidFill>
              <a:latin typeface="Arial"/>
              <a:ea typeface="Arial"/>
              <a:cs typeface="Arial"/>
              <a:sym typeface="Arial"/>
            </a:endParaRPr>
          </a:p>
        </p:txBody>
      </p:sp>
      <p:sp>
        <p:nvSpPr>
          <p:cNvPr id="239" name="Google Shape;239;p24"/>
          <p:cNvSpPr/>
          <p:nvPr/>
        </p:nvSpPr>
        <p:spPr>
          <a:xfrm>
            <a:off x="4468117" y="1829425"/>
            <a:ext cx="2203106"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Epidermis</a:t>
            </a:r>
            <a:endParaRPr sz="1400" b="0" i="0" u="none" strike="noStrike" cap="none">
              <a:solidFill>
                <a:srgbClr val="545454"/>
              </a:solidFill>
              <a:latin typeface="Arial"/>
              <a:ea typeface="Arial"/>
              <a:cs typeface="Arial"/>
              <a:sym typeface="Arial"/>
            </a:endParaRPr>
          </a:p>
        </p:txBody>
      </p:sp>
      <p:pic>
        <p:nvPicPr>
          <p:cNvPr id="240" name="Google Shape;240;p24"/>
          <p:cNvPicPr preferRelativeResize="0"/>
          <p:nvPr/>
        </p:nvPicPr>
        <p:blipFill rotWithShape="1">
          <a:blip r:embed="rId4">
            <a:alphaModFix/>
          </a:blip>
          <a:srcRect/>
          <a:stretch/>
        </p:blipFill>
        <p:spPr>
          <a:xfrm>
            <a:off x="5826506" y="1008957"/>
            <a:ext cx="3153681" cy="3222862"/>
          </a:xfrm>
          <a:prstGeom prst="rect">
            <a:avLst/>
          </a:prstGeom>
          <a:noFill/>
          <a:ln>
            <a:noFill/>
          </a:ln>
        </p:spPr>
      </p:pic>
      <p:pic>
        <p:nvPicPr>
          <p:cNvPr id="241" name="Google Shape;241;p24"/>
          <p:cNvPicPr preferRelativeResize="0"/>
          <p:nvPr/>
        </p:nvPicPr>
        <p:blipFill rotWithShape="1">
          <a:blip r:embed="rId5">
            <a:alphaModFix/>
          </a:blip>
          <a:srcRect/>
          <a:stretch/>
        </p:blipFill>
        <p:spPr>
          <a:xfrm>
            <a:off x="2268518" y="3427389"/>
            <a:ext cx="2156622" cy="2048622"/>
          </a:xfrm>
          <a:prstGeom prst="rect">
            <a:avLst/>
          </a:prstGeom>
          <a:noFill/>
          <a:ln>
            <a:noFill/>
          </a:ln>
        </p:spPr>
      </p:pic>
      <p:sp>
        <p:nvSpPr>
          <p:cNvPr id="242" name="Google Shape;242;p24"/>
          <p:cNvSpPr/>
          <p:nvPr/>
        </p:nvSpPr>
        <p:spPr>
          <a:xfrm>
            <a:off x="4468117" y="2717844"/>
            <a:ext cx="2203106"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Derma</a:t>
            </a:r>
            <a:endParaRPr sz="1400" b="0" i="0" u="none" strike="noStrike" cap="none">
              <a:solidFill>
                <a:srgbClr val="545454"/>
              </a:solidFill>
              <a:latin typeface="Arial"/>
              <a:ea typeface="Arial"/>
              <a:cs typeface="Arial"/>
              <a:sym typeface="Arial"/>
            </a:endParaRPr>
          </a:p>
        </p:txBody>
      </p:sp>
      <p:sp>
        <p:nvSpPr>
          <p:cNvPr id="243" name="Google Shape;243;p24"/>
          <p:cNvSpPr/>
          <p:nvPr/>
        </p:nvSpPr>
        <p:spPr>
          <a:xfrm>
            <a:off x="6570977" y="4385417"/>
            <a:ext cx="2203106"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Kollagen</a:t>
            </a:r>
            <a:endParaRPr sz="1400" b="0" i="0" u="none" strike="noStrike" cap="none">
              <a:solidFill>
                <a:srgbClr val="545454"/>
              </a:solidFill>
              <a:latin typeface="Arial"/>
              <a:ea typeface="Arial"/>
              <a:cs typeface="Arial"/>
              <a:sym typeface="Arial"/>
            </a:endParaRPr>
          </a:p>
        </p:txBody>
      </p:sp>
      <p:sp>
        <p:nvSpPr>
          <p:cNvPr id="244" name="Google Shape;244;p24"/>
          <p:cNvSpPr/>
          <p:nvPr/>
        </p:nvSpPr>
        <p:spPr>
          <a:xfrm>
            <a:off x="4468117" y="3403898"/>
            <a:ext cx="2203106"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Hypoderm</a:t>
            </a:r>
            <a:r>
              <a:rPr lang="de">
                <a:solidFill>
                  <a:srgbClr val="545454"/>
                </a:solidFill>
              </a:rPr>
              <a:t>i</a:t>
            </a:r>
            <a:r>
              <a:rPr lang="de" sz="1400" b="0" i="0" u="none" strike="noStrike" cap="none">
                <a:solidFill>
                  <a:srgbClr val="545454"/>
                </a:solidFill>
                <a:latin typeface="Arial"/>
                <a:ea typeface="Arial"/>
                <a:cs typeface="Arial"/>
                <a:sym typeface="Arial"/>
              </a:rPr>
              <a:t>s</a:t>
            </a:r>
            <a:endParaRPr sz="1400" b="0" i="0" u="none" strike="noStrike" cap="none">
              <a:solidFill>
                <a:srgbClr val="545454"/>
              </a:solidFill>
              <a:latin typeface="Arial"/>
              <a:ea typeface="Arial"/>
              <a:cs typeface="Arial"/>
              <a:sym typeface="Arial"/>
            </a:endParaRPr>
          </a:p>
        </p:txBody>
      </p:sp>
      <p:sp>
        <p:nvSpPr>
          <p:cNvPr id="245" name="Google Shape;245;p24"/>
          <p:cNvSpPr/>
          <p:nvPr/>
        </p:nvSpPr>
        <p:spPr>
          <a:xfrm>
            <a:off x="548282" y="1762507"/>
            <a:ext cx="3567527" cy="1608370"/>
          </a:xfrm>
          <a:prstGeom prst="rect">
            <a:avLst/>
          </a:prstGeom>
          <a:noFill/>
          <a:ln>
            <a:noFill/>
          </a:ln>
        </p:spPr>
        <p:txBody>
          <a:bodyPr spcFirstLastPara="1" wrap="square" lIns="26775" tIns="26775" rIns="26775" bIns="26775" anchor="t" anchorCtr="0">
            <a:noAutofit/>
          </a:bodyPr>
          <a:lstStyle/>
          <a:p>
            <a:pPr marL="165100" marR="0" lvl="0" indent="-165100" algn="l" rtl="0">
              <a:lnSpc>
                <a:spcPct val="100000"/>
              </a:lnSpc>
              <a:spcBef>
                <a:spcPts val="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Haut bleibt glatt und straff</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Klares Gesichtsoval bleibt erhalten</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Entstehung der Falten wird verlangsamt</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Regeneration wird beschleunigt</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schützenden Eigenschaften der Haut bleiben erhalten</a:t>
            </a:r>
            <a:endParaRPr sz="1900" b="0" i="0" u="none" strike="noStrike" cap="none">
              <a:solidFill>
                <a:srgbClr val="000000"/>
              </a:solidFill>
              <a:latin typeface="Helvetica Neue"/>
              <a:ea typeface="Helvetica Neue"/>
              <a:cs typeface="Helvetica Neue"/>
              <a:sym typeface="Helvetica Neue"/>
            </a:endParaRPr>
          </a:p>
        </p:txBody>
      </p:sp>
      <p:grpSp>
        <p:nvGrpSpPr>
          <p:cNvPr id="246" name="Google Shape;246;p24"/>
          <p:cNvGrpSpPr/>
          <p:nvPr/>
        </p:nvGrpSpPr>
        <p:grpSpPr>
          <a:xfrm>
            <a:off x="5564904" y="1496971"/>
            <a:ext cx="173497" cy="912902"/>
            <a:chOff x="-3" y="-1"/>
            <a:chExt cx="462657" cy="2434404"/>
          </a:xfrm>
        </p:grpSpPr>
        <p:cxnSp>
          <p:nvCxnSpPr>
            <p:cNvPr id="247" name="Google Shape;247;p24"/>
            <p:cNvCxnSpPr/>
            <p:nvPr/>
          </p:nvCxnSpPr>
          <p:spPr>
            <a:xfrm rot="10800000" flipH="1">
              <a:off x="12701" y="-1"/>
              <a:ext cx="5" cy="2425854"/>
            </a:xfrm>
            <a:prstGeom prst="straightConnector1">
              <a:avLst/>
            </a:prstGeom>
            <a:noFill/>
            <a:ln w="38100" cap="flat" cmpd="sng">
              <a:solidFill>
                <a:srgbClr val="B086A6"/>
              </a:solidFill>
              <a:prstDash val="solid"/>
              <a:round/>
              <a:headEnd type="none" w="sm" len="sm"/>
              <a:tailEnd type="none" w="sm" len="sm"/>
            </a:ln>
          </p:spPr>
        </p:cxnSp>
        <p:cxnSp>
          <p:nvCxnSpPr>
            <p:cNvPr id="248" name="Google Shape;248;p24"/>
            <p:cNvCxnSpPr/>
            <p:nvPr/>
          </p:nvCxnSpPr>
          <p:spPr>
            <a:xfrm rot="10800000">
              <a:off x="12701" y="21392"/>
              <a:ext cx="449953" cy="5"/>
            </a:xfrm>
            <a:prstGeom prst="straightConnector1">
              <a:avLst/>
            </a:prstGeom>
            <a:noFill/>
            <a:ln w="38100" cap="flat" cmpd="sng">
              <a:solidFill>
                <a:srgbClr val="B086A6"/>
              </a:solidFill>
              <a:prstDash val="solid"/>
              <a:round/>
              <a:headEnd type="none" w="sm" len="sm"/>
              <a:tailEnd type="none" w="sm" len="sm"/>
            </a:ln>
          </p:spPr>
        </p:cxnSp>
        <p:cxnSp>
          <p:nvCxnSpPr>
            <p:cNvPr id="249" name="Google Shape;249;p24"/>
            <p:cNvCxnSpPr/>
            <p:nvPr/>
          </p:nvCxnSpPr>
          <p:spPr>
            <a:xfrm flipH="1">
              <a:off x="-3" y="2434398"/>
              <a:ext cx="462655" cy="5"/>
            </a:xfrm>
            <a:prstGeom prst="straightConnector1">
              <a:avLst/>
            </a:prstGeom>
            <a:noFill/>
            <a:ln w="38100" cap="flat" cmpd="sng">
              <a:solidFill>
                <a:srgbClr val="B086A6"/>
              </a:solidFill>
              <a:prstDash val="solid"/>
              <a:round/>
              <a:headEnd type="none" w="sm" len="sm"/>
              <a:tailEnd type="none" w="sm" len="sm"/>
            </a:ln>
          </p:spPr>
        </p:cxnSp>
      </p:grpSp>
      <p:grpSp>
        <p:nvGrpSpPr>
          <p:cNvPr id="250" name="Google Shape;250;p24"/>
          <p:cNvGrpSpPr/>
          <p:nvPr/>
        </p:nvGrpSpPr>
        <p:grpSpPr>
          <a:xfrm>
            <a:off x="5564904" y="2461588"/>
            <a:ext cx="173497" cy="808128"/>
            <a:chOff x="-3" y="-2"/>
            <a:chExt cx="462657" cy="2155005"/>
          </a:xfrm>
        </p:grpSpPr>
        <p:cxnSp>
          <p:nvCxnSpPr>
            <p:cNvPr id="251" name="Google Shape;251;p24"/>
            <p:cNvCxnSpPr/>
            <p:nvPr/>
          </p:nvCxnSpPr>
          <p:spPr>
            <a:xfrm rot="10800000" flipH="1">
              <a:off x="12701" y="-2"/>
              <a:ext cx="5" cy="2147003"/>
            </a:xfrm>
            <a:prstGeom prst="straightConnector1">
              <a:avLst/>
            </a:prstGeom>
            <a:noFill/>
            <a:ln w="38100" cap="flat" cmpd="sng">
              <a:solidFill>
                <a:srgbClr val="B086A6"/>
              </a:solidFill>
              <a:prstDash val="solid"/>
              <a:round/>
              <a:headEnd type="none" w="sm" len="sm"/>
              <a:tailEnd type="none" w="sm" len="sm"/>
            </a:ln>
          </p:spPr>
        </p:cxnSp>
        <p:cxnSp>
          <p:nvCxnSpPr>
            <p:cNvPr id="252" name="Google Shape;252;p24"/>
            <p:cNvCxnSpPr/>
            <p:nvPr/>
          </p:nvCxnSpPr>
          <p:spPr>
            <a:xfrm rot="10800000">
              <a:off x="12701" y="21392"/>
              <a:ext cx="449953" cy="5"/>
            </a:xfrm>
            <a:prstGeom prst="straightConnector1">
              <a:avLst/>
            </a:prstGeom>
            <a:noFill/>
            <a:ln w="38100" cap="flat" cmpd="sng">
              <a:solidFill>
                <a:srgbClr val="B086A6"/>
              </a:solidFill>
              <a:prstDash val="solid"/>
              <a:round/>
              <a:headEnd type="none" w="sm" len="sm"/>
              <a:tailEnd type="none" w="sm" len="sm"/>
            </a:ln>
          </p:spPr>
        </p:cxnSp>
        <p:cxnSp>
          <p:nvCxnSpPr>
            <p:cNvPr id="253" name="Google Shape;253;p24"/>
            <p:cNvCxnSpPr/>
            <p:nvPr/>
          </p:nvCxnSpPr>
          <p:spPr>
            <a:xfrm flipH="1">
              <a:off x="-3" y="2154998"/>
              <a:ext cx="462655" cy="5"/>
            </a:xfrm>
            <a:prstGeom prst="straightConnector1">
              <a:avLst/>
            </a:prstGeom>
            <a:noFill/>
            <a:ln w="38100" cap="flat" cmpd="sng">
              <a:solidFill>
                <a:srgbClr val="B086A6"/>
              </a:solidFill>
              <a:prstDash val="solid"/>
              <a:round/>
              <a:headEnd type="none" w="sm" len="sm"/>
              <a:tailEnd type="none" w="sm" len="sm"/>
            </a:ln>
          </p:spPr>
        </p:cxnSp>
      </p:grpSp>
      <p:grpSp>
        <p:nvGrpSpPr>
          <p:cNvPr id="254" name="Google Shape;254;p24"/>
          <p:cNvGrpSpPr/>
          <p:nvPr/>
        </p:nvGrpSpPr>
        <p:grpSpPr>
          <a:xfrm>
            <a:off x="5564904" y="3321434"/>
            <a:ext cx="173497" cy="412923"/>
            <a:chOff x="-3" y="-1"/>
            <a:chExt cx="462657" cy="1101125"/>
          </a:xfrm>
        </p:grpSpPr>
        <p:cxnSp>
          <p:nvCxnSpPr>
            <p:cNvPr id="255" name="Google Shape;255;p24"/>
            <p:cNvCxnSpPr/>
            <p:nvPr/>
          </p:nvCxnSpPr>
          <p:spPr>
            <a:xfrm rot="10800000" flipH="1">
              <a:off x="12701" y="-1"/>
              <a:ext cx="5" cy="1101125"/>
            </a:xfrm>
            <a:prstGeom prst="straightConnector1">
              <a:avLst/>
            </a:prstGeom>
            <a:noFill/>
            <a:ln w="38100" cap="flat" cmpd="sng">
              <a:solidFill>
                <a:srgbClr val="B086A6"/>
              </a:solidFill>
              <a:prstDash val="solid"/>
              <a:round/>
              <a:headEnd type="none" w="sm" len="sm"/>
              <a:tailEnd type="none" w="sm" len="sm"/>
            </a:ln>
          </p:spPr>
        </p:cxnSp>
        <p:cxnSp>
          <p:nvCxnSpPr>
            <p:cNvPr id="256" name="Google Shape;256;p24"/>
            <p:cNvCxnSpPr/>
            <p:nvPr/>
          </p:nvCxnSpPr>
          <p:spPr>
            <a:xfrm rot="10800000">
              <a:off x="12701" y="21394"/>
              <a:ext cx="449953" cy="5"/>
            </a:xfrm>
            <a:prstGeom prst="straightConnector1">
              <a:avLst/>
            </a:prstGeom>
            <a:noFill/>
            <a:ln w="38100" cap="flat" cmpd="sng">
              <a:solidFill>
                <a:srgbClr val="B086A6"/>
              </a:solidFill>
              <a:prstDash val="solid"/>
              <a:round/>
              <a:headEnd type="none" w="sm" len="sm"/>
              <a:tailEnd type="none" w="sm" len="sm"/>
            </a:ln>
          </p:spPr>
        </p:cxnSp>
        <p:cxnSp>
          <p:nvCxnSpPr>
            <p:cNvPr id="257" name="Google Shape;257;p24"/>
            <p:cNvCxnSpPr/>
            <p:nvPr/>
          </p:nvCxnSpPr>
          <p:spPr>
            <a:xfrm flipH="1">
              <a:off x="-3" y="1073499"/>
              <a:ext cx="462655" cy="5"/>
            </a:xfrm>
            <a:prstGeom prst="straightConnector1">
              <a:avLst/>
            </a:prstGeom>
            <a:noFill/>
            <a:ln w="38100" cap="flat" cmpd="sng">
              <a:solidFill>
                <a:srgbClr val="B086A6"/>
              </a:solidFill>
              <a:prstDash val="solid"/>
              <a:round/>
              <a:headEnd type="none" w="sm" len="sm"/>
              <a:tailEnd type="none" w="sm" len="sm"/>
            </a:ln>
          </p:spPr>
        </p:cxnSp>
      </p:grpSp>
      <p:sp>
        <p:nvSpPr>
          <p:cNvPr id="258" name="Google Shape;258;p24"/>
          <p:cNvSpPr/>
          <p:nvPr/>
        </p:nvSpPr>
        <p:spPr>
          <a:xfrm>
            <a:off x="6623365" y="2946614"/>
            <a:ext cx="502200" cy="502200"/>
          </a:xfrm>
          <a:prstGeom prst="ellipse">
            <a:avLst/>
          </a:prstGeom>
          <a:noFill/>
          <a:ln w="63500" cap="flat" cmpd="sng">
            <a:solidFill>
              <a:srgbClr val="FFFFFF"/>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cxnSp>
        <p:nvCxnSpPr>
          <p:cNvPr id="259" name="Google Shape;259;p24"/>
          <p:cNvCxnSpPr/>
          <p:nvPr/>
        </p:nvCxnSpPr>
        <p:spPr>
          <a:xfrm flipH="1">
            <a:off x="3292446" y="2948978"/>
            <a:ext cx="3565200" cy="535500"/>
          </a:xfrm>
          <a:prstGeom prst="straightConnector1">
            <a:avLst/>
          </a:prstGeom>
          <a:noFill/>
          <a:ln w="38100" cap="flat" cmpd="sng">
            <a:solidFill>
              <a:srgbClr val="FFFFFF"/>
            </a:solidFill>
            <a:prstDash val="solid"/>
            <a:round/>
            <a:headEnd type="none" w="sm" len="sm"/>
            <a:tailEnd type="none" w="sm" len="sm"/>
          </a:ln>
        </p:spPr>
      </p:cxnSp>
      <p:cxnSp>
        <p:nvCxnSpPr>
          <p:cNvPr id="260" name="Google Shape;260;p24"/>
          <p:cNvCxnSpPr/>
          <p:nvPr/>
        </p:nvCxnSpPr>
        <p:spPr>
          <a:xfrm flipH="1">
            <a:off x="3397404" y="3430424"/>
            <a:ext cx="3560700" cy="2004600"/>
          </a:xfrm>
          <a:prstGeom prst="straightConnector1">
            <a:avLst/>
          </a:prstGeom>
          <a:noFill/>
          <a:ln w="38100" cap="flat" cmpd="sng">
            <a:solidFill>
              <a:srgbClr val="FFFFFF"/>
            </a:solidFill>
            <a:prstDash val="solid"/>
            <a:round/>
            <a:headEnd type="none" w="sm" len="sm"/>
            <a:tailEnd type="none" w="sm" len="sm"/>
          </a:ln>
        </p:spPr>
      </p:cxnSp>
      <p:cxnSp>
        <p:nvCxnSpPr>
          <p:cNvPr id="261" name="Google Shape;261;p24"/>
          <p:cNvCxnSpPr/>
          <p:nvPr/>
        </p:nvCxnSpPr>
        <p:spPr>
          <a:xfrm rot="10800000" flipH="1">
            <a:off x="6904360" y="3219428"/>
            <a:ext cx="2" cy="1198112"/>
          </a:xfrm>
          <a:prstGeom prst="straightConnector1">
            <a:avLst/>
          </a:prstGeom>
          <a:noFill/>
          <a:ln w="38100" cap="flat" cmpd="sng">
            <a:solidFill>
              <a:srgbClr val="C15799"/>
            </a:solidFill>
            <a:prstDash val="solid"/>
            <a:round/>
            <a:headEnd type="none" w="sm" len="sm"/>
            <a:tailEnd type="oval" w="med" len="med"/>
          </a:ln>
        </p:spPr>
      </p:cxnSp>
      <p:cxnSp>
        <p:nvCxnSpPr>
          <p:cNvPr id="262" name="Google Shape;262;p24"/>
          <p:cNvCxnSpPr/>
          <p:nvPr/>
        </p:nvCxnSpPr>
        <p:spPr>
          <a:xfrm rot="10800000">
            <a:off x="3905364" y="4527802"/>
            <a:ext cx="2611355" cy="2"/>
          </a:xfrm>
          <a:prstGeom prst="straightConnector1">
            <a:avLst/>
          </a:prstGeom>
          <a:noFill/>
          <a:ln w="50800" cap="flat" cmpd="sng">
            <a:solidFill>
              <a:srgbClr val="C15799"/>
            </a:solidFill>
            <a:prstDash val="solid"/>
            <a:round/>
            <a:headEnd type="none" w="sm" len="sm"/>
            <a:tailEnd type="oval" w="med" len="med"/>
          </a:ln>
        </p:spPr>
      </p:cxn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5"/>
          <p:cNvSpPr/>
          <p:nvPr/>
        </p:nvSpPr>
        <p:spPr>
          <a:xfrm>
            <a:off x="-114450" y="-66675"/>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68" name="Google Shape;268;p25"/>
          <p:cNvSpPr/>
          <p:nvPr/>
        </p:nvSpPr>
        <p:spPr>
          <a:xfrm>
            <a:off x="400925" y="1247775"/>
            <a:ext cx="3728916" cy="2495448"/>
          </a:xfrm>
          <a:custGeom>
            <a:avLst/>
            <a:gdLst/>
            <a:ahLst/>
            <a:cxnLst/>
            <a:rect l="l" t="t" r="r" b="b"/>
            <a:pathLst>
              <a:path w="21600" h="21600" extrusionOk="0">
                <a:moveTo>
                  <a:pt x="0" y="0"/>
                </a:moveTo>
                <a:lnTo>
                  <a:pt x="21600" y="0"/>
                </a:lnTo>
                <a:lnTo>
                  <a:pt x="21600" y="18799"/>
                </a:lnTo>
                <a:lnTo>
                  <a:pt x="16200" y="18799"/>
                </a:lnTo>
                <a:lnTo>
                  <a:pt x="10775" y="21600"/>
                </a:lnTo>
                <a:lnTo>
                  <a:pt x="5400" y="18799"/>
                </a:lnTo>
                <a:lnTo>
                  <a:pt x="0" y="18799"/>
                </a:lnTo>
                <a:lnTo>
                  <a:pt x="0" y="0"/>
                </a:lnTo>
                <a:close/>
              </a:path>
            </a:pathLst>
          </a:custGeom>
          <a:solidFill>
            <a:srgbClr val="FFFF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69" name="Google Shape;269;p25"/>
          <p:cNvSpPr/>
          <p:nvPr/>
        </p:nvSpPr>
        <p:spPr>
          <a:xfrm>
            <a:off x="523874" y="509833"/>
            <a:ext cx="5191981" cy="500759"/>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WIE ALTERT DIE HAUT</a:t>
            </a:r>
            <a:endParaRPr sz="3200" b="1" i="0" u="none" strike="noStrike" cap="none">
              <a:solidFill>
                <a:srgbClr val="535353"/>
              </a:solidFill>
              <a:latin typeface="Arial"/>
              <a:ea typeface="Arial"/>
              <a:cs typeface="Arial"/>
              <a:sym typeface="Arial"/>
            </a:endParaRPr>
          </a:p>
        </p:txBody>
      </p:sp>
      <p:sp>
        <p:nvSpPr>
          <p:cNvPr id="270" name="Google Shape;270;p25"/>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271" name="Google Shape;271;p25"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272" name="Google Shape;272;p25"/>
          <p:cNvSpPr/>
          <p:nvPr/>
        </p:nvSpPr>
        <p:spPr>
          <a:xfrm>
            <a:off x="395875" y="3844300"/>
            <a:ext cx="3765000" cy="8523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0" i="0" u="none" strike="noStrike" cap="none">
                <a:solidFill>
                  <a:srgbClr val="545454"/>
                </a:solidFill>
                <a:latin typeface="Arial"/>
                <a:ea typeface="Arial"/>
                <a:cs typeface="Arial"/>
                <a:sym typeface="Arial"/>
              </a:rPr>
              <a:t>Die Elastizität und Straffheit der Haut nehmen ab,</a:t>
            </a:r>
            <a:r>
              <a:rPr lang="de" sz="1700" b="1" i="0" u="none" strike="noStrike" cap="none">
                <a:solidFill>
                  <a:srgbClr val="545454"/>
                </a:solidFill>
                <a:latin typeface="Arial"/>
                <a:ea typeface="Arial"/>
                <a:cs typeface="Arial"/>
                <a:sym typeface="Arial"/>
              </a:rPr>
              <a:t> es entstehen Hautfalten und ungleichmäßiger Hautteint.</a:t>
            </a:r>
            <a:endParaRPr sz="1900" b="0" i="0" u="none" strike="noStrike" cap="none">
              <a:solidFill>
                <a:srgbClr val="000000"/>
              </a:solidFill>
              <a:latin typeface="Helvetica Neue"/>
              <a:ea typeface="Helvetica Neue"/>
              <a:cs typeface="Helvetica Neue"/>
              <a:sym typeface="Helvetica Neue"/>
            </a:endParaRPr>
          </a:p>
        </p:txBody>
      </p:sp>
      <p:sp>
        <p:nvSpPr>
          <p:cNvPr id="273" name="Google Shape;273;p25"/>
          <p:cNvSpPr/>
          <p:nvPr/>
        </p:nvSpPr>
        <p:spPr>
          <a:xfrm>
            <a:off x="548282" y="1381507"/>
            <a:ext cx="3567527" cy="1946924"/>
          </a:xfrm>
          <a:prstGeom prst="rect">
            <a:avLst/>
          </a:prstGeom>
          <a:noFill/>
          <a:ln>
            <a:noFill/>
          </a:ln>
        </p:spPr>
        <p:txBody>
          <a:bodyPr spcFirstLastPara="1" wrap="square" lIns="26775" tIns="26775" rIns="26775" bIns="26775" anchor="t" anchorCtr="0">
            <a:noAutofit/>
          </a:bodyPr>
          <a:lstStyle/>
          <a:p>
            <a:pPr marL="165100" marR="0" lvl="0" indent="-165100" algn="l" rtl="0">
              <a:lnSpc>
                <a:spcPct val="100000"/>
              </a:lnSpc>
              <a:spcBef>
                <a:spcPts val="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Kollagensynthese wird verlangsamt</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Kollagenfasern werden dicker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und kürzer</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Die Zerstörung von  Kollagen überholt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seine Synthese</a:t>
            </a:r>
            <a:endParaRPr sz="1900" b="0" i="0" u="none" strike="noStrike" cap="none">
              <a:solidFill>
                <a:srgbClr val="000000"/>
              </a:solidFill>
              <a:latin typeface="Helvetica Neue"/>
              <a:ea typeface="Helvetica Neue"/>
              <a:cs typeface="Helvetica Neue"/>
              <a:sym typeface="Helvetica Neue"/>
            </a:endParaRPr>
          </a:p>
          <a:p>
            <a:pPr marL="165100" marR="0" lvl="0" indent="-165100" algn="l" rtl="0">
              <a:lnSpc>
                <a:spcPct val="100000"/>
              </a:lnSpc>
              <a:spcBef>
                <a:spcPts val="600"/>
              </a:spcBef>
              <a:spcAft>
                <a:spcPts val="0"/>
              </a:spcAft>
              <a:buClr>
                <a:srgbClr val="545454"/>
              </a:buClr>
              <a:buSzPts val="1400"/>
              <a:buFont typeface="Arial"/>
              <a:buChar char="•"/>
            </a:pPr>
            <a:r>
              <a:rPr lang="de" sz="1400" b="0" i="0" u="none" strike="noStrike" cap="none">
                <a:solidFill>
                  <a:srgbClr val="545454"/>
                </a:solidFill>
                <a:latin typeface="Arial"/>
                <a:ea typeface="Arial"/>
                <a:cs typeface="Arial"/>
                <a:sym typeface="Arial"/>
              </a:rPr>
              <a:t>Beschädigtes Kollagen wird in der Haut aufgespeichert , was zu einem ungleichmäßigen Hautteint führt</a:t>
            </a:r>
            <a:endParaRPr sz="1900" b="0" i="0" u="none" strike="noStrike" cap="none">
              <a:solidFill>
                <a:srgbClr val="000000"/>
              </a:solidFill>
              <a:latin typeface="Helvetica Neue"/>
              <a:ea typeface="Helvetica Neue"/>
              <a:cs typeface="Helvetica Neue"/>
              <a:sym typeface="Helvetica Neue"/>
            </a:endParaRPr>
          </a:p>
        </p:txBody>
      </p:sp>
      <p:pic>
        <p:nvPicPr>
          <p:cNvPr id="274" name="Google Shape;274;p25"/>
          <p:cNvPicPr preferRelativeResize="0"/>
          <p:nvPr/>
        </p:nvPicPr>
        <p:blipFill rotWithShape="1">
          <a:blip r:embed="rId4">
            <a:alphaModFix/>
          </a:blip>
          <a:srcRect/>
          <a:stretch/>
        </p:blipFill>
        <p:spPr>
          <a:xfrm>
            <a:off x="6532323" y="556190"/>
            <a:ext cx="2116835" cy="1984073"/>
          </a:xfrm>
          <a:prstGeom prst="rect">
            <a:avLst/>
          </a:prstGeom>
          <a:noFill/>
          <a:ln>
            <a:noFill/>
          </a:ln>
        </p:spPr>
      </p:pic>
      <p:grpSp>
        <p:nvGrpSpPr>
          <p:cNvPr id="275" name="Google Shape;275;p25"/>
          <p:cNvGrpSpPr/>
          <p:nvPr/>
        </p:nvGrpSpPr>
        <p:grpSpPr>
          <a:xfrm>
            <a:off x="4827224" y="2110287"/>
            <a:ext cx="3764879" cy="1168908"/>
            <a:chOff x="-2" y="-2"/>
            <a:chExt cx="10039677" cy="3117085"/>
          </a:xfrm>
        </p:grpSpPr>
        <p:cxnSp>
          <p:nvCxnSpPr>
            <p:cNvPr id="276" name="Google Shape;276;p25"/>
            <p:cNvCxnSpPr/>
            <p:nvPr/>
          </p:nvCxnSpPr>
          <p:spPr>
            <a:xfrm>
              <a:off x="-2" y="2986987"/>
              <a:ext cx="10039677" cy="5"/>
            </a:xfrm>
            <a:prstGeom prst="straightConnector1">
              <a:avLst/>
            </a:prstGeom>
            <a:noFill/>
            <a:ln w="50800" cap="flat" cmpd="sng">
              <a:solidFill>
                <a:srgbClr val="A7A7A7"/>
              </a:solidFill>
              <a:prstDash val="solid"/>
              <a:miter lim="800000"/>
              <a:headEnd type="none" w="sm" len="sm"/>
              <a:tailEnd type="triangle" w="med" len="med"/>
            </a:ln>
          </p:spPr>
        </p:cxnSp>
        <p:cxnSp>
          <p:nvCxnSpPr>
            <p:cNvPr id="277" name="Google Shape;277;p25"/>
            <p:cNvCxnSpPr/>
            <p:nvPr/>
          </p:nvCxnSpPr>
          <p:spPr>
            <a:xfrm rot="10800000" flipH="1">
              <a:off x="147677" y="-2"/>
              <a:ext cx="5" cy="3117085"/>
            </a:xfrm>
            <a:prstGeom prst="straightConnector1">
              <a:avLst/>
            </a:prstGeom>
            <a:noFill/>
            <a:ln w="50800" cap="flat" cmpd="sng">
              <a:solidFill>
                <a:srgbClr val="BE3086"/>
              </a:solidFill>
              <a:prstDash val="solid"/>
              <a:miter lim="800000"/>
              <a:headEnd type="none" w="sm" len="sm"/>
              <a:tailEnd type="triangle" w="med" len="med"/>
            </a:ln>
          </p:spPr>
        </p:cxnSp>
        <p:sp>
          <p:nvSpPr>
            <p:cNvPr id="278" name="Google Shape;278;p25"/>
            <p:cNvSpPr/>
            <p:nvPr/>
          </p:nvSpPr>
          <p:spPr>
            <a:xfrm>
              <a:off x="384756" y="537156"/>
              <a:ext cx="8886581" cy="2256206"/>
            </a:xfrm>
            <a:custGeom>
              <a:avLst/>
              <a:gdLst/>
              <a:ahLst/>
              <a:cxnLst/>
              <a:rect l="l" t="t" r="r" b="b"/>
              <a:pathLst>
                <a:path w="21600" h="21600" extrusionOk="0">
                  <a:moveTo>
                    <a:pt x="0" y="0"/>
                  </a:moveTo>
                  <a:cubicBezTo>
                    <a:pt x="1830" y="236"/>
                    <a:pt x="3646" y="1353"/>
                    <a:pt x="5408" y="3326"/>
                  </a:cubicBezTo>
                  <a:cubicBezTo>
                    <a:pt x="8771" y="7092"/>
                    <a:pt x="11863" y="13891"/>
                    <a:pt x="15216" y="17797"/>
                  </a:cubicBezTo>
                  <a:cubicBezTo>
                    <a:pt x="17289" y="20213"/>
                    <a:pt x="19438" y="21493"/>
                    <a:pt x="21600" y="21600"/>
                  </a:cubicBezTo>
                </a:path>
              </a:pathLst>
            </a:custGeom>
            <a:noFill/>
            <a:ln w="63500" cap="flat" cmpd="sng">
              <a:solidFill>
                <a:srgbClr val="D23482"/>
              </a:solidFill>
              <a:prstDash val="solid"/>
              <a:miter lim="800000"/>
              <a:headEnd type="none" w="sm" len="sm"/>
              <a:tailEnd type="none" w="sm" len="sm"/>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000000"/>
                </a:buClr>
                <a:buSzPts val="1900"/>
                <a:buFont typeface="Calibri"/>
                <a:buNone/>
              </a:pPr>
              <a:endParaRPr sz="1900" b="0" i="0" u="none" strike="noStrike" cap="none">
                <a:solidFill>
                  <a:srgbClr val="000000"/>
                </a:solidFill>
                <a:latin typeface="Helvetica Neue"/>
                <a:ea typeface="Helvetica Neue"/>
                <a:cs typeface="Helvetica Neue"/>
                <a:sym typeface="Helvetica Neue"/>
              </a:endParaRPr>
            </a:p>
          </p:txBody>
        </p:sp>
      </p:grpSp>
      <p:pic>
        <p:nvPicPr>
          <p:cNvPr id="279" name="Google Shape;279;p25"/>
          <p:cNvPicPr preferRelativeResize="0"/>
          <p:nvPr/>
        </p:nvPicPr>
        <p:blipFill rotWithShape="1">
          <a:blip r:embed="rId5">
            <a:alphaModFix/>
          </a:blip>
          <a:srcRect l="13959" r="13948" b="2119"/>
          <a:stretch/>
        </p:blipFill>
        <p:spPr>
          <a:xfrm>
            <a:off x="6117929" y="3743210"/>
            <a:ext cx="1037031" cy="852146"/>
          </a:xfrm>
          <a:custGeom>
            <a:avLst/>
            <a:gdLst/>
            <a:ahLst/>
            <a:cxnLst/>
            <a:rect l="l" t="t" r="r" b="b"/>
            <a:pathLst>
              <a:path w="19703" h="20388" extrusionOk="0">
                <a:moveTo>
                  <a:pt x="2313" y="0"/>
                </a:moveTo>
                <a:cubicBezTo>
                  <a:pt x="-947" y="4876"/>
                  <a:pt x="-764" y="12163"/>
                  <a:pt x="2881" y="16754"/>
                </a:cubicBezTo>
                <a:cubicBezTo>
                  <a:pt x="6730" y="21600"/>
                  <a:pt x="12971" y="21600"/>
                  <a:pt x="16819" y="16754"/>
                </a:cubicBezTo>
                <a:cubicBezTo>
                  <a:pt x="20464" y="12163"/>
                  <a:pt x="20653" y="4876"/>
                  <a:pt x="17393" y="0"/>
                </a:cubicBezTo>
                <a:lnTo>
                  <a:pt x="2313" y="0"/>
                </a:lnTo>
                <a:close/>
              </a:path>
            </a:pathLst>
          </a:custGeom>
          <a:noFill/>
          <a:ln>
            <a:noFill/>
          </a:ln>
        </p:spPr>
      </p:pic>
      <p:pic>
        <p:nvPicPr>
          <p:cNvPr id="280" name="Google Shape;280;p25"/>
          <p:cNvPicPr preferRelativeResize="0"/>
          <p:nvPr/>
        </p:nvPicPr>
        <p:blipFill rotWithShape="1">
          <a:blip r:embed="rId6">
            <a:alphaModFix/>
          </a:blip>
          <a:srcRect l="14401" t="2" r="18168" b="1469"/>
          <a:stretch/>
        </p:blipFill>
        <p:spPr>
          <a:xfrm>
            <a:off x="7469154" y="3672186"/>
            <a:ext cx="1037952" cy="918056"/>
          </a:xfrm>
          <a:custGeom>
            <a:avLst/>
            <a:gdLst/>
            <a:ahLst/>
            <a:cxnLst/>
            <a:rect l="l" t="t" r="r" b="b"/>
            <a:pathLst>
              <a:path w="19678" h="20470" extrusionOk="0">
                <a:moveTo>
                  <a:pt x="3551" y="0"/>
                </a:moveTo>
                <a:cubicBezTo>
                  <a:pt x="3321" y="225"/>
                  <a:pt x="3097" y="461"/>
                  <a:pt x="2882" y="713"/>
                </a:cubicBezTo>
                <a:cubicBezTo>
                  <a:pt x="-961" y="5234"/>
                  <a:pt x="-961" y="12560"/>
                  <a:pt x="2882" y="17080"/>
                </a:cubicBezTo>
                <a:cubicBezTo>
                  <a:pt x="6726" y="21600"/>
                  <a:pt x="12952" y="21600"/>
                  <a:pt x="16796" y="17080"/>
                </a:cubicBezTo>
                <a:cubicBezTo>
                  <a:pt x="20639" y="12560"/>
                  <a:pt x="20639" y="5234"/>
                  <a:pt x="16796" y="713"/>
                </a:cubicBezTo>
                <a:cubicBezTo>
                  <a:pt x="16581" y="461"/>
                  <a:pt x="16357" y="225"/>
                  <a:pt x="16127" y="0"/>
                </a:cubicBezTo>
                <a:lnTo>
                  <a:pt x="3551" y="0"/>
                </a:lnTo>
                <a:close/>
              </a:path>
            </a:pathLst>
          </a:custGeom>
          <a:noFill/>
          <a:ln>
            <a:noFill/>
          </a:ln>
        </p:spPr>
      </p:pic>
      <p:sp>
        <p:nvSpPr>
          <p:cNvPr id="281" name="Google Shape;281;p25"/>
          <p:cNvSpPr/>
          <p:nvPr/>
        </p:nvSpPr>
        <p:spPr>
          <a:xfrm>
            <a:off x="4882157" y="3232027"/>
            <a:ext cx="1095381"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Alter</a:t>
            </a:r>
            <a:endParaRPr sz="1400" b="0" i="0" u="none" strike="noStrike" cap="none">
              <a:solidFill>
                <a:srgbClr val="545454"/>
              </a:solidFill>
              <a:latin typeface="Arial"/>
              <a:ea typeface="Arial"/>
              <a:cs typeface="Arial"/>
              <a:sym typeface="Arial"/>
            </a:endParaRPr>
          </a:p>
        </p:txBody>
      </p:sp>
      <p:sp>
        <p:nvSpPr>
          <p:cNvPr id="282" name="Google Shape;282;p25"/>
          <p:cNvSpPr/>
          <p:nvPr/>
        </p:nvSpPr>
        <p:spPr>
          <a:xfrm rot="-5400001">
            <a:off x="4186159" y="2517548"/>
            <a:ext cx="1095380"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Kollagen</a:t>
            </a:r>
            <a:endParaRPr sz="1400" b="0" i="0" u="none" strike="noStrike" cap="none">
              <a:solidFill>
                <a:srgbClr val="545454"/>
              </a:solidFill>
              <a:latin typeface="Arial"/>
              <a:ea typeface="Arial"/>
              <a:cs typeface="Arial"/>
              <a:sym typeface="Arial"/>
            </a:endParaRPr>
          </a:p>
        </p:txBody>
      </p:sp>
      <p:cxnSp>
        <p:nvCxnSpPr>
          <p:cNvPr id="283" name="Google Shape;283;p25"/>
          <p:cNvCxnSpPr/>
          <p:nvPr/>
        </p:nvCxnSpPr>
        <p:spPr>
          <a:xfrm rot="10800000">
            <a:off x="5128624" y="2376723"/>
            <a:ext cx="1048478" cy="1290836"/>
          </a:xfrm>
          <a:prstGeom prst="straightConnector1">
            <a:avLst/>
          </a:prstGeom>
          <a:noFill/>
          <a:ln w="38100" cap="flat" cmpd="sng">
            <a:solidFill>
              <a:srgbClr val="A7A7A7"/>
            </a:solidFill>
            <a:prstDash val="solid"/>
            <a:round/>
            <a:headEnd type="none" w="sm" len="sm"/>
            <a:tailEnd type="oval" w="med" len="med"/>
          </a:ln>
        </p:spPr>
      </p:cxnSp>
      <p:cxnSp>
        <p:nvCxnSpPr>
          <p:cNvPr id="284" name="Google Shape;284;p25"/>
          <p:cNvCxnSpPr/>
          <p:nvPr/>
        </p:nvCxnSpPr>
        <p:spPr>
          <a:xfrm rot="10800000" flipH="1">
            <a:off x="7988143" y="3184530"/>
            <a:ext cx="2" cy="308192"/>
          </a:xfrm>
          <a:prstGeom prst="straightConnector1">
            <a:avLst/>
          </a:prstGeom>
          <a:noFill/>
          <a:ln w="38100" cap="flat" cmpd="sng">
            <a:solidFill>
              <a:srgbClr val="A7A7A7"/>
            </a:solidFill>
            <a:prstDash val="solid"/>
            <a:round/>
            <a:headEnd type="none" w="sm" len="sm"/>
            <a:tailEnd type="oval" w="med" len="med"/>
          </a:ln>
        </p:spPr>
      </p:cxnSp>
      <p:sp>
        <p:nvSpPr>
          <p:cNvPr id="285" name="Google Shape;285;p25"/>
          <p:cNvSpPr/>
          <p:nvPr/>
        </p:nvSpPr>
        <p:spPr>
          <a:xfrm>
            <a:off x="5030164" y="2253626"/>
            <a:ext cx="126805" cy="126803"/>
          </a:xfrm>
          <a:prstGeom prst="ellipse">
            <a:avLst/>
          </a:prstGeom>
          <a:solidFill>
            <a:srgbClr val="D0388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86" name="Google Shape;286;p25"/>
          <p:cNvSpPr/>
          <p:nvPr/>
        </p:nvSpPr>
        <p:spPr>
          <a:xfrm>
            <a:off x="7924742" y="3066975"/>
            <a:ext cx="126805" cy="126805"/>
          </a:xfrm>
          <a:prstGeom prst="ellipse">
            <a:avLst/>
          </a:prstGeom>
          <a:solidFill>
            <a:srgbClr val="D0388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87" name="Google Shape;287;p25"/>
          <p:cNvSpPr/>
          <p:nvPr/>
        </p:nvSpPr>
        <p:spPr>
          <a:xfrm>
            <a:off x="7459506" y="3540919"/>
            <a:ext cx="1057278" cy="1057275"/>
          </a:xfrm>
          <a:prstGeom prst="ellipse">
            <a:avLst/>
          </a:prstGeom>
          <a:noFill/>
          <a:ln w="50800" cap="flat" cmpd="sng">
            <a:solidFill>
              <a:srgbClr val="C15799"/>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288" name="Google Shape;288;p25"/>
          <p:cNvSpPr/>
          <p:nvPr/>
        </p:nvSpPr>
        <p:spPr>
          <a:xfrm>
            <a:off x="6105350" y="3545681"/>
            <a:ext cx="1057278" cy="1057275"/>
          </a:xfrm>
          <a:prstGeom prst="ellipse">
            <a:avLst/>
          </a:prstGeom>
          <a:noFill/>
          <a:ln w="50800" cap="flat" cmpd="sng">
            <a:solidFill>
              <a:srgbClr val="C15799"/>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6"/>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cxnSp>
        <p:nvCxnSpPr>
          <p:cNvPr id="294" name="Google Shape;294;p26"/>
          <p:cNvCxnSpPr/>
          <p:nvPr/>
        </p:nvCxnSpPr>
        <p:spPr>
          <a:xfrm rot="10800000">
            <a:off x="557124" y="3217660"/>
            <a:ext cx="8089283" cy="1"/>
          </a:xfrm>
          <a:prstGeom prst="straightConnector1">
            <a:avLst/>
          </a:prstGeom>
          <a:noFill/>
          <a:ln w="63500" cap="flat" cmpd="sng">
            <a:solidFill>
              <a:srgbClr val="E96ABA"/>
            </a:solidFill>
            <a:prstDash val="solid"/>
            <a:round/>
            <a:headEnd type="triangle" w="med" len="med"/>
            <a:tailEnd type="oval" w="med" len="med"/>
          </a:ln>
        </p:spPr>
      </p:cxnSp>
      <p:cxnSp>
        <p:nvCxnSpPr>
          <p:cNvPr id="295" name="Google Shape;295;p26"/>
          <p:cNvCxnSpPr/>
          <p:nvPr/>
        </p:nvCxnSpPr>
        <p:spPr>
          <a:xfrm flipH="1">
            <a:off x="1414080" y="3217661"/>
            <a:ext cx="1646718" cy="1"/>
          </a:xfrm>
          <a:prstGeom prst="straightConnector1">
            <a:avLst/>
          </a:prstGeom>
          <a:noFill/>
          <a:ln w="63500" cap="flat" cmpd="sng">
            <a:solidFill>
              <a:srgbClr val="8D4071"/>
            </a:solidFill>
            <a:prstDash val="solid"/>
            <a:round/>
            <a:headEnd type="triangle" w="med" len="med"/>
            <a:tailEnd type="oval" w="med" len="med"/>
          </a:ln>
        </p:spPr>
      </p:cxnSp>
      <p:cxnSp>
        <p:nvCxnSpPr>
          <p:cNvPr id="296" name="Google Shape;296;p26"/>
          <p:cNvCxnSpPr/>
          <p:nvPr/>
        </p:nvCxnSpPr>
        <p:spPr>
          <a:xfrm flipH="1">
            <a:off x="3104755" y="3217661"/>
            <a:ext cx="1820317" cy="0"/>
          </a:xfrm>
          <a:prstGeom prst="straightConnector1">
            <a:avLst/>
          </a:prstGeom>
          <a:noFill/>
          <a:ln w="63500" cap="flat" cmpd="sng">
            <a:solidFill>
              <a:srgbClr val="B65193"/>
            </a:solidFill>
            <a:prstDash val="solid"/>
            <a:round/>
            <a:headEnd type="triangle" w="med" len="med"/>
            <a:tailEnd type="oval" w="med" len="med"/>
          </a:ln>
        </p:spPr>
      </p:cxnSp>
      <p:cxnSp>
        <p:nvCxnSpPr>
          <p:cNvPr id="297" name="Google Shape;297;p26"/>
          <p:cNvCxnSpPr/>
          <p:nvPr/>
        </p:nvCxnSpPr>
        <p:spPr>
          <a:xfrm flipH="1">
            <a:off x="557124" y="3217661"/>
            <a:ext cx="790425" cy="1"/>
          </a:xfrm>
          <a:prstGeom prst="straightConnector1">
            <a:avLst/>
          </a:prstGeom>
          <a:noFill/>
          <a:ln w="63500" cap="flat" cmpd="sng">
            <a:solidFill>
              <a:srgbClr val="535353"/>
            </a:solidFill>
            <a:prstDash val="solid"/>
            <a:round/>
            <a:headEnd type="triangle" w="med" len="med"/>
            <a:tailEnd type="oval" w="med" len="med"/>
          </a:ln>
        </p:spPr>
      </p:cxnSp>
      <p:cxnSp>
        <p:nvCxnSpPr>
          <p:cNvPr id="298" name="Google Shape;298;p26"/>
          <p:cNvCxnSpPr/>
          <p:nvPr/>
        </p:nvCxnSpPr>
        <p:spPr>
          <a:xfrm>
            <a:off x="1336062" y="2694031"/>
            <a:ext cx="1" cy="648042"/>
          </a:xfrm>
          <a:prstGeom prst="straightConnector1">
            <a:avLst/>
          </a:prstGeom>
          <a:noFill/>
          <a:ln w="38100" cap="flat" cmpd="sng">
            <a:solidFill>
              <a:srgbClr val="C15799"/>
            </a:solidFill>
            <a:prstDash val="solid"/>
            <a:round/>
            <a:headEnd type="none" w="sm" len="sm"/>
            <a:tailEnd type="none" w="sm" len="sm"/>
          </a:ln>
        </p:spPr>
      </p:cxnSp>
      <p:sp>
        <p:nvSpPr>
          <p:cNvPr id="299" name="Google Shape;299;p26"/>
          <p:cNvSpPr/>
          <p:nvPr/>
        </p:nvSpPr>
        <p:spPr>
          <a:xfrm>
            <a:off x="385874" y="182235"/>
            <a:ext cx="5719428" cy="139408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WIE KANN MAN DEN  </a:t>
            </a:r>
            <a:r>
              <a:rPr lang="de" sz="3200" b="1" i="0" u="none" strike="noStrike" cap="none">
                <a:solidFill>
                  <a:srgbClr val="C15799"/>
                </a:solidFill>
                <a:latin typeface="Arial"/>
                <a:ea typeface="Arial"/>
                <a:cs typeface="Arial"/>
                <a:sym typeface="Arial"/>
              </a:rPr>
              <a:t>MANGEL</a:t>
            </a:r>
            <a:r>
              <a:rPr lang="de" sz="3200" b="1" i="0" u="none" strike="noStrike" cap="none">
                <a:solidFill>
                  <a:srgbClr val="535353"/>
                </a:solidFill>
                <a:latin typeface="Arial"/>
                <a:ea typeface="Arial"/>
                <a:cs typeface="Arial"/>
                <a:sym typeface="Arial"/>
              </a:rPr>
              <a:t> AN KOLLAGEN AU</a:t>
            </a:r>
            <a:r>
              <a:rPr lang="de" sz="3200" b="1">
                <a:solidFill>
                  <a:srgbClr val="535353"/>
                </a:solidFill>
              </a:rPr>
              <a:t>SGLEICHEN</a:t>
            </a:r>
            <a:r>
              <a:rPr lang="de" sz="3200" b="1" i="0" u="none" strike="noStrike" cap="none">
                <a:solidFill>
                  <a:srgbClr val="535353"/>
                </a:solidFill>
                <a:latin typeface="Arial"/>
                <a:ea typeface="Arial"/>
                <a:cs typeface="Arial"/>
                <a:sym typeface="Arial"/>
              </a:rPr>
              <a:t>?</a:t>
            </a:r>
            <a:endParaRPr sz="1900" b="0" i="0" u="none" strike="noStrike" cap="none">
              <a:solidFill>
                <a:srgbClr val="000000"/>
              </a:solidFill>
              <a:latin typeface="Helvetica Neue"/>
              <a:ea typeface="Helvetica Neue"/>
              <a:cs typeface="Helvetica Neue"/>
              <a:sym typeface="Helvetica Neue"/>
            </a:endParaRPr>
          </a:p>
        </p:txBody>
      </p:sp>
      <p:sp>
        <p:nvSpPr>
          <p:cNvPr id="300" name="Google Shape;300;p26"/>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301" name="Google Shape;301;p26"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302" name="Google Shape;302;p26"/>
          <p:cNvSpPr/>
          <p:nvPr/>
        </p:nvSpPr>
        <p:spPr>
          <a:xfrm>
            <a:off x="3743808" y="1988088"/>
            <a:ext cx="2409865" cy="4695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Ernährung:</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Kollagenhaltige Produkte</a:t>
            </a:r>
            <a:endParaRPr sz="1900" b="0" i="0" u="none" strike="noStrike" cap="none">
              <a:solidFill>
                <a:srgbClr val="000000"/>
              </a:solidFill>
              <a:latin typeface="Helvetica Neue"/>
              <a:ea typeface="Helvetica Neue"/>
              <a:cs typeface="Helvetica Neue"/>
              <a:sym typeface="Helvetica Neue"/>
            </a:endParaRPr>
          </a:p>
        </p:txBody>
      </p:sp>
      <p:sp>
        <p:nvSpPr>
          <p:cNvPr id="303" name="Google Shape;303;p26"/>
          <p:cNvSpPr/>
          <p:nvPr/>
        </p:nvSpPr>
        <p:spPr>
          <a:xfrm>
            <a:off x="6322487" y="1844851"/>
            <a:ext cx="2736214" cy="8331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Bio</a:t>
            </a:r>
            <a:r>
              <a:rPr lang="de" sz="1700" b="1">
                <a:solidFill>
                  <a:srgbClr val="C15799"/>
                </a:solidFill>
              </a:rPr>
              <a:t>-E</a:t>
            </a:r>
            <a:r>
              <a:rPr lang="de" sz="1700" b="1" i="0" u="none" strike="noStrike" cap="none">
                <a:solidFill>
                  <a:srgbClr val="C15799"/>
                </a:solidFill>
                <a:latin typeface="Arial"/>
                <a:ea typeface="Arial"/>
                <a:cs typeface="Arial"/>
                <a:sym typeface="Arial"/>
              </a:rPr>
              <a:t>rgänzungsmittel </a:t>
            </a:r>
            <a:br>
              <a:rPr lang="de" sz="1700" b="1" i="0" u="none" strike="noStrike" cap="none">
                <a:solidFill>
                  <a:srgbClr val="C15799"/>
                </a:solidFill>
                <a:latin typeface="Arial"/>
                <a:ea typeface="Arial"/>
                <a:cs typeface="Arial"/>
                <a:sym typeface="Arial"/>
              </a:rPr>
            </a:br>
            <a:r>
              <a:rPr lang="de" sz="1700" b="1" i="0" u="none" strike="noStrike" cap="none">
                <a:solidFill>
                  <a:srgbClr val="C15799"/>
                </a:solidFill>
                <a:latin typeface="Arial"/>
                <a:ea typeface="Arial"/>
                <a:cs typeface="Arial"/>
                <a:sym typeface="Arial"/>
              </a:rPr>
              <a:t>für die Schönheit</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(Nutrikosmetik)</a:t>
            </a:r>
            <a:endParaRPr sz="1900" b="0" i="0" u="none" strike="noStrike" cap="none">
              <a:solidFill>
                <a:srgbClr val="000000"/>
              </a:solidFill>
              <a:latin typeface="Helvetica Neue"/>
              <a:ea typeface="Helvetica Neue"/>
              <a:cs typeface="Helvetica Neue"/>
              <a:sym typeface="Helvetica Neue"/>
            </a:endParaRPr>
          </a:p>
        </p:txBody>
      </p:sp>
      <p:sp>
        <p:nvSpPr>
          <p:cNvPr id="304" name="Google Shape;304;p26"/>
          <p:cNvSpPr/>
          <p:nvPr/>
        </p:nvSpPr>
        <p:spPr>
          <a:xfrm>
            <a:off x="183275" y="1988105"/>
            <a:ext cx="2305500" cy="64800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Mittel für äußere Anwendung, </a:t>
            </a:r>
            <a:r>
              <a:rPr lang="de">
                <a:solidFill>
                  <a:srgbClr val="545454"/>
                </a:solidFill>
              </a:rPr>
              <a:t>Cremes</a:t>
            </a:r>
            <a:r>
              <a:rPr lang="de" sz="1400" b="0" i="0" u="none" strike="noStrike" cap="none">
                <a:solidFill>
                  <a:srgbClr val="545454"/>
                </a:solidFill>
                <a:latin typeface="Arial"/>
                <a:ea typeface="Arial"/>
                <a:cs typeface="Arial"/>
                <a:sym typeface="Arial"/>
              </a:rPr>
              <a:t> und Seren</a:t>
            </a:r>
            <a:endParaRPr sz="1900" b="0" i="0" u="none" strike="noStrike" cap="none">
              <a:solidFill>
                <a:srgbClr val="000000"/>
              </a:solidFill>
              <a:latin typeface="Helvetica Neue"/>
              <a:ea typeface="Helvetica Neue"/>
              <a:cs typeface="Helvetica Neue"/>
              <a:sym typeface="Helvetica Neue"/>
            </a:endParaRPr>
          </a:p>
        </p:txBody>
      </p:sp>
      <p:sp>
        <p:nvSpPr>
          <p:cNvPr id="305" name="Google Shape;305;p26"/>
          <p:cNvSpPr/>
          <p:nvPr/>
        </p:nvSpPr>
        <p:spPr>
          <a:xfrm>
            <a:off x="2404017" y="1966742"/>
            <a:ext cx="1424623"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Injektionen</a:t>
            </a:r>
            <a:endParaRPr sz="1400" b="0" i="0" u="none" strike="noStrike" cap="none">
              <a:solidFill>
                <a:srgbClr val="545454"/>
              </a:solidFill>
              <a:latin typeface="Arial"/>
              <a:ea typeface="Arial"/>
              <a:cs typeface="Arial"/>
              <a:sym typeface="Arial"/>
            </a:endParaRPr>
          </a:p>
        </p:txBody>
      </p:sp>
      <p:sp>
        <p:nvSpPr>
          <p:cNvPr id="306" name="Google Shape;306;p26"/>
          <p:cNvSpPr/>
          <p:nvPr/>
        </p:nvSpPr>
        <p:spPr>
          <a:xfrm>
            <a:off x="6116885" y="3982215"/>
            <a:ext cx="2570943" cy="313784"/>
          </a:xfrm>
          <a:prstGeom prst="rect">
            <a:avLst/>
          </a:prstGeom>
          <a:noFill/>
          <a:ln>
            <a:noFill/>
          </a:ln>
        </p:spPr>
        <p:txBody>
          <a:bodyPr spcFirstLastPara="1" wrap="square" lIns="26775" tIns="26775" rIns="26775" bIns="26775" anchor="t" anchorCtr="0">
            <a:noAutofit/>
          </a:bodyPr>
          <a:lstStyle/>
          <a:p>
            <a:pPr marL="0" marR="0" lvl="0" indent="0" algn="r"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 und effektive</a:t>
            </a:r>
            <a:endParaRPr sz="1700" b="1" i="0" u="none" strike="noStrike" cap="none">
              <a:solidFill>
                <a:srgbClr val="C15799"/>
              </a:solidFill>
              <a:latin typeface="Arial"/>
              <a:ea typeface="Arial"/>
              <a:cs typeface="Arial"/>
              <a:sym typeface="Arial"/>
            </a:endParaRPr>
          </a:p>
        </p:txBody>
      </p:sp>
      <p:sp>
        <p:nvSpPr>
          <p:cNvPr id="307" name="Google Shape;307;p26"/>
          <p:cNvSpPr/>
          <p:nvPr/>
        </p:nvSpPr>
        <p:spPr>
          <a:xfrm>
            <a:off x="1214449" y="3103190"/>
            <a:ext cx="228942" cy="228942"/>
          </a:xfrm>
          <a:prstGeom prst="ellipse">
            <a:avLst/>
          </a:prstGeom>
          <a:solidFill>
            <a:srgbClr val="C15799"/>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08" name="Google Shape;308;p26"/>
          <p:cNvSpPr/>
          <p:nvPr/>
        </p:nvSpPr>
        <p:spPr>
          <a:xfrm>
            <a:off x="498569" y="3982215"/>
            <a:ext cx="2079215"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bekannte </a:t>
            </a:r>
            <a:endParaRPr sz="1700" b="1" i="0" u="none" strike="noStrike" cap="none">
              <a:solidFill>
                <a:srgbClr val="545454"/>
              </a:solidFill>
              <a:latin typeface="Arial"/>
              <a:ea typeface="Arial"/>
              <a:cs typeface="Arial"/>
              <a:sym typeface="Arial"/>
            </a:endParaRPr>
          </a:p>
        </p:txBody>
      </p:sp>
      <p:cxnSp>
        <p:nvCxnSpPr>
          <p:cNvPr id="309" name="Google Shape;309;p26"/>
          <p:cNvCxnSpPr/>
          <p:nvPr/>
        </p:nvCxnSpPr>
        <p:spPr>
          <a:xfrm rot="10800000">
            <a:off x="1761995" y="4129321"/>
            <a:ext cx="5160132" cy="1"/>
          </a:xfrm>
          <a:prstGeom prst="straightConnector1">
            <a:avLst/>
          </a:prstGeom>
          <a:noFill/>
          <a:ln w="76200" cap="rnd" cmpd="sng">
            <a:solidFill>
              <a:srgbClr val="C15799"/>
            </a:solidFill>
            <a:prstDash val="solid"/>
            <a:round/>
            <a:headEnd type="none" w="sm" len="sm"/>
            <a:tailEnd type="none" w="sm" len="sm"/>
          </a:ln>
        </p:spPr>
      </p:cxnSp>
      <p:cxnSp>
        <p:nvCxnSpPr>
          <p:cNvPr id="310" name="Google Shape;310;p26"/>
          <p:cNvCxnSpPr/>
          <p:nvPr/>
        </p:nvCxnSpPr>
        <p:spPr>
          <a:xfrm>
            <a:off x="3041861" y="2694031"/>
            <a:ext cx="1" cy="564113"/>
          </a:xfrm>
          <a:prstGeom prst="straightConnector1">
            <a:avLst/>
          </a:prstGeom>
          <a:noFill/>
          <a:ln w="38100" cap="flat" cmpd="sng">
            <a:solidFill>
              <a:srgbClr val="C15799"/>
            </a:solidFill>
            <a:prstDash val="solid"/>
            <a:round/>
            <a:headEnd type="none" w="sm" len="sm"/>
            <a:tailEnd type="none" w="sm" len="sm"/>
          </a:ln>
        </p:spPr>
      </p:cxnSp>
      <p:cxnSp>
        <p:nvCxnSpPr>
          <p:cNvPr id="311" name="Google Shape;311;p26"/>
          <p:cNvCxnSpPr/>
          <p:nvPr/>
        </p:nvCxnSpPr>
        <p:spPr>
          <a:xfrm>
            <a:off x="4948740" y="2694031"/>
            <a:ext cx="1" cy="564113"/>
          </a:xfrm>
          <a:prstGeom prst="straightConnector1">
            <a:avLst/>
          </a:prstGeom>
          <a:noFill/>
          <a:ln w="38100" cap="flat" cmpd="sng">
            <a:solidFill>
              <a:srgbClr val="C15799"/>
            </a:solidFill>
            <a:prstDash val="solid"/>
            <a:round/>
            <a:headEnd type="none" w="sm" len="sm"/>
            <a:tailEnd type="none" w="sm" len="sm"/>
          </a:ln>
        </p:spPr>
      </p:cxnSp>
      <p:sp>
        <p:nvSpPr>
          <p:cNvPr id="312" name="Google Shape;312;p26"/>
          <p:cNvSpPr/>
          <p:nvPr/>
        </p:nvSpPr>
        <p:spPr>
          <a:xfrm>
            <a:off x="2925009" y="3103190"/>
            <a:ext cx="228942" cy="228942"/>
          </a:xfrm>
          <a:prstGeom prst="ellipse">
            <a:avLst/>
          </a:prstGeom>
          <a:solidFill>
            <a:srgbClr val="C15799"/>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13" name="Google Shape;313;p26"/>
          <p:cNvSpPr/>
          <p:nvPr/>
        </p:nvSpPr>
        <p:spPr>
          <a:xfrm>
            <a:off x="4827127" y="3103190"/>
            <a:ext cx="228942" cy="228942"/>
          </a:xfrm>
          <a:prstGeom prst="ellipse">
            <a:avLst/>
          </a:prstGeom>
          <a:solidFill>
            <a:srgbClr val="C15799"/>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cxnSp>
        <p:nvCxnSpPr>
          <p:cNvPr id="314" name="Google Shape;314;p26"/>
          <p:cNvCxnSpPr/>
          <p:nvPr/>
        </p:nvCxnSpPr>
        <p:spPr>
          <a:xfrm>
            <a:off x="7690595" y="2694031"/>
            <a:ext cx="1" cy="648042"/>
          </a:xfrm>
          <a:prstGeom prst="straightConnector1">
            <a:avLst/>
          </a:prstGeom>
          <a:noFill/>
          <a:ln w="38100" cap="flat" cmpd="sng">
            <a:solidFill>
              <a:srgbClr val="C15799"/>
            </a:solidFill>
            <a:prstDash val="solid"/>
            <a:round/>
            <a:headEnd type="none" w="sm" len="sm"/>
            <a:tailEnd type="none" w="sm" len="sm"/>
          </a:ln>
        </p:spPr>
      </p:cxnSp>
      <p:sp>
        <p:nvSpPr>
          <p:cNvPr id="315" name="Google Shape;315;p26"/>
          <p:cNvSpPr/>
          <p:nvPr/>
        </p:nvSpPr>
        <p:spPr>
          <a:xfrm>
            <a:off x="7410921" y="2945129"/>
            <a:ext cx="545064" cy="545063"/>
          </a:xfrm>
          <a:prstGeom prst="ellipse">
            <a:avLst/>
          </a:prstGeom>
          <a:solidFill>
            <a:srgbClr val="C15799"/>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7"/>
          <p:cNvSpPr/>
          <p:nvPr/>
        </p:nvSpPr>
        <p:spPr>
          <a:xfrm>
            <a:off x="-114450" y="-66675"/>
            <a:ext cx="9277500" cy="5315992"/>
          </a:xfrm>
          <a:prstGeom prst="rect">
            <a:avLst/>
          </a:prstGeom>
          <a:solidFill>
            <a:srgbClr val="D4E5F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cxnSp>
        <p:nvCxnSpPr>
          <p:cNvPr id="321" name="Google Shape;321;p27"/>
          <p:cNvCxnSpPr/>
          <p:nvPr/>
        </p:nvCxnSpPr>
        <p:spPr>
          <a:xfrm>
            <a:off x="3867668" y="2122339"/>
            <a:ext cx="2" cy="1677976"/>
          </a:xfrm>
          <a:prstGeom prst="straightConnector1">
            <a:avLst/>
          </a:prstGeom>
          <a:noFill/>
          <a:ln w="50800" cap="flat" cmpd="sng">
            <a:solidFill>
              <a:srgbClr val="FFFFFF"/>
            </a:solidFill>
            <a:prstDash val="solid"/>
            <a:round/>
            <a:headEnd type="none" w="sm" len="sm"/>
            <a:tailEnd type="none" w="sm" len="sm"/>
          </a:ln>
        </p:spPr>
      </p:cxnSp>
      <p:sp>
        <p:nvSpPr>
          <p:cNvPr id="322" name="Google Shape;322;p27"/>
          <p:cNvSpPr/>
          <p:nvPr/>
        </p:nvSpPr>
        <p:spPr>
          <a:xfrm>
            <a:off x="385874" y="167440"/>
            <a:ext cx="8232688" cy="94742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WODURCH UNTERSCHEIDET SICH </a:t>
            </a:r>
            <a:r>
              <a:rPr lang="de" sz="3200" b="1" i="0" u="none" strike="noStrike" cap="none">
                <a:solidFill>
                  <a:srgbClr val="175D97"/>
                </a:solidFill>
                <a:latin typeface="Arial"/>
                <a:ea typeface="Arial"/>
                <a:cs typeface="Arial"/>
                <a:sym typeface="Arial"/>
              </a:rPr>
              <a:t>NUTRIKOSMETIK </a:t>
            </a:r>
            <a:endParaRPr sz="1900" b="0" i="0" u="none" strike="noStrike" cap="none">
              <a:solidFill>
                <a:srgbClr val="000000"/>
              </a:solidFill>
              <a:latin typeface="Helvetica Neue"/>
              <a:ea typeface="Helvetica Neue"/>
              <a:cs typeface="Helvetica Neue"/>
              <a:sym typeface="Helvetica Neue"/>
            </a:endParaRPr>
          </a:p>
        </p:txBody>
      </p:sp>
      <p:sp>
        <p:nvSpPr>
          <p:cNvPr id="323" name="Google Shape;323;p27"/>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66A1C9"/>
              </a:buClr>
              <a:buSzPts val="800"/>
              <a:buFont typeface="Arial"/>
              <a:buNone/>
            </a:pPr>
            <a:r>
              <a:rPr lang="de" sz="800" b="1" i="0" u="none" strike="noStrike" cap="none">
                <a:solidFill>
                  <a:srgbClr val="66A1C9"/>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sp>
        <p:nvSpPr>
          <p:cNvPr id="324" name="Google Shape;324;p27"/>
          <p:cNvSpPr/>
          <p:nvPr/>
        </p:nvSpPr>
        <p:spPr>
          <a:xfrm>
            <a:off x="4399600" y="4133600"/>
            <a:ext cx="4561200" cy="6774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Das Kollagen aus der Ernährung wird schlechter aufgenommen. Es ist kompliziert, s</a:t>
            </a:r>
            <a:r>
              <a:rPr lang="de">
                <a:solidFill>
                  <a:srgbClr val="545454"/>
                </a:solidFill>
              </a:rPr>
              <a:t>ei</a:t>
            </a:r>
            <a:r>
              <a:rPr lang="de" sz="1400" b="0" i="0" u="none" strike="noStrike" cap="none">
                <a:solidFill>
                  <a:srgbClr val="545454"/>
                </a:solidFill>
                <a:latin typeface="Arial"/>
                <a:ea typeface="Arial"/>
                <a:cs typeface="Arial"/>
                <a:sym typeface="Arial"/>
              </a:rPr>
              <a:t>ne Menge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und Dosierung in den Lebensmitteln zu berechnen</a:t>
            </a:r>
            <a:endParaRPr sz="1400" b="0" i="0" u="none" strike="noStrike" cap="none">
              <a:solidFill>
                <a:srgbClr val="545454"/>
              </a:solidFill>
              <a:latin typeface="Arial"/>
              <a:ea typeface="Arial"/>
              <a:cs typeface="Arial"/>
              <a:sym typeface="Arial"/>
            </a:endParaRPr>
          </a:p>
        </p:txBody>
      </p:sp>
      <p:sp>
        <p:nvSpPr>
          <p:cNvPr id="325" name="Google Shape;325;p27"/>
          <p:cNvSpPr/>
          <p:nvPr/>
        </p:nvSpPr>
        <p:spPr>
          <a:xfrm>
            <a:off x="845802" y="1566036"/>
            <a:ext cx="2319089"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175D97"/>
              </a:buClr>
              <a:buSzPts val="1700"/>
              <a:buFont typeface="Arial"/>
              <a:buNone/>
            </a:pPr>
            <a:r>
              <a:rPr lang="de" sz="1700" b="1" i="0" u="none" strike="noStrike" cap="none">
                <a:solidFill>
                  <a:srgbClr val="175D97"/>
                </a:solidFill>
                <a:latin typeface="Arial"/>
                <a:ea typeface="Arial"/>
                <a:cs typeface="Arial"/>
                <a:sym typeface="Arial"/>
              </a:rPr>
              <a:t>Nutrikosmetik </a:t>
            </a:r>
            <a:endParaRPr sz="1700" b="1" i="0" u="none" strike="noStrike" cap="none">
              <a:solidFill>
                <a:srgbClr val="175D97"/>
              </a:solidFill>
              <a:latin typeface="Arial"/>
              <a:ea typeface="Arial"/>
              <a:cs typeface="Arial"/>
              <a:sym typeface="Arial"/>
            </a:endParaRPr>
          </a:p>
        </p:txBody>
      </p:sp>
      <p:sp>
        <p:nvSpPr>
          <p:cNvPr id="326" name="Google Shape;326;p27"/>
          <p:cNvSpPr/>
          <p:nvPr/>
        </p:nvSpPr>
        <p:spPr>
          <a:xfrm>
            <a:off x="4399600" y="2118509"/>
            <a:ext cx="3368100" cy="4695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Äußere Mittel wirken vorwiegend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in den oberen Schichten der Haut</a:t>
            </a:r>
            <a:endParaRPr sz="1400" b="0" i="0" u="none" strike="noStrike" cap="none">
              <a:solidFill>
                <a:srgbClr val="545454"/>
              </a:solidFill>
              <a:latin typeface="Arial"/>
              <a:ea typeface="Arial"/>
              <a:cs typeface="Arial"/>
              <a:sym typeface="Arial"/>
            </a:endParaRPr>
          </a:p>
        </p:txBody>
      </p:sp>
      <p:sp>
        <p:nvSpPr>
          <p:cNvPr id="327" name="Google Shape;327;p27"/>
          <p:cNvSpPr/>
          <p:nvPr/>
        </p:nvSpPr>
        <p:spPr>
          <a:xfrm>
            <a:off x="4399600" y="3006975"/>
            <a:ext cx="3368100" cy="9474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Wirkungsfläche der Injektionen ist beschränkt, es sind Schmerzen oder Anschwellungen nach der Prozedur möglich</a:t>
            </a:r>
            <a:endParaRPr sz="1400" b="0" i="0" u="none" strike="noStrike" cap="none">
              <a:solidFill>
                <a:srgbClr val="545454"/>
              </a:solidFill>
              <a:latin typeface="Arial"/>
              <a:ea typeface="Arial"/>
              <a:cs typeface="Arial"/>
              <a:sym typeface="Arial"/>
            </a:endParaRPr>
          </a:p>
        </p:txBody>
      </p:sp>
      <p:sp>
        <p:nvSpPr>
          <p:cNvPr id="328" name="Google Shape;328;p27"/>
          <p:cNvSpPr/>
          <p:nvPr/>
        </p:nvSpPr>
        <p:spPr>
          <a:xfrm>
            <a:off x="385874" y="1129100"/>
            <a:ext cx="8232688" cy="448821"/>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2900"/>
              <a:buFont typeface="Arial"/>
              <a:buNone/>
            </a:pPr>
            <a:r>
              <a:rPr lang="de" sz="2900" b="1" i="0" u="none" strike="noStrike" cap="none">
                <a:solidFill>
                  <a:srgbClr val="535353"/>
                </a:solidFill>
                <a:latin typeface="Arial"/>
                <a:ea typeface="Arial"/>
                <a:cs typeface="Arial"/>
                <a:sym typeface="Arial"/>
              </a:rPr>
              <a:t>von den anderen bekannten Kollagen</a:t>
            </a:r>
            <a:r>
              <a:rPr lang="de" sz="2900" b="1">
                <a:solidFill>
                  <a:srgbClr val="535353"/>
                </a:solidFill>
              </a:rPr>
              <a:t> Q</a:t>
            </a:r>
            <a:r>
              <a:rPr lang="de" sz="2900" b="1" i="0" u="none" strike="noStrike" cap="none">
                <a:solidFill>
                  <a:srgbClr val="535353"/>
                </a:solidFill>
                <a:latin typeface="Arial"/>
                <a:ea typeface="Arial"/>
                <a:cs typeface="Arial"/>
                <a:sym typeface="Arial"/>
              </a:rPr>
              <a:t>uellen</a:t>
            </a:r>
            <a:endParaRPr sz="2900" b="1" i="0" u="none" strike="noStrike" cap="none">
              <a:solidFill>
                <a:srgbClr val="535353"/>
              </a:solidFill>
              <a:latin typeface="Arial"/>
              <a:ea typeface="Arial"/>
              <a:cs typeface="Arial"/>
              <a:sym typeface="Arial"/>
            </a:endParaRPr>
          </a:p>
        </p:txBody>
      </p:sp>
      <p:sp>
        <p:nvSpPr>
          <p:cNvPr id="329" name="Google Shape;329;p27"/>
          <p:cNvSpPr/>
          <p:nvPr/>
        </p:nvSpPr>
        <p:spPr>
          <a:xfrm>
            <a:off x="4403391" y="1839525"/>
            <a:ext cx="2319000" cy="3138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Vs </a:t>
            </a:r>
            <a:r>
              <a:rPr lang="de" sz="1700" b="1">
                <a:solidFill>
                  <a:srgbClr val="545454"/>
                </a:solidFill>
              </a:rPr>
              <a:t>Cremes</a:t>
            </a:r>
            <a:r>
              <a:rPr lang="de" sz="1700" b="1" i="0" u="none" strike="noStrike" cap="none">
                <a:solidFill>
                  <a:srgbClr val="545454"/>
                </a:solidFill>
                <a:latin typeface="Arial"/>
                <a:ea typeface="Arial"/>
                <a:cs typeface="Arial"/>
                <a:sym typeface="Arial"/>
              </a:rPr>
              <a:t> </a:t>
            </a:r>
            <a:endParaRPr sz="1700" b="1" i="0" u="none" strike="noStrike" cap="none">
              <a:solidFill>
                <a:srgbClr val="545454"/>
              </a:solidFill>
              <a:latin typeface="Arial"/>
              <a:ea typeface="Arial"/>
              <a:cs typeface="Arial"/>
              <a:sym typeface="Arial"/>
            </a:endParaRPr>
          </a:p>
        </p:txBody>
      </p:sp>
      <p:pic>
        <p:nvPicPr>
          <p:cNvPr id="330" name="Google Shape;330;p27"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331" name="Google Shape;331;p27"/>
          <p:cNvSpPr/>
          <p:nvPr/>
        </p:nvSpPr>
        <p:spPr>
          <a:xfrm>
            <a:off x="827725" y="1938836"/>
            <a:ext cx="2566470"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Wirkung von innen</a:t>
            </a:r>
            <a:endParaRPr sz="1400" b="0" i="0" u="none" strike="noStrike" cap="none">
              <a:solidFill>
                <a:srgbClr val="545454"/>
              </a:solidFill>
              <a:latin typeface="Arial"/>
              <a:ea typeface="Arial"/>
              <a:cs typeface="Arial"/>
              <a:sym typeface="Arial"/>
            </a:endParaRPr>
          </a:p>
        </p:txBody>
      </p:sp>
      <p:sp>
        <p:nvSpPr>
          <p:cNvPr id="332" name="Google Shape;332;p27"/>
          <p:cNvSpPr/>
          <p:nvPr/>
        </p:nvSpPr>
        <p:spPr>
          <a:xfrm>
            <a:off x="827724" y="2730775"/>
            <a:ext cx="2256498"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Wirkung nicht lokal, sondern auf den ganzen Körper</a:t>
            </a:r>
            <a:endParaRPr sz="1400" b="0" i="0" u="none" strike="noStrike" cap="none">
              <a:solidFill>
                <a:srgbClr val="545454"/>
              </a:solidFill>
              <a:latin typeface="Arial"/>
              <a:ea typeface="Arial"/>
              <a:cs typeface="Arial"/>
              <a:sym typeface="Arial"/>
            </a:endParaRPr>
          </a:p>
        </p:txBody>
      </p:sp>
      <p:sp>
        <p:nvSpPr>
          <p:cNvPr id="333" name="Google Shape;333;p27"/>
          <p:cNvSpPr/>
          <p:nvPr/>
        </p:nvSpPr>
        <p:spPr>
          <a:xfrm>
            <a:off x="827725" y="3785832"/>
            <a:ext cx="2747108"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Perfekte Bioverfügbarkeit,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genaue Portionen und Dosierungen</a:t>
            </a:r>
            <a:endParaRPr sz="1400" b="0" i="0" u="none" strike="noStrike" cap="none">
              <a:solidFill>
                <a:srgbClr val="545454"/>
              </a:solidFill>
              <a:latin typeface="Arial"/>
              <a:ea typeface="Arial"/>
              <a:cs typeface="Arial"/>
              <a:sym typeface="Arial"/>
            </a:endParaRPr>
          </a:p>
        </p:txBody>
      </p:sp>
      <p:sp>
        <p:nvSpPr>
          <p:cNvPr id="334" name="Google Shape;334;p27"/>
          <p:cNvSpPr/>
          <p:nvPr/>
        </p:nvSpPr>
        <p:spPr>
          <a:xfrm>
            <a:off x="4403391" y="2731477"/>
            <a:ext cx="2319000" cy="3138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Vs Injektionen</a:t>
            </a:r>
            <a:endParaRPr sz="1700" b="1" i="0" u="none" strike="noStrike" cap="none">
              <a:solidFill>
                <a:srgbClr val="545454"/>
              </a:solidFill>
              <a:latin typeface="Arial"/>
              <a:ea typeface="Arial"/>
              <a:cs typeface="Arial"/>
              <a:sym typeface="Arial"/>
            </a:endParaRPr>
          </a:p>
        </p:txBody>
      </p:sp>
      <p:sp>
        <p:nvSpPr>
          <p:cNvPr id="335" name="Google Shape;335;p27"/>
          <p:cNvSpPr/>
          <p:nvPr/>
        </p:nvSpPr>
        <p:spPr>
          <a:xfrm>
            <a:off x="4437250" y="3852950"/>
            <a:ext cx="2355300" cy="3138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Vs Ernährung</a:t>
            </a:r>
            <a:endParaRPr sz="1700" b="1" i="0" u="none" strike="noStrike" cap="none">
              <a:solidFill>
                <a:srgbClr val="545454"/>
              </a:solidFill>
              <a:latin typeface="Arial"/>
              <a:ea typeface="Arial"/>
              <a:cs typeface="Arial"/>
              <a:sym typeface="Arial"/>
            </a:endParaRPr>
          </a:p>
        </p:txBody>
      </p:sp>
      <p:cxnSp>
        <p:nvCxnSpPr>
          <p:cNvPr id="336" name="Google Shape;336;p27"/>
          <p:cNvCxnSpPr/>
          <p:nvPr/>
        </p:nvCxnSpPr>
        <p:spPr>
          <a:xfrm rot="10800000">
            <a:off x="2615696" y="2062832"/>
            <a:ext cx="1631631" cy="2"/>
          </a:xfrm>
          <a:prstGeom prst="straightConnector1">
            <a:avLst/>
          </a:prstGeom>
          <a:noFill/>
          <a:ln w="50800" cap="flat" cmpd="sng">
            <a:solidFill>
              <a:srgbClr val="FFFFFF"/>
            </a:solidFill>
            <a:prstDash val="solid"/>
            <a:round/>
            <a:headEnd type="oval" w="med" len="med"/>
            <a:tailEnd type="oval" w="med" len="med"/>
          </a:ln>
        </p:spPr>
      </p:cxnSp>
      <p:cxnSp>
        <p:nvCxnSpPr>
          <p:cNvPr id="337" name="Google Shape;337;p27"/>
          <p:cNvCxnSpPr/>
          <p:nvPr/>
        </p:nvCxnSpPr>
        <p:spPr>
          <a:xfrm flipH="1">
            <a:off x="3236496" y="2941000"/>
            <a:ext cx="1010831" cy="1"/>
          </a:xfrm>
          <a:prstGeom prst="straightConnector1">
            <a:avLst/>
          </a:prstGeom>
          <a:noFill/>
          <a:ln w="50800" cap="flat" cmpd="sng">
            <a:solidFill>
              <a:srgbClr val="FFFFFF"/>
            </a:solidFill>
            <a:prstDash val="solid"/>
            <a:round/>
            <a:headEnd type="oval" w="med" len="med"/>
            <a:tailEnd type="oval" w="med" len="med"/>
          </a:ln>
        </p:spPr>
      </p:cxnSp>
      <p:cxnSp>
        <p:nvCxnSpPr>
          <p:cNvPr id="338" name="Google Shape;338;p27"/>
          <p:cNvCxnSpPr/>
          <p:nvPr/>
        </p:nvCxnSpPr>
        <p:spPr>
          <a:xfrm flipH="1">
            <a:off x="3236496" y="4009840"/>
            <a:ext cx="1010831" cy="2"/>
          </a:xfrm>
          <a:prstGeom prst="straightConnector1">
            <a:avLst/>
          </a:prstGeom>
          <a:noFill/>
          <a:ln w="50800" cap="flat" cmpd="sng">
            <a:solidFill>
              <a:srgbClr val="FFFFFF"/>
            </a:solidFill>
            <a:prstDash val="solid"/>
            <a:round/>
            <a:headEnd type="oval" w="med" len="med"/>
            <a:tailEnd type="oval" w="med" len="med"/>
          </a:ln>
        </p:spPr>
      </p:cxnSp>
      <p:sp>
        <p:nvSpPr>
          <p:cNvPr id="339" name="Google Shape;339;p27"/>
          <p:cNvSpPr/>
          <p:nvPr/>
        </p:nvSpPr>
        <p:spPr>
          <a:xfrm>
            <a:off x="3587994" y="1790302"/>
            <a:ext cx="545063" cy="545063"/>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40" name="Google Shape;340;p27"/>
          <p:cNvSpPr/>
          <p:nvPr/>
        </p:nvSpPr>
        <p:spPr>
          <a:xfrm>
            <a:off x="3587994" y="2688797"/>
            <a:ext cx="545063" cy="545063"/>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41" name="Google Shape;341;p27"/>
          <p:cNvSpPr/>
          <p:nvPr/>
        </p:nvSpPr>
        <p:spPr>
          <a:xfrm>
            <a:off x="3517899" y="1918106"/>
            <a:ext cx="699539"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01</a:t>
            </a:r>
            <a:endParaRPr sz="1700" b="1" i="0" u="none" strike="noStrike" cap="none">
              <a:solidFill>
                <a:srgbClr val="545454"/>
              </a:solidFill>
              <a:latin typeface="Arial"/>
              <a:ea typeface="Arial"/>
              <a:cs typeface="Arial"/>
              <a:sym typeface="Arial"/>
            </a:endParaRPr>
          </a:p>
        </p:txBody>
      </p:sp>
      <p:sp>
        <p:nvSpPr>
          <p:cNvPr id="342" name="Google Shape;342;p27"/>
          <p:cNvSpPr/>
          <p:nvPr/>
        </p:nvSpPr>
        <p:spPr>
          <a:xfrm>
            <a:off x="3513137" y="2821363"/>
            <a:ext cx="699539"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02</a:t>
            </a:r>
            <a:endParaRPr sz="1700" b="1" i="0" u="none" strike="noStrike" cap="none">
              <a:solidFill>
                <a:srgbClr val="545454"/>
              </a:solidFill>
              <a:latin typeface="Arial"/>
              <a:ea typeface="Arial"/>
              <a:cs typeface="Arial"/>
              <a:sym typeface="Arial"/>
            </a:endParaRPr>
          </a:p>
        </p:txBody>
      </p:sp>
      <p:sp>
        <p:nvSpPr>
          <p:cNvPr id="343" name="Google Shape;343;p27"/>
          <p:cNvSpPr/>
          <p:nvPr/>
        </p:nvSpPr>
        <p:spPr>
          <a:xfrm>
            <a:off x="3587994" y="3737310"/>
            <a:ext cx="545063" cy="545064"/>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44" name="Google Shape;344;p27"/>
          <p:cNvSpPr/>
          <p:nvPr/>
        </p:nvSpPr>
        <p:spPr>
          <a:xfrm>
            <a:off x="3517899" y="3860351"/>
            <a:ext cx="699539"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03</a:t>
            </a:r>
            <a:endParaRPr sz="1700" b="1" i="0" u="none" strike="noStrike" cap="none">
              <a:solidFill>
                <a:srgbClr val="54545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8"/>
          <p:cNvPicPr preferRelativeResize="0"/>
          <p:nvPr/>
        </p:nvPicPr>
        <p:blipFill rotWithShape="1">
          <a:blip r:embed="rId3">
            <a:alphaModFix/>
          </a:blip>
          <a:srcRect l="20581" r="7061"/>
          <a:stretch/>
        </p:blipFill>
        <p:spPr>
          <a:xfrm>
            <a:off x="-42471" y="-88191"/>
            <a:ext cx="9266876" cy="5319883"/>
          </a:xfrm>
          <a:prstGeom prst="rect">
            <a:avLst/>
          </a:prstGeom>
          <a:noFill/>
          <a:ln>
            <a:noFill/>
          </a:ln>
        </p:spPr>
      </p:pic>
      <p:sp>
        <p:nvSpPr>
          <p:cNvPr id="350" name="Google Shape;350;p28"/>
          <p:cNvSpPr/>
          <p:nvPr/>
        </p:nvSpPr>
        <p:spPr>
          <a:xfrm>
            <a:off x="508991" y="504633"/>
            <a:ext cx="4186691" cy="113337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Promarine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sp>
        <p:nvSpPr>
          <p:cNvPr id="351" name="Google Shape;351;p28"/>
          <p:cNvSpPr/>
          <p:nvPr/>
        </p:nvSpPr>
        <p:spPr>
          <a:xfrm>
            <a:off x="583707" y="2183247"/>
            <a:ext cx="3777900" cy="8850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74596E"/>
              </a:buClr>
              <a:buSzPts val="1400"/>
              <a:buFont typeface="Arial"/>
              <a:buNone/>
            </a:pPr>
            <a:r>
              <a:rPr lang="de" b="1">
                <a:solidFill>
                  <a:srgbClr val="74596E"/>
                </a:solidFill>
              </a:rPr>
              <a:t>Die einzigartige Formel des Produkts kombiniert bioverfügbares Kollagen, die besten natürlichen Inhaltsstoffe und moderne Technologien.</a:t>
            </a:r>
            <a:endParaRPr sz="1900" b="0" i="0" u="none" strike="noStrike" cap="none">
              <a:solidFill>
                <a:srgbClr val="000000"/>
              </a:solidFill>
              <a:latin typeface="Helvetica Neue"/>
              <a:ea typeface="Helvetica Neue"/>
              <a:cs typeface="Helvetica Neue"/>
              <a:sym typeface="Helvetica Neue"/>
            </a:endParaRPr>
          </a:p>
        </p:txBody>
      </p:sp>
      <p:sp>
        <p:nvSpPr>
          <p:cNvPr id="352" name="Google Shape;352;p28"/>
          <p:cNvSpPr/>
          <p:nvPr/>
        </p:nvSpPr>
        <p:spPr>
          <a:xfrm>
            <a:off x="548282" y="3461094"/>
            <a:ext cx="3738604" cy="109284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Die konzentrierte Quelle des Meeres-* Kollagens Typ 1 und 3 für </a:t>
            </a:r>
            <a:r>
              <a:rPr lang="de" sz="1700" b="1" i="0" u="none" strike="noStrike" cap="none">
                <a:solidFill>
                  <a:srgbClr val="C15799"/>
                </a:solidFill>
                <a:latin typeface="Arial"/>
                <a:ea typeface="Arial"/>
                <a:cs typeface="Arial"/>
                <a:sym typeface="Arial"/>
              </a:rPr>
              <a:t>die Jugendlichkeit der Haut, feste Nägel und glänzende Haare**.</a:t>
            </a:r>
            <a:endParaRPr sz="1900" b="0" i="0" u="none" strike="noStrike" cap="none">
              <a:solidFill>
                <a:srgbClr val="000000"/>
              </a:solidFill>
              <a:latin typeface="Helvetica Neue"/>
              <a:ea typeface="Helvetica Neue"/>
              <a:cs typeface="Helvetica Neue"/>
              <a:sym typeface="Helvetica Neue"/>
            </a:endParaRPr>
          </a:p>
        </p:txBody>
      </p:sp>
      <p:pic>
        <p:nvPicPr>
          <p:cNvPr id="353" name="Google Shape;353;p28"/>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354" name="Google Shape;354;p28"/>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FFFFFF"/>
              </a:buClr>
              <a:buSzPts val="800"/>
              <a:buFont typeface="Arial"/>
              <a:buNone/>
            </a:pPr>
            <a:r>
              <a:rPr lang="de" sz="800" b="1" i="0" u="none" strike="noStrike" cap="none">
                <a:solidFill>
                  <a:srgbClr val="FFFFFF"/>
                </a:solidFill>
                <a:latin typeface="Arial"/>
                <a:ea typeface="Arial"/>
                <a:cs typeface="Arial"/>
                <a:sym typeface="Arial"/>
              </a:rPr>
              <a:t>Promarine Collagen Peptides</a:t>
            </a:r>
            <a:endParaRPr sz="800" b="1"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9"/>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360" name="Google Shape;360;p29"/>
          <p:cNvSpPr/>
          <p:nvPr/>
        </p:nvSpPr>
        <p:spPr>
          <a:xfrm>
            <a:off x="385874" y="414755"/>
            <a:ext cx="8232688" cy="94742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WIRKUNG VON</a:t>
            </a:r>
            <a:r>
              <a:rPr lang="de" sz="3200" b="1" i="0" u="none" strike="noStrike" cap="none">
                <a:solidFill>
                  <a:srgbClr val="535353"/>
                </a:solidFill>
                <a:latin typeface="Arial"/>
                <a:ea typeface="Arial"/>
                <a:cs typeface="Arial"/>
                <a:sym typeface="Arial"/>
              </a:rPr>
              <a: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PROMARINE COLLAGEN PEPTIDES </a:t>
            </a:r>
            <a:endParaRPr sz="1900" b="0" i="0" u="none" strike="noStrike" cap="none">
              <a:solidFill>
                <a:srgbClr val="000000"/>
              </a:solidFill>
              <a:latin typeface="Helvetica Neue"/>
              <a:ea typeface="Helvetica Neue"/>
              <a:cs typeface="Helvetica Neue"/>
              <a:sym typeface="Helvetica Neue"/>
            </a:endParaRPr>
          </a:p>
        </p:txBody>
      </p:sp>
      <p:pic>
        <p:nvPicPr>
          <p:cNvPr id="361" name="Google Shape;361;p29"/>
          <p:cNvPicPr preferRelativeResize="0"/>
          <p:nvPr/>
        </p:nvPicPr>
        <p:blipFill rotWithShape="1">
          <a:blip r:embed="rId3">
            <a:alphaModFix/>
          </a:blip>
          <a:srcRect l="11093" t="15745" r="22151" b="39751"/>
          <a:stretch/>
        </p:blipFill>
        <p:spPr>
          <a:xfrm>
            <a:off x="3447403" y="1813236"/>
            <a:ext cx="1166802" cy="1166816"/>
          </a:xfrm>
          <a:custGeom>
            <a:avLst/>
            <a:gdLst/>
            <a:ahLst/>
            <a:cxnLst/>
            <a:rect l="l" t="t"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pic>
        <p:nvPicPr>
          <p:cNvPr id="362" name="Google Shape;362;p29"/>
          <p:cNvPicPr preferRelativeResize="0"/>
          <p:nvPr/>
        </p:nvPicPr>
        <p:blipFill rotWithShape="1">
          <a:blip r:embed="rId4">
            <a:alphaModFix/>
          </a:blip>
          <a:srcRect l="41538" t="13092" r="17182" b="24891"/>
          <a:stretch/>
        </p:blipFill>
        <p:spPr>
          <a:xfrm>
            <a:off x="6371579" y="1813236"/>
            <a:ext cx="1166802" cy="1166817"/>
          </a:xfrm>
          <a:custGeom>
            <a:avLst/>
            <a:gdLst/>
            <a:ahLst/>
            <a:cxnLst/>
            <a:rect l="l" t="t"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pic>
        <p:nvPicPr>
          <p:cNvPr id="363" name="Google Shape;363;p29"/>
          <p:cNvPicPr preferRelativeResize="0"/>
          <p:nvPr/>
        </p:nvPicPr>
        <p:blipFill rotWithShape="1">
          <a:blip r:embed="rId5">
            <a:alphaModFix/>
          </a:blip>
          <a:srcRect l="26472" t="342" r="466" b="50949"/>
          <a:stretch/>
        </p:blipFill>
        <p:spPr>
          <a:xfrm>
            <a:off x="542279" y="1813224"/>
            <a:ext cx="1166802" cy="1166817"/>
          </a:xfrm>
          <a:custGeom>
            <a:avLst/>
            <a:gdLst/>
            <a:ahLst/>
            <a:cxnLst/>
            <a:rect l="l" t="t"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
        <p:nvSpPr>
          <p:cNvPr id="364" name="Google Shape;364;p29"/>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365" name="Google Shape;365;p29" descr="pasted-image.pdf"/>
          <p:cNvPicPr preferRelativeResize="0"/>
          <p:nvPr/>
        </p:nvPicPr>
        <p:blipFill rotWithShape="1">
          <a:blip r:embed="rId6">
            <a:alphaModFix/>
          </a:blip>
          <a:srcRect/>
          <a:stretch/>
        </p:blipFill>
        <p:spPr>
          <a:xfrm>
            <a:off x="392311" y="4768453"/>
            <a:ext cx="726878" cy="126803"/>
          </a:xfrm>
          <a:prstGeom prst="rect">
            <a:avLst/>
          </a:prstGeom>
          <a:noFill/>
          <a:ln>
            <a:noFill/>
          </a:ln>
        </p:spPr>
      </p:pic>
      <p:sp>
        <p:nvSpPr>
          <p:cNvPr id="366" name="Google Shape;366;p29"/>
          <p:cNvSpPr/>
          <p:nvPr/>
        </p:nvSpPr>
        <p:spPr>
          <a:xfrm>
            <a:off x="1874503" y="2247917"/>
            <a:ext cx="2319088"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GESICHT</a:t>
            </a:r>
            <a:endParaRPr sz="1700" b="1" i="0" u="none" strike="noStrike" cap="none">
              <a:solidFill>
                <a:srgbClr val="545454"/>
              </a:solidFill>
              <a:latin typeface="Arial"/>
              <a:ea typeface="Arial"/>
              <a:cs typeface="Arial"/>
              <a:sym typeface="Arial"/>
            </a:endParaRPr>
          </a:p>
        </p:txBody>
      </p:sp>
      <p:sp>
        <p:nvSpPr>
          <p:cNvPr id="367" name="Google Shape;367;p29"/>
          <p:cNvSpPr/>
          <p:nvPr/>
        </p:nvSpPr>
        <p:spPr>
          <a:xfrm>
            <a:off x="551499" y="3106302"/>
            <a:ext cx="2254415"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Für strahlende, glatte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und hydratisierte Haut</a:t>
            </a:r>
            <a:endParaRPr sz="1400" b="0" i="0" u="none" strike="noStrike" cap="none">
              <a:solidFill>
                <a:srgbClr val="545454"/>
              </a:solidFill>
              <a:latin typeface="Arial"/>
              <a:ea typeface="Arial"/>
              <a:cs typeface="Arial"/>
              <a:sym typeface="Arial"/>
            </a:endParaRPr>
          </a:p>
        </p:txBody>
      </p:sp>
      <p:sp>
        <p:nvSpPr>
          <p:cNvPr id="368" name="Google Shape;368;p29"/>
          <p:cNvSpPr/>
          <p:nvPr/>
        </p:nvSpPr>
        <p:spPr>
          <a:xfrm>
            <a:off x="551500" y="3656739"/>
            <a:ext cx="2728803" cy="885095"/>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400"/>
              <a:buFont typeface="Arial"/>
              <a:buNone/>
            </a:pPr>
            <a:r>
              <a:rPr lang="de" sz="1400" b="1" i="0" u="none" strike="noStrike" cap="none">
                <a:solidFill>
                  <a:srgbClr val="C15799"/>
                </a:solidFill>
                <a:latin typeface="Arial"/>
                <a:ea typeface="Arial"/>
                <a:cs typeface="Arial"/>
                <a:sym typeface="Arial"/>
              </a:rPr>
              <a:t>Verlangsamung der altersbedingten Änderungen, der Trockenheit und Erschlaffung der Haut</a:t>
            </a:r>
            <a:endParaRPr sz="1900" b="0" i="0" u="none" strike="noStrike" cap="none">
              <a:solidFill>
                <a:srgbClr val="000000"/>
              </a:solidFill>
              <a:latin typeface="Helvetica Neue"/>
              <a:ea typeface="Helvetica Neue"/>
              <a:cs typeface="Helvetica Neue"/>
              <a:sym typeface="Helvetica Neue"/>
            </a:endParaRPr>
          </a:p>
        </p:txBody>
      </p:sp>
      <p:sp>
        <p:nvSpPr>
          <p:cNvPr id="369" name="Google Shape;369;p29"/>
          <p:cNvSpPr/>
          <p:nvPr/>
        </p:nvSpPr>
        <p:spPr>
          <a:xfrm>
            <a:off x="429219" y="1981864"/>
            <a:ext cx="1097914"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5400"/>
              <a:buFont typeface="Arial"/>
              <a:buNone/>
            </a:pPr>
            <a:r>
              <a:rPr lang="de" sz="5400" b="1" i="0" u="none" strike="noStrike" cap="none">
                <a:solidFill>
                  <a:srgbClr val="FFFFFF"/>
                </a:solidFill>
                <a:latin typeface="Arial"/>
                <a:ea typeface="Arial"/>
                <a:cs typeface="Arial"/>
                <a:sym typeface="Arial"/>
              </a:rPr>
              <a:t>1</a:t>
            </a:r>
            <a:endParaRPr sz="5400" b="1" i="0" u="none" strike="noStrike" cap="none">
              <a:solidFill>
                <a:srgbClr val="FFFFFF"/>
              </a:solidFill>
              <a:latin typeface="Arial"/>
              <a:ea typeface="Arial"/>
              <a:cs typeface="Arial"/>
              <a:sym typeface="Arial"/>
            </a:endParaRPr>
          </a:p>
        </p:txBody>
      </p:sp>
      <p:sp>
        <p:nvSpPr>
          <p:cNvPr id="370" name="Google Shape;370;p29"/>
          <p:cNvSpPr/>
          <p:nvPr/>
        </p:nvSpPr>
        <p:spPr>
          <a:xfrm>
            <a:off x="4779628" y="2247917"/>
            <a:ext cx="2319088"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KÖRPER</a:t>
            </a:r>
            <a:endParaRPr sz="1700" b="1" i="0" u="none" strike="noStrike" cap="none">
              <a:solidFill>
                <a:srgbClr val="545454"/>
              </a:solidFill>
              <a:latin typeface="Arial"/>
              <a:ea typeface="Arial"/>
              <a:cs typeface="Arial"/>
              <a:sym typeface="Arial"/>
            </a:endParaRPr>
          </a:p>
        </p:txBody>
      </p:sp>
      <p:sp>
        <p:nvSpPr>
          <p:cNvPr id="371" name="Google Shape;371;p29"/>
          <p:cNvSpPr/>
          <p:nvPr/>
        </p:nvSpPr>
        <p:spPr>
          <a:xfrm>
            <a:off x="3456626" y="3092014"/>
            <a:ext cx="2091187"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Für die Straffheit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und den Tonus</a:t>
            </a:r>
            <a:endParaRPr sz="1900" b="0" i="0" u="none" strike="noStrike" cap="none">
              <a:solidFill>
                <a:srgbClr val="000000"/>
              </a:solidFill>
              <a:latin typeface="Helvetica Neue"/>
              <a:ea typeface="Helvetica Neue"/>
              <a:cs typeface="Helvetica Neue"/>
              <a:sym typeface="Helvetica Neue"/>
            </a:endParaRPr>
          </a:p>
        </p:txBody>
      </p:sp>
      <p:sp>
        <p:nvSpPr>
          <p:cNvPr id="372" name="Google Shape;372;p29"/>
          <p:cNvSpPr/>
          <p:nvPr/>
        </p:nvSpPr>
        <p:spPr>
          <a:xfrm>
            <a:off x="3456625" y="3656750"/>
            <a:ext cx="2254500" cy="6774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400"/>
              <a:buFont typeface="Arial"/>
              <a:buNone/>
            </a:pPr>
            <a:r>
              <a:rPr lang="de" b="1">
                <a:solidFill>
                  <a:srgbClr val="C15799"/>
                </a:solidFill>
              </a:rPr>
              <a:t>Reduzierung des Erscheinungsbildes von Cellulite</a:t>
            </a:r>
            <a:endParaRPr sz="1900" b="0" i="0" u="none" strike="noStrike" cap="none">
              <a:solidFill>
                <a:srgbClr val="000000"/>
              </a:solidFill>
              <a:latin typeface="Helvetica Neue"/>
              <a:ea typeface="Helvetica Neue"/>
              <a:cs typeface="Helvetica Neue"/>
              <a:sym typeface="Helvetica Neue"/>
            </a:endParaRPr>
          </a:p>
        </p:txBody>
      </p:sp>
      <p:sp>
        <p:nvSpPr>
          <p:cNvPr id="373" name="Google Shape;373;p29"/>
          <p:cNvSpPr/>
          <p:nvPr/>
        </p:nvSpPr>
        <p:spPr>
          <a:xfrm>
            <a:off x="3372444" y="1981864"/>
            <a:ext cx="1097916"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5400"/>
              <a:buFont typeface="Arial"/>
              <a:buNone/>
            </a:pPr>
            <a:r>
              <a:rPr lang="de" sz="5400" b="1" i="0" u="none" strike="noStrike" cap="none">
                <a:solidFill>
                  <a:srgbClr val="FFFFFF"/>
                </a:solidFill>
                <a:latin typeface="Arial"/>
                <a:ea typeface="Arial"/>
                <a:cs typeface="Arial"/>
                <a:sym typeface="Arial"/>
              </a:rPr>
              <a:t>2</a:t>
            </a:r>
            <a:endParaRPr sz="5400" b="1" i="0" u="none" strike="noStrike" cap="none">
              <a:solidFill>
                <a:srgbClr val="FFFFFF"/>
              </a:solidFill>
              <a:latin typeface="Arial"/>
              <a:ea typeface="Arial"/>
              <a:cs typeface="Arial"/>
              <a:sym typeface="Arial"/>
            </a:endParaRPr>
          </a:p>
        </p:txBody>
      </p:sp>
      <p:sp>
        <p:nvSpPr>
          <p:cNvPr id="374" name="Google Shape;374;p29"/>
          <p:cNvSpPr/>
          <p:nvPr/>
        </p:nvSpPr>
        <p:spPr>
          <a:xfrm>
            <a:off x="7703804" y="2125710"/>
            <a:ext cx="2319088" cy="57347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HAARE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UND NÄGEL</a:t>
            </a:r>
            <a:endParaRPr sz="1900" b="0" i="0" u="none" strike="noStrike" cap="none">
              <a:solidFill>
                <a:srgbClr val="000000"/>
              </a:solidFill>
              <a:latin typeface="Helvetica Neue"/>
              <a:ea typeface="Helvetica Neue"/>
              <a:cs typeface="Helvetica Neue"/>
              <a:sym typeface="Helvetica Neue"/>
            </a:endParaRPr>
          </a:p>
        </p:txBody>
      </p:sp>
      <p:sp>
        <p:nvSpPr>
          <p:cNvPr id="375" name="Google Shape;375;p29"/>
          <p:cNvSpPr/>
          <p:nvPr/>
        </p:nvSpPr>
        <p:spPr>
          <a:xfrm>
            <a:off x="6385563" y="3092014"/>
            <a:ext cx="2031432"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Für glänzende Haare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und feste Nägel</a:t>
            </a:r>
            <a:endParaRPr sz="1900" b="0" i="0" u="none" strike="noStrike" cap="none">
              <a:solidFill>
                <a:srgbClr val="000000"/>
              </a:solidFill>
              <a:latin typeface="Helvetica Neue"/>
              <a:ea typeface="Helvetica Neue"/>
              <a:cs typeface="Helvetica Neue"/>
              <a:sym typeface="Helvetica Neue"/>
            </a:endParaRPr>
          </a:p>
        </p:txBody>
      </p:sp>
      <p:sp>
        <p:nvSpPr>
          <p:cNvPr id="376" name="Google Shape;376;p29"/>
          <p:cNvSpPr/>
          <p:nvPr/>
        </p:nvSpPr>
        <p:spPr>
          <a:xfrm>
            <a:off x="6388324" y="3623836"/>
            <a:ext cx="1911923"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400"/>
              <a:buFont typeface="Arial"/>
              <a:buNone/>
            </a:pPr>
            <a:r>
              <a:rPr lang="de" sz="1400" b="1" i="0" u="none" strike="noStrike" cap="none">
                <a:solidFill>
                  <a:srgbClr val="C15799"/>
                </a:solidFill>
                <a:latin typeface="Arial"/>
                <a:ea typeface="Arial"/>
                <a:cs typeface="Arial"/>
                <a:sym typeface="Arial"/>
              </a:rPr>
              <a:t>Verbesserung </a:t>
            </a:r>
            <a:br>
              <a:rPr lang="de" sz="1400" b="1" i="0" u="none" strike="noStrike" cap="none">
                <a:solidFill>
                  <a:srgbClr val="C15799"/>
                </a:solidFill>
                <a:latin typeface="Arial"/>
                <a:ea typeface="Arial"/>
                <a:cs typeface="Arial"/>
                <a:sym typeface="Arial"/>
              </a:rPr>
            </a:br>
            <a:r>
              <a:rPr lang="de" sz="1400" b="1" i="0" u="none" strike="noStrike" cap="none">
                <a:solidFill>
                  <a:srgbClr val="C15799"/>
                </a:solidFill>
                <a:latin typeface="Arial"/>
                <a:ea typeface="Arial"/>
                <a:cs typeface="Arial"/>
                <a:sym typeface="Arial"/>
              </a:rPr>
              <a:t>der Kollagen-</a:t>
            </a:r>
            <a:br>
              <a:rPr lang="de" sz="1400" b="1" i="0" u="none" strike="noStrike" cap="none">
                <a:solidFill>
                  <a:srgbClr val="C15799"/>
                </a:solidFill>
                <a:latin typeface="Arial"/>
                <a:ea typeface="Arial"/>
                <a:cs typeface="Arial"/>
                <a:sym typeface="Arial"/>
              </a:rPr>
            </a:br>
            <a:r>
              <a:rPr lang="de" sz="1400" b="1" i="0" u="none" strike="noStrike" cap="none">
                <a:solidFill>
                  <a:srgbClr val="C15799"/>
                </a:solidFill>
                <a:latin typeface="Arial"/>
                <a:ea typeface="Arial"/>
                <a:cs typeface="Arial"/>
                <a:sym typeface="Arial"/>
              </a:rPr>
              <a:t>Synthese</a:t>
            </a:r>
            <a:endParaRPr sz="1900" b="0" i="0" u="none" strike="noStrike" cap="none">
              <a:solidFill>
                <a:srgbClr val="000000"/>
              </a:solidFill>
              <a:latin typeface="Helvetica Neue"/>
              <a:ea typeface="Helvetica Neue"/>
              <a:cs typeface="Helvetica Neue"/>
              <a:sym typeface="Helvetica Neue"/>
            </a:endParaRPr>
          </a:p>
        </p:txBody>
      </p:sp>
      <p:sp>
        <p:nvSpPr>
          <p:cNvPr id="377" name="Google Shape;377;p29"/>
          <p:cNvSpPr/>
          <p:nvPr/>
        </p:nvSpPr>
        <p:spPr>
          <a:xfrm>
            <a:off x="6282332" y="1981864"/>
            <a:ext cx="1097916"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5400"/>
              <a:buFont typeface="Arial"/>
              <a:buNone/>
            </a:pPr>
            <a:r>
              <a:rPr lang="de" sz="5400" b="1" i="0" u="none" strike="noStrike" cap="none">
                <a:solidFill>
                  <a:srgbClr val="FFFFFF"/>
                </a:solidFill>
                <a:latin typeface="Arial"/>
                <a:ea typeface="Arial"/>
                <a:cs typeface="Arial"/>
                <a:sym typeface="Arial"/>
              </a:rPr>
              <a:t>3</a:t>
            </a:r>
            <a:endParaRPr sz="5400" b="1"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0"/>
          <p:cNvSpPr/>
          <p:nvPr/>
        </p:nvSpPr>
        <p:spPr>
          <a:xfrm>
            <a:off x="-114450" y="-42862"/>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383" name="Google Shape;383;p30"/>
          <p:cNvPicPr preferRelativeResize="0"/>
          <p:nvPr/>
        </p:nvPicPr>
        <p:blipFill rotWithShape="1">
          <a:blip r:embed="rId3">
            <a:alphaModFix/>
          </a:blip>
          <a:srcRect r="44715" b="13811"/>
          <a:stretch/>
        </p:blipFill>
        <p:spPr>
          <a:xfrm rot="-5400001" flipH="1">
            <a:off x="-149934" y="-87541"/>
            <a:ext cx="5395047" cy="5570129"/>
          </a:xfrm>
          <a:prstGeom prst="rect">
            <a:avLst/>
          </a:prstGeom>
          <a:noFill/>
          <a:ln>
            <a:noFill/>
          </a:ln>
        </p:spPr>
      </p:pic>
      <p:sp>
        <p:nvSpPr>
          <p:cNvPr id="384" name="Google Shape;384;p30"/>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sp>
        <p:nvSpPr>
          <p:cNvPr id="385" name="Google Shape;385;p30"/>
          <p:cNvSpPr/>
          <p:nvPr/>
        </p:nvSpPr>
        <p:spPr>
          <a:xfrm>
            <a:off x="6180775" y="2381843"/>
            <a:ext cx="3368132"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Bequeme Einnahme</a:t>
            </a:r>
            <a:endParaRPr sz="1400" b="0" i="0" u="none" strike="noStrike" cap="none">
              <a:solidFill>
                <a:srgbClr val="545454"/>
              </a:solidFill>
              <a:latin typeface="Arial"/>
              <a:ea typeface="Arial"/>
              <a:cs typeface="Arial"/>
              <a:sym typeface="Arial"/>
            </a:endParaRPr>
          </a:p>
        </p:txBody>
      </p:sp>
      <p:sp>
        <p:nvSpPr>
          <p:cNvPr id="386" name="Google Shape;386;p30"/>
          <p:cNvSpPr/>
          <p:nvPr/>
        </p:nvSpPr>
        <p:spPr>
          <a:xfrm>
            <a:off x="6180775" y="814422"/>
            <a:ext cx="3368132"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Genauere Dosierung</a:t>
            </a:r>
            <a:endParaRPr sz="1400" b="0" i="0" u="none" strike="noStrike" cap="none">
              <a:solidFill>
                <a:srgbClr val="545454"/>
              </a:solidFill>
              <a:latin typeface="Arial"/>
              <a:ea typeface="Arial"/>
              <a:cs typeface="Arial"/>
              <a:sym typeface="Arial"/>
            </a:endParaRPr>
          </a:p>
        </p:txBody>
      </p:sp>
      <p:sp>
        <p:nvSpPr>
          <p:cNvPr id="387" name="Google Shape;387;p30"/>
          <p:cNvSpPr/>
          <p:nvPr/>
        </p:nvSpPr>
        <p:spPr>
          <a:xfrm>
            <a:off x="6180775" y="3944502"/>
            <a:ext cx="2352529"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Leichte Aufnahme</a:t>
            </a:r>
            <a:endParaRPr sz="1400" b="0" i="0" u="none" strike="noStrike" cap="none">
              <a:solidFill>
                <a:srgbClr val="545454"/>
              </a:solidFill>
              <a:latin typeface="Arial"/>
              <a:ea typeface="Arial"/>
              <a:cs typeface="Arial"/>
              <a:sym typeface="Arial"/>
            </a:endParaRPr>
          </a:p>
        </p:txBody>
      </p:sp>
      <p:cxnSp>
        <p:nvCxnSpPr>
          <p:cNvPr id="388" name="Google Shape;388;p30"/>
          <p:cNvCxnSpPr/>
          <p:nvPr/>
        </p:nvCxnSpPr>
        <p:spPr>
          <a:xfrm flipH="1">
            <a:off x="5342482" y="1531789"/>
            <a:ext cx="1" cy="3618664"/>
          </a:xfrm>
          <a:prstGeom prst="straightConnector1">
            <a:avLst/>
          </a:prstGeom>
          <a:noFill/>
          <a:ln w="76200" cap="flat" cmpd="sng">
            <a:solidFill>
              <a:srgbClr val="FFFFFF"/>
            </a:solidFill>
            <a:prstDash val="solid"/>
            <a:round/>
            <a:headEnd type="none" w="sm" len="sm"/>
            <a:tailEnd type="none" w="sm" len="sm"/>
          </a:ln>
        </p:spPr>
      </p:cxnSp>
      <p:pic>
        <p:nvPicPr>
          <p:cNvPr id="389" name="Google Shape;389;p30"/>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390" name="Google Shape;390;p30"/>
          <p:cNvSpPr/>
          <p:nvPr/>
        </p:nvSpPr>
        <p:spPr>
          <a:xfrm>
            <a:off x="523875" y="700370"/>
            <a:ext cx="3497162" cy="729283"/>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FFFFFF"/>
              </a:buClr>
              <a:buSzPts val="4900"/>
              <a:buFont typeface="Arial"/>
              <a:buNone/>
            </a:pPr>
            <a:r>
              <a:rPr lang="de" sz="4900" b="1" i="0" u="none" strike="noStrike" cap="none">
                <a:solidFill>
                  <a:srgbClr val="FFFFFF"/>
                </a:solidFill>
                <a:latin typeface="Arial"/>
                <a:ea typeface="Arial"/>
                <a:cs typeface="Arial"/>
                <a:sym typeface="Arial"/>
              </a:rPr>
              <a:t>FLÜSSIG</a:t>
            </a:r>
            <a:endParaRPr sz="4900" b="1" i="0" u="none" strike="noStrike" cap="none">
              <a:solidFill>
                <a:srgbClr val="FFFFFF"/>
              </a:solidFill>
              <a:latin typeface="Arial"/>
              <a:ea typeface="Arial"/>
              <a:cs typeface="Arial"/>
              <a:sym typeface="Arial"/>
            </a:endParaRPr>
          </a:p>
        </p:txBody>
      </p:sp>
      <p:sp>
        <p:nvSpPr>
          <p:cNvPr id="391" name="Google Shape;391;p30"/>
          <p:cNvSpPr/>
          <p:nvPr/>
        </p:nvSpPr>
        <p:spPr>
          <a:xfrm>
            <a:off x="154650" y="1650375"/>
            <a:ext cx="3866400" cy="8505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chemeClr val="lt1"/>
              </a:buClr>
              <a:buSzPts val="1800"/>
              <a:buFont typeface="Arial"/>
              <a:buNone/>
            </a:pPr>
            <a:r>
              <a:rPr lang="de" sz="1800" b="1" i="0" u="none" strike="noStrike" cap="none">
                <a:solidFill>
                  <a:schemeClr val="lt1"/>
                </a:solidFill>
                <a:latin typeface="Arial"/>
                <a:ea typeface="Arial"/>
                <a:cs typeface="Arial"/>
                <a:sym typeface="Arial"/>
              </a:rPr>
              <a:t>SCHÜTTELN, ÖFFNEN UND EINEN SCHLUCK MACHEN — ALLES GANZ EINFACH</a:t>
            </a:r>
            <a:r>
              <a:rPr lang="de" sz="1700" b="1" i="0" u="none" strike="noStrike" cap="none">
                <a:solidFill>
                  <a:schemeClr val="lt1"/>
                </a:solidFill>
                <a:latin typeface="Arial"/>
                <a:ea typeface="Arial"/>
                <a:cs typeface="Arial"/>
                <a:sym typeface="Arial"/>
              </a:rPr>
              <a:t>!</a:t>
            </a:r>
            <a:endParaRPr sz="1900" b="0" i="0" u="none" strike="noStrike" cap="none">
              <a:solidFill>
                <a:srgbClr val="000000"/>
              </a:solidFill>
              <a:latin typeface="Helvetica Neue"/>
              <a:ea typeface="Helvetica Neue"/>
              <a:cs typeface="Helvetica Neue"/>
              <a:sym typeface="Helvetica Neue"/>
            </a:endParaRPr>
          </a:p>
        </p:txBody>
      </p:sp>
      <p:grpSp>
        <p:nvGrpSpPr>
          <p:cNvPr id="392" name="Google Shape;392;p30"/>
          <p:cNvGrpSpPr/>
          <p:nvPr/>
        </p:nvGrpSpPr>
        <p:grpSpPr>
          <a:xfrm>
            <a:off x="4733924" y="1897281"/>
            <a:ext cx="1217119" cy="1217119"/>
            <a:chOff x="-2" y="-2"/>
            <a:chExt cx="3245649" cy="3245649"/>
          </a:xfrm>
        </p:grpSpPr>
        <p:sp>
          <p:nvSpPr>
            <p:cNvPr id="393" name="Google Shape;393;p30"/>
            <p:cNvSpPr/>
            <p:nvPr/>
          </p:nvSpPr>
          <p:spPr>
            <a:xfrm>
              <a:off x="-2" y="-2"/>
              <a:ext cx="3245649" cy="3245649"/>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394" name="Google Shape;394;p30"/>
            <p:cNvPicPr preferRelativeResize="0"/>
            <p:nvPr/>
          </p:nvPicPr>
          <p:blipFill rotWithShape="1">
            <a:blip r:embed="rId5">
              <a:alphaModFix/>
            </a:blip>
            <a:srcRect/>
            <a:stretch/>
          </p:blipFill>
          <p:spPr>
            <a:xfrm>
              <a:off x="468993" y="667644"/>
              <a:ext cx="2307657" cy="2084075"/>
            </a:xfrm>
            <a:prstGeom prst="rect">
              <a:avLst/>
            </a:prstGeom>
            <a:noFill/>
            <a:ln>
              <a:noFill/>
            </a:ln>
          </p:spPr>
        </p:pic>
      </p:grpSp>
      <p:grpSp>
        <p:nvGrpSpPr>
          <p:cNvPr id="395" name="Google Shape;395;p30"/>
          <p:cNvGrpSpPr/>
          <p:nvPr/>
        </p:nvGrpSpPr>
        <p:grpSpPr>
          <a:xfrm>
            <a:off x="4733924" y="329859"/>
            <a:ext cx="1217119" cy="1217120"/>
            <a:chOff x="-2" y="-1"/>
            <a:chExt cx="3245649" cy="3245651"/>
          </a:xfrm>
        </p:grpSpPr>
        <p:sp>
          <p:nvSpPr>
            <p:cNvPr id="396" name="Google Shape;396;p30"/>
            <p:cNvSpPr/>
            <p:nvPr/>
          </p:nvSpPr>
          <p:spPr>
            <a:xfrm>
              <a:off x="-2" y="-1"/>
              <a:ext cx="3245649" cy="3245651"/>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397" name="Google Shape;397;p30"/>
            <p:cNvPicPr preferRelativeResize="0"/>
            <p:nvPr/>
          </p:nvPicPr>
          <p:blipFill rotWithShape="1">
            <a:blip r:embed="rId6">
              <a:alphaModFix/>
            </a:blip>
            <a:srcRect/>
            <a:stretch/>
          </p:blipFill>
          <p:spPr>
            <a:xfrm>
              <a:off x="1153576" y="528619"/>
              <a:ext cx="1243291" cy="2112207"/>
            </a:xfrm>
            <a:prstGeom prst="rect">
              <a:avLst/>
            </a:prstGeom>
            <a:noFill/>
            <a:ln>
              <a:noFill/>
            </a:ln>
          </p:spPr>
        </p:pic>
      </p:grpSp>
      <p:grpSp>
        <p:nvGrpSpPr>
          <p:cNvPr id="398" name="Google Shape;398;p30"/>
          <p:cNvGrpSpPr/>
          <p:nvPr/>
        </p:nvGrpSpPr>
        <p:grpSpPr>
          <a:xfrm>
            <a:off x="4733924" y="3464702"/>
            <a:ext cx="1217119" cy="1217119"/>
            <a:chOff x="-2" y="-2"/>
            <a:chExt cx="3245649" cy="3245649"/>
          </a:xfrm>
        </p:grpSpPr>
        <p:sp>
          <p:nvSpPr>
            <p:cNvPr id="399" name="Google Shape;399;p30"/>
            <p:cNvSpPr/>
            <p:nvPr/>
          </p:nvSpPr>
          <p:spPr>
            <a:xfrm>
              <a:off x="-2" y="-2"/>
              <a:ext cx="3245649" cy="3245649"/>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00" name="Google Shape;400;p30"/>
            <p:cNvPicPr preferRelativeResize="0"/>
            <p:nvPr/>
          </p:nvPicPr>
          <p:blipFill rotWithShape="1">
            <a:blip r:embed="rId7">
              <a:alphaModFix/>
            </a:blip>
            <a:srcRect/>
            <a:stretch/>
          </p:blipFill>
          <p:spPr>
            <a:xfrm>
              <a:off x="689033" y="524509"/>
              <a:ext cx="1918378" cy="209502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1"/>
          <p:cNvSpPr/>
          <p:nvPr/>
        </p:nvSpPr>
        <p:spPr>
          <a:xfrm>
            <a:off x="-114450" y="-42862"/>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06" name="Google Shape;406;p31"/>
          <p:cNvPicPr preferRelativeResize="0"/>
          <p:nvPr/>
        </p:nvPicPr>
        <p:blipFill rotWithShape="1">
          <a:blip r:embed="rId3">
            <a:alphaModFix/>
          </a:blip>
          <a:srcRect l="1020" t="17107" r="4153" b="21536"/>
          <a:stretch/>
        </p:blipFill>
        <p:spPr>
          <a:xfrm rot="-655003">
            <a:off x="-678673" y="-554041"/>
            <a:ext cx="6457802" cy="6307038"/>
          </a:xfrm>
          <a:custGeom>
            <a:avLst/>
            <a:gdLst/>
            <a:ahLst/>
            <a:cxnLst/>
            <a:rect l="l" t="t" r="r" b="b"/>
            <a:pathLst>
              <a:path w="21600" h="21600" extrusionOk="0">
                <a:moveTo>
                  <a:pt x="3391" y="0"/>
                </a:moveTo>
                <a:lnTo>
                  <a:pt x="0" y="18004"/>
                </a:lnTo>
                <a:lnTo>
                  <a:pt x="18209" y="21600"/>
                </a:lnTo>
                <a:lnTo>
                  <a:pt x="21600" y="3596"/>
                </a:lnTo>
                <a:lnTo>
                  <a:pt x="3391" y="0"/>
                </a:lnTo>
                <a:close/>
              </a:path>
            </a:pathLst>
          </a:custGeom>
          <a:noFill/>
          <a:ln>
            <a:noFill/>
          </a:ln>
        </p:spPr>
      </p:pic>
      <p:sp>
        <p:nvSpPr>
          <p:cNvPr id="407" name="Google Shape;407;p31"/>
          <p:cNvSpPr/>
          <p:nvPr/>
        </p:nvSpPr>
        <p:spPr>
          <a:xfrm>
            <a:off x="523875" y="1315279"/>
            <a:ext cx="4000426" cy="1404468"/>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803A66"/>
              </a:buClr>
              <a:buSzPts val="4900"/>
              <a:buFont typeface="Arial"/>
              <a:buNone/>
            </a:pPr>
            <a:r>
              <a:rPr lang="de" sz="4900" b="1" i="0" u="none" strike="noStrike" cap="none">
                <a:solidFill>
                  <a:srgbClr val="803A66"/>
                </a:solidFill>
                <a:latin typeface="Arial"/>
                <a:ea typeface="Arial"/>
                <a:cs typeface="Arial"/>
                <a:sym typeface="Arial"/>
              </a:rPr>
              <a:t>MEERES-</a:t>
            </a:r>
            <a:endParaRPr sz="4900" b="1" i="0" u="none" strike="noStrike" cap="none">
              <a:solidFill>
                <a:srgbClr val="803A66"/>
              </a:solidFill>
              <a:latin typeface="Arial"/>
              <a:ea typeface="Arial"/>
              <a:cs typeface="Arial"/>
              <a:sym typeface="Arial"/>
            </a:endParaRPr>
          </a:p>
          <a:p>
            <a:pPr marL="0" marR="0" lvl="0" indent="0" algn="l" rtl="0">
              <a:lnSpc>
                <a:spcPct val="90000"/>
              </a:lnSpc>
              <a:spcBef>
                <a:spcPts val="0"/>
              </a:spcBef>
              <a:spcAft>
                <a:spcPts val="0"/>
              </a:spcAft>
              <a:buClr>
                <a:srgbClr val="803A66"/>
              </a:buClr>
              <a:buSzPts val="4900"/>
              <a:buFont typeface="Arial"/>
              <a:buNone/>
            </a:pPr>
            <a:r>
              <a:rPr lang="de" sz="4900" b="1" i="0" u="none" strike="noStrike" cap="none">
                <a:solidFill>
                  <a:srgbClr val="803A66"/>
                </a:solidFill>
                <a:latin typeface="Arial"/>
                <a:ea typeface="Arial"/>
                <a:cs typeface="Arial"/>
                <a:sym typeface="Arial"/>
              </a:rPr>
              <a:t>KOLLAGEN</a:t>
            </a:r>
            <a:endParaRPr sz="4900" b="1" i="0" u="none" strike="noStrike" cap="none">
              <a:solidFill>
                <a:srgbClr val="803A66"/>
              </a:solidFill>
              <a:latin typeface="Arial"/>
              <a:ea typeface="Arial"/>
              <a:cs typeface="Arial"/>
              <a:sym typeface="Arial"/>
            </a:endParaRPr>
          </a:p>
        </p:txBody>
      </p:sp>
      <p:sp>
        <p:nvSpPr>
          <p:cNvPr id="408" name="Google Shape;408;p31"/>
          <p:cNvSpPr/>
          <p:nvPr/>
        </p:nvSpPr>
        <p:spPr>
          <a:xfrm>
            <a:off x="600216" y="2970719"/>
            <a:ext cx="3567527" cy="109284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Von allen Kollagentypen </a:t>
            </a:r>
            <a:br>
              <a:rPr lang="de" sz="1700" b="1" i="0" u="none" strike="noStrike" cap="none">
                <a:solidFill>
                  <a:srgbClr val="FFFFFF"/>
                </a:solidFill>
                <a:latin typeface="Arial"/>
                <a:ea typeface="Arial"/>
                <a:cs typeface="Arial"/>
                <a:sym typeface="Arial"/>
              </a:rPr>
            </a:br>
            <a:r>
              <a:rPr lang="de" sz="1700" b="1" i="0" u="none" strike="noStrike" cap="none">
                <a:solidFill>
                  <a:srgbClr val="FFFFFF"/>
                </a:solidFill>
                <a:latin typeface="Arial"/>
                <a:ea typeface="Arial"/>
                <a:cs typeface="Arial"/>
                <a:sym typeface="Arial"/>
              </a:rPr>
              <a:t>haben wir den ausgewählt, </a:t>
            </a:r>
            <a:br>
              <a:rPr lang="de" sz="1700" b="1" i="0" u="none" strike="noStrike" cap="none">
                <a:solidFill>
                  <a:srgbClr val="FFFFFF"/>
                </a:solidFill>
                <a:latin typeface="Arial"/>
                <a:ea typeface="Arial"/>
                <a:cs typeface="Arial"/>
                <a:sym typeface="Arial"/>
              </a:rPr>
            </a:br>
            <a:r>
              <a:rPr lang="de" sz="1700" b="1" i="0" u="none" strike="noStrike" cap="none">
                <a:solidFill>
                  <a:srgbClr val="FFFFFF"/>
                </a:solidFill>
                <a:latin typeface="Arial"/>
                <a:ea typeface="Arial"/>
                <a:cs typeface="Arial"/>
                <a:sym typeface="Arial"/>
              </a:rPr>
              <a:t>der vom Körper am leichtesten aufgenommen wird.</a:t>
            </a:r>
            <a:endParaRPr sz="1700" b="1" i="0" u="none" strike="noStrike" cap="none">
              <a:solidFill>
                <a:srgbClr val="FFFFFF"/>
              </a:solidFill>
              <a:latin typeface="Arial"/>
              <a:ea typeface="Arial"/>
              <a:cs typeface="Arial"/>
              <a:sym typeface="Arial"/>
            </a:endParaRPr>
          </a:p>
        </p:txBody>
      </p:sp>
      <p:sp>
        <p:nvSpPr>
          <p:cNvPr id="409" name="Google Shape;409;p31"/>
          <p:cNvSpPr/>
          <p:nvPr/>
        </p:nvSpPr>
        <p:spPr>
          <a:xfrm>
            <a:off x="6180775" y="614397"/>
            <a:ext cx="3368132"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Geeignet für Menschen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verschiedener Konfessionen,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darunter Moslems.</a:t>
            </a:r>
            <a:endParaRPr sz="1400" b="0" i="0" u="none" strike="noStrike" cap="none">
              <a:solidFill>
                <a:srgbClr val="545454"/>
              </a:solidFill>
              <a:latin typeface="Arial"/>
              <a:ea typeface="Arial"/>
              <a:cs typeface="Arial"/>
              <a:sym typeface="Arial"/>
            </a:endParaRPr>
          </a:p>
        </p:txBody>
      </p:sp>
      <p:sp>
        <p:nvSpPr>
          <p:cNvPr id="410" name="Google Shape;410;p31"/>
          <p:cNvSpPr/>
          <p:nvPr/>
        </p:nvSpPr>
        <p:spPr>
          <a:xfrm>
            <a:off x="6180775" y="2381843"/>
            <a:ext cx="3368132"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Geeignet für Pescetarier*.</a:t>
            </a:r>
            <a:endParaRPr sz="1400" b="0" i="0" u="none" strike="noStrike" cap="none">
              <a:solidFill>
                <a:srgbClr val="545454"/>
              </a:solidFill>
              <a:latin typeface="Arial"/>
              <a:ea typeface="Arial"/>
              <a:cs typeface="Arial"/>
              <a:sym typeface="Arial"/>
            </a:endParaRPr>
          </a:p>
        </p:txBody>
      </p:sp>
      <p:sp>
        <p:nvSpPr>
          <p:cNvPr id="411" name="Google Shape;411;p31"/>
          <p:cNvSpPr/>
          <p:nvPr/>
        </p:nvSpPr>
        <p:spPr>
          <a:xfrm>
            <a:off x="6180775" y="3549214"/>
            <a:ext cx="2352529" cy="885095"/>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Kein Risiko der Ansteckung mit gefährlichen Krankheiten </a:t>
            </a:r>
            <a:r>
              <a:rPr lang="de" sz="1400" b="0" i="1" u="none" strike="noStrike" cap="none">
                <a:solidFill>
                  <a:srgbClr val="545454"/>
                </a:solidFill>
                <a:latin typeface="Arial"/>
                <a:ea typeface="Arial"/>
                <a:cs typeface="Arial"/>
                <a:sym typeface="Arial"/>
              </a:rPr>
              <a:t>(z.B., Rinderwahnsinn oder Vogelgrippe).</a:t>
            </a:r>
            <a:endParaRPr sz="1900" b="0" i="0" u="none" strike="noStrike" cap="none">
              <a:solidFill>
                <a:srgbClr val="000000"/>
              </a:solidFill>
              <a:latin typeface="Helvetica Neue"/>
              <a:ea typeface="Helvetica Neue"/>
              <a:cs typeface="Helvetica Neue"/>
              <a:sym typeface="Helvetica Neue"/>
            </a:endParaRPr>
          </a:p>
        </p:txBody>
      </p:sp>
      <p:cxnSp>
        <p:nvCxnSpPr>
          <p:cNvPr id="412" name="Google Shape;412;p31"/>
          <p:cNvCxnSpPr/>
          <p:nvPr/>
        </p:nvCxnSpPr>
        <p:spPr>
          <a:xfrm flipH="1">
            <a:off x="5342482" y="-129249"/>
            <a:ext cx="2" cy="5289229"/>
          </a:xfrm>
          <a:prstGeom prst="straightConnector1">
            <a:avLst/>
          </a:prstGeom>
          <a:noFill/>
          <a:ln w="76200" cap="flat" cmpd="sng">
            <a:solidFill>
              <a:srgbClr val="FFFFFF"/>
            </a:solidFill>
            <a:prstDash val="solid"/>
            <a:round/>
            <a:headEnd type="none" w="sm" len="sm"/>
            <a:tailEnd type="none" w="sm" len="sm"/>
          </a:ln>
        </p:spPr>
      </p:cxnSp>
      <p:pic>
        <p:nvPicPr>
          <p:cNvPr id="413" name="Google Shape;413;p31"/>
          <p:cNvPicPr preferRelativeResize="0"/>
          <p:nvPr/>
        </p:nvPicPr>
        <p:blipFill rotWithShape="1">
          <a:blip r:embed="rId4">
            <a:alphaModFix/>
          </a:blip>
          <a:srcRect/>
          <a:stretch/>
        </p:blipFill>
        <p:spPr>
          <a:xfrm>
            <a:off x="396409" y="4774740"/>
            <a:ext cx="652007" cy="114230"/>
          </a:xfrm>
          <a:prstGeom prst="rect">
            <a:avLst/>
          </a:prstGeom>
          <a:noFill/>
          <a:ln>
            <a:noFill/>
          </a:ln>
        </p:spPr>
      </p:pic>
      <p:grpSp>
        <p:nvGrpSpPr>
          <p:cNvPr id="414" name="Google Shape;414;p31"/>
          <p:cNvGrpSpPr/>
          <p:nvPr/>
        </p:nvGrpSpPr>
        <p:grpSpPr>
          <a:xfrm>
            <a:off x="4733924" y="3464702"/>
            <a:ext cx="1217119" cy="1217119"/>
            <a:chOff x="-2" y="-2"/>
            <a:chExt cx="3245649" cy="3245649"/>
          </a:xfrm>
        </p:grpSpPr>
        <p:sp>
          <p:nvSpPr>
            <p:cNvPr id="415" name="Google Shape;415;p31"/>
            <p:cNvSpPr/>
            <p:nvPr/>
          </p:nvSpPr>
          <p:spPr>
            <a:xfrm>
              <a:off x="-2" y="-2"/>
              <a:ext cx="3245649" cy="3245649"/>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16" name="Google Shape;416;p31"/>
            <p:cNvPicPr preferRelativeResize="0"/>
            <p:nvPr/>
          </p:nvPicPr>
          <p:blipFill rotWithShape="1">
            <a:blip r:embed="rId5">
              <a:alphaModFix/>
            </a:blip>
            <a:srcRect/>
            <a:stretch/>
          </p:blipFill>
          <p:spPr>
            <a:xfrm>
              <a:off x="839337" y="732439"/>
              <a:ext cx="1617770" cy="1907761"/>
            </a:xfrm>
            <a:prstGeom prst="rect">
              <a:avLst/>
            </a:prstGeom>
            <a:noFill/>
            <a:ln>
              <a:noFill/>
            </a:ln>
          </p:spPr>
        </p:pic>
      </p:grpSp>
      <p:grpSp>
        <p:nvGrpSpPr>
          <p:cNvPr id="417" name="Google Shape;417;p31"/>
          <p:cNvGrpSpPr/>
          <p:nvPr/>
        </p:nvGrpSpPr>
        <p:grpSpPr>
          <a:xfrm>
            <a:off x="4733924" y="329859"/>
            <a:ext cx="1217119" cy="1217120"/>
            <a:chOff x="-2" y="-1"/>
            <a:chExt cx="3245649" cy="3245651"/>
          </a:xfrm>
        </p:grpSpPr>
        <p:sp>
          <p:nvSpPr>
            <p:cNvPr id="418" name="Google Shape;418;p31"/>
            <p:cNvSpPr/>
            <p:nvPr/>
          </p:nvSpPr>
          <p:spPr>
            <a:xfrm>
              <a:off x="-2" y="-1"/>
              <a:ext cx="3245649" cy="3245651"/>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19" name="Google Shape;419;p31"/>
            <p:cNvPicPr preferRelativeResize="0"/>
            <p:nvPr/>
          </p:nvPicPr>
          <p:blipFill rotWithShape="1">
            <a:blip r:embed="rId6">
              <a:alphaModFix/>
            </a:blip>
            <a:srcRect/>
            <a:stretch/>
          </p:blipFill>
          <p:spPr>
            <a:xfrm>
              <a:off x="676657" y="676530"/>
              <a:ext cx="1892330" cy="1892585"/>
            </a:xfrm>
            <a:prstGeom prst="rect">
              <a:avLst/>
            </a:prstGeom>
            <a:noFill/>
            <a:ln>
              <a:noFill/>
            </a:ln>
          </p:spPr>
        </p:pic>
      </p:grpSp>
      <p:grpSp>
        <p:nvGrpSpPr>
          <p:cNvPr id="420" name="Google Shape;420;p31"/>
          <p:cNvGrpSpPr/>
          <p:nvPr/>
        </p:nvGrpSpPr>
        <p:grpSpPr>
          <a:xfrm>
            <a:off x="4733924" y="1897281"/>
            <a:ext cx="1217119" cy="1217119"/>
            <a:chOff x="-2" y="-2"/>
            <a:chExt cx="3245649" cy="3245649"/>
          </a:xfrm>
        </p:grpSpPr>
        <p:sp>
          <p:nvSpPr>
            <p:cNvPr id="421" name="Google Shape;421;p31"/>
            <p:cNvSpPr/>
            <p:nvPr/>
          </p:nvSpPr>
          <p:spPr>
            <a:xfrm>
              <a:off x="-2" y="-2"/>
              <a:ext cx="3245649" cy="3245649"/>
            </a:xfrm>
            <a:prstGeom prst="ellipse">
              <a:avLst/>
            </a:prstGeom>
            <a:solidFill>
              <a:srgbClr val="FFFFFF"/>
            </a:solidFill>
            <a:ln w="635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22" name="Google Shape;422;p31"/>
            <p:cNvPicPr preferRelativeResize="0"/>
            <p:nvPr/>
          </p:nvPicPr>
          <p:blipFill rotWithShape="1">
            <a:blip r:embed="rId7">
              <a:alphaModFix/>
            </a:blip>
            <a:srcRect/>
            <a:stretch/>
          </p:blipFill>
          <p:spPr>
            <a:xfrm>
              <a:off x="778804" y="728047"/>
              <a:ext cx="1789638" cy="1789549"/>
            </a:xfrm>
            <a:prstGeom prst="rect">
              <a:avLst/>
            </a:prstGeom>
            <a:noFill/>
            <a:ln>
              <a:noFill/>
            </a:ln>
          </p:spPr>
        </p:pic>
      </p:grpSp>
      <p:sp>
        <p:nvSpPr>
          <p:cNvPr id="423" name="Google Shape;423;p31"/>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2"/>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429" name="Google Shape;429;p32"/>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430" name="Google Shape;430;p32"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431" name="Google Shape;431;p32"/>
          <p:cNvSpPr/>
          <p:nvPr/>
        </p:nvSpPr>
        <p:spPr>
          <a:xfrm>
            <a:off x="548282" y="1963967"/>
            <a:ext cx="4332279"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7A7A7A"/>
              </a:buClr>
              <a:buSzPts val="1700"/>
              <a:buFont typeface="Arial"/>
              <a:buNone/>
            </a:pPr>
            <a:r>
              <a:rPr lang="de" sz="1700" b="1" i="0" u="none" strike="noStrike" cap="none">
                <a:solidFill>
                  <a:srgbClr val="7A7A7A"/>
                </a:solidFill>
                <a:latin typeface="Arial"/>
                <a:ea typeface="Arial"/>
                <a:cs typeface="Arial"/>
                <a:sym typeface="Arial"/>
              </a:rPr>
              <a:t>Maximal bioverfügbare Form.</a:t>
            </a:r>
            <a:endParaRPr sz="1700" b="1" i="0" u="none" strike="noStrike" cap="none">
              <a:solidFill>
                <a:srgbClr val="7A7A7A"/>
              </a:solidFill>
              <a:latin typeface="Arial"/>
              <a:ea typeface="Arial"/>
              <a:cs typeface="Arial"/>
              <a:sym typeface="Arial"/>
            </a:endParaRPr>
          </a:p>
        </p:txBody>
      </p:sp>
      <p:sp>
        <p:nvSpPr>
          <p:cNvPr id="432" name="Google Shape;432;p32"/>
          <p:cNvSpPr/>
          <p:nvPr/>
        </p:nvSpPr>
        <p:spPr>
          <a:xfrm>
            <a:off x="561025" y="2431450"/>
            <a:ext cx="3368100" cy="19077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Das Produkt enthält </a:t>
            </a:r>
            <a:r>
              <a:rPr lang="de" sz="1400" b="1" i="0" u="none" strike="noStrike" cap="none">
                <a:solidFill>
                  <a:srgbClr val="C15799"/>
                </a:solidFill>
                <a:latin typeface="Arial"/>
                <a:ea typeface="Arial"/>
                <a:cs typeface="Arial"/>
                <a:sym typeface="Arial"/>
              </a:rPr>
              <a:t>Kollagenpeptide. </a:t>
            </a:r>
            <a:r>
              <a:rPr lang="de" sz="1400" b="0" i="0" u="none" strike="noStrike" cap="none">
                <a:solidFill>
                  <a:srgbClr val="545454"/>
                </a:solidFill>
                <a:latin typeface="Arial"/>
                <a:ea typeface="Arial"/>
                <a:cs typeface="Arial"/>
                <a:sym typeface="Arial"/>
              </a:rPr>
              <a:t>Diese werden durch eine schrittweise Zerspaltung (Hydrolyse) des großen Moleküls von Kollagen in kleinere Bestandteile hergestellt.</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C15799"/>
              </a:buClr>
              <a:buSzPts val="1400"/>
              <a:buFont typeface="Arial"/>
              <a:buNone/>
            </a:pPr>
            <a:r>
              <a:rPr lang="de" sz="1400" b="1" i="0" u="none" strike="noStrike" cap="none">
                <a:solidFill>
                  <a:srgbClr val="C15799"/>
                </a:solidFill>
                <a:latin typeface="Arial"/>
                <a:ea typeface="Arial"/>
                <a:cs typeface="Arial"/>
                <a:sym typeface="Arial"/>
              </a:rPr>
              <a:t>Je kleiner </a:t>
            </a:r>
            <a:r>
              <a:rPr lang="de" sz="1400" b="0" i="0" u="none" strike="noStrike" cap="none">
                <a:solidFill>
                  <a:srgbClr val="545454"/>
                </a:solidFill>
                <a:latin typeface="Arial"/>
                <a:ea typeface="Arial"/>
                <a:cs typeface="Arial"/>
                <a:sym typeface="Arial"/>
              </a:rPr>
              <a:t>das Molekül des Stoffes ist,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C15799"/>
              </a:buClr>
              <a:buSzPts val="1400"/>
              <a:buFont typeface="Arial"/>
              <a:buNone/>
            </a:pPr>
            <a:r>
              <a:rPr lang="de" sz="1400" b="1" i="0" u="none" strike="noStrike" cap="none">
                <a:solidFill>
                  <a:srgbClr val="C15799"/>
                </a:solidFill>
                <a:latin typeface="Arial"/>
                <a:ea typeface="Arial"/>
                <a:cs typeface="Arial"/>
                <a:sym typeface="Arial"/>
              </a:rPr>
              <a:t>desto leichter </a:t>
            </a:r>
            <a:r>
              <a:rPr lang="de" sz="1400" i="0" u="none" strike="noStrike" cap="none">
                <a:solidFill>
                  <a:schemeClr val="lt2"/>
                </a:solidFill>
              </a:rPr>
              <a:t>wird</a:t>
            </a:r>
            <a:r>
              <a:rPr lang="de" sz="1400" i="0" u="none" strike="noStrike" cap="none">
                <a:solidFill>
                  <a:srgbClr val="7A7A7A"/>
                </a:solidFill>
              </a:rPr>
              <a:t> </a:t>
            </a:r>
            <a:r>
              <a:rPr lang="de" sz="1400" b="0" i="0" u="none" strike="noStrike" cap="none">
                <a:solidFill>
                  <a:srgbClr val="545454"/>
                </a:solidFill>
                <a:latin typeface="Arial"/>
                <a:ea typeface="Arial"/>
                <a:cs typeface="Arial"/>
                <a:sym typeface="Arial"/>
              </a:rPr>
              <a:t>es aufgenommen.</a:t>
            </a:r>
            <a:endParaRPr sz="1900" b="0" i="0" u="none" strike="noStrike" cap="none">
              <a:solidFill>
                <a:srgbClr val="000000"/>
              </a:solidFill>
              <a:latin typeface="Helvetica Neue"/>
              <a:ea typeface="Helvetica Neue"/>
              <a:cs typeface="Helvetica Neue"/>
              <a:sym typeface="Helvetica Neue"/>
            </a:endParaRPr>
          </a:p>
        </p:txBody>
      </p:sp>
      <p:cxnSp>
        <p:nvCxnSpPr>
          <p:cNvPr id="433" name="Google Shape;433;p32"/>
          <p:cNvCxnSpPr/>
          <p:nvPr/>
        </p:nvCxnSpPr>
        <p:spPr>
          <a:xfrm>
            <a:off x="5368732" y="-244395"/>
            <a:ext cx="2" cy="2752167"/>
          </a:xfrm>
          <a:prstGeom prst="straightConnector1">
            <a:avLst/>
          </a:prstGeom>
          <a:noFill/>
          <a:ln w="63500" cap="flat" cmpd="sng">
            <a:solidFill>
              <a:srgbClr val="FFFFFF"/>
            </a:solidFill>
            <a:prstDash val="solid"/>
            <a:round/>
            <a:headEnd type="none" w="sm" len="sm"/>
            <a:tailEnd type="none" w="sm" len="sm"/>
          </a:ln>
        </p:spPr>
      </p:cxnSp>
      <p:sp>
        <p:nvSpPr>
          <p:cNvPr id="434" name="Google Shape;434;p32"/>
          <p:cNvSpPr/>
          <p:nvPr/>
        </p:nvSpPr>
        <p:spPr>
          <a:xfrm>
            <a:off x="4236114" y="2122914"/>
            <a:ext cx="2265240" cy="2265240"/>
          </a:xfrm>
          <a:prstGeom prst="ellipse">
            <a:avLst/>
          </a:prstGeom>
          <a:solidFill>
            <a:srgbClr val="E7DAEC"/>
          </a:solidFill>
          <a:ln w="63500" cap="flat" cmpd="sng">
            <a:solidFill>
              <a:srgbClr val="FFFFFF"/>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35" name="Google Shape;435;p32"/>
          <p:cNvPicPr preferRelativeResize="0"/>
          <p:nvPr/>
        </p:nvPicPr>
        <p:blipFill rotWithShape="1">
          <a:blip r:embed="rId4">
            <a:alphaModFix/>
          </a:blip>
          <a:srcRect/>
          <a:stretch/>
        </p:blipFill>
        <p:spPr>
          <a:xfrm>
            <a:off x="4556267" y="2318919"/>
            <a:ext cx="1745968" cy="1806552"/>
          </a:xfrm>
          <a:prstGeom prst="rect">
            <a:avLst/>
          </a:prstGeom>
          <a:noFill/>
          <a:ln>
            <a:noFill/>
          </a:ln>
        </p:spPr>
      </p:pic>
      <p:sp>
        <p:nvSpPr>
          <p:cNvPr id="436" name="Google Shape;436;p32"/>
          <p:cNvSpPr/>
          <p:nvPr/>
        </p:nvSpPr>
        <p:spPr>
          <a:xfrm>
            <a:off x="523875" y="767046"/>
            <a:ext cx="7315906" cy="729283"/>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C15799"/>
              </a:buClr>
              <a:buSzPts val="4900"/>
              <a:buFont typeface="Arial"/>
              <a:buNone/>
            </a:pPr>
            <a:r>
              <a:rPr lang="de" sz="4900" b="1" i="0" u="none" strike="noStrike" cap="none">
                <a:solidFill>
                  <a:srgbClr val="C15799"/>
                </a:solidFill>
                <a:latin typeface="Arial"/>
                <a:ea typeface="Arial"/>
                <a:cs typeface="Arial"/>
                <a:sym typeface="Arial"/>
              </a:rPr>
              <a:t>HYDROLISIERT</a:t>
            </a:r>
            <a:r>
              <a:rPr lang="de" sz="4900" b="1">
                <a:solidFill>
                  <a:srgbClr val="C15799"/>
                </a:solidFill>
              </a:rPr>
              <a:t> </a:t>
            </a:r>
            <a:r>
              <a:rPr lang="de" sz="4900" b="1" i="0" u="none" strike="noStrike" cap="none">
                <a:solidFill>
                  <a:srgbClr val="C15799"/>
                </a:solidFill>
                <a:latin typeface="Arial"/>
                <a:ea typeface="Arial"/>
                <a:cs typeface="Arial"/>
                <a:sym typeface="Arial"/>
              </a:rPr>
              <a:t>*</a:t>
            </a:r>
            <a:endParaRPr sz="4900" b="1" i="0" u="none" strike="noStrike" cap="none">
              <a:solidFill>
                <a:srgbClr val="C157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3"/>
          <p:cNvSpPr/>
          <p:nvPr/>
        </p:nvSpPr>
        <p:spPr>
          <a:xfrm>
            <a:off x="-114450" y="-66675"/>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cxnSp>
        <p:nvCxnSpPr>
          <p:cNvPr id="442" name="Google Shape;442;p33"/>
          <p:cNvCxnSpPr/>
          <p:nvPr/>
        </p:nvCxnSpPr>
        <p:spPr>
          <a:xfrm rot="10800000">
            <a:off x="2814489" y="3605286"/>
            <a:ext cx="4343896" cy="2"/>
          </a:xfrm>
          <a:prstGeom prst="straightConnector1">
            <a:avLst/>
          </a:prstGeom>
          <a:noFill/>
          <a:ln w="63500" cap="flat" cmpd="sng">
            <a:solidFill>
              <a:srgbClr val="FFFFFF"/>
            </a:solidFill>
            <a:prstDash val="solid"/>
            <a:miter lim="400000"/>
            <a:headEnd type="none" w="sm" len="sm"/>
            <a:tailEnd type="none" w="sm" len="sm"/>
          </a:ln>
        </p:spPr>
      </p:cxnSp>
      <p:sp>
        <p:nvSpPr>
          <p:cNvPr id="443" name="Google Shape;443;p33"/>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444" name="Google Shape;444;p33"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445" name="Google Shape;445;p33"/>
          <p:cNvSpPr/>
          <p:nvPr/>
        </p:nvSpPr>
        <p:spPr>
          <a:xfrm>
            <a:off x="548282" y="954263"/>
            <a:ext cx="3567527" cy="57347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Nicht hydrolysiertes</a:t>
            </a:r>
            <a:r>
              <a:rPr lang="de" sz="1700" b="1" i="0" u="none" strike="noStrike" cap="none">
                <a:solidFill>
                  <a:srgbClr val="545454"/>
                </a:solidFill>
                <a:latin typeface="Arial"/>
                <a:ea typeface="Arial"/>
                <a:cs typeface="Arial"/>
                <a:sym typeface="Arial"/>
              </a:rPr>
              <a: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Kollagen</a:t>
            </a:r>
            <a:endParaRPr sz="1900" b="0" i="0" u="none" strike="noStrike" cap="none">
              <a:solidFill>
                <a:srgbClr val="000000"/>
              </a:solidFill>
              <a:latin typeface="Helvetica Neue"/>
              <a:ea typeface="Helvetica Neue"/>
              <a:cs typeface="Helvetica Neue"/>
              <a:sym typeface="Helvetica Neue"/>
            </a:endParaRPr>
          </a:p>
        </p:txBody>
      </p:sp>
      <p:sp>
        <p:nvSpPr>
          <p:cNvPr id="446" name="Google Shape;446;p33"/>
          <p:cNvSpPr/>
          <p:nvPr/>
        </p:nvSpPr>
        <p:spPr>
          <a:xfrm>
            <a:off x="558882" y="1681524"/>
            <a:ext cx="2679580"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Molekulargewicht</a:t>
            </a:r>
            <a:endParaRPr sz="1400" b="0" i="0" u="none" strike="noStrike" cap="none">
              <a:solidFill>
                <a:srgbClr val="545454"/>
              </a:solidFill>
              <a:latin typeface="Arial"/>
              <a:ea typeface="Arial"/>
              <a:cs typeface="Arial"/>
              <a:sym typeface="Arial"/>
            </a:endParaRPr>
          </a:p>
        </p:txBody>
      </p:sp>
      <p:sp>
        <p:nvSpPr>
          <p:cNvPr id="447" name="Google Shape;447;p33"/>
          <p:cNvSpPr/>
          <p:nvPr/>
        </p:nvSpPr>
        <p:spPr>
          <a:xfrm>
            <a:off x="558882" y="1975926"/>
            <a:ext cx="2679580"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1" i="0" u="none" strike="noStrike" cap="none">
                <a:solidFill>
                  <a:srgbClr val="545454"/>
                </a:solidFill>
                <a:latin typeface="Arial"/>
                <a:ea typeface="Arial"/>
                <a:cs typeface="Arial"/>
                <a:sym typeface="Arial"/>
              </a:rPr>
              <a:t>= 300-360 kDa</a:t>
            </a:r>
            <a:endParaRPr sz="1400" b="1" i="0" u="none" strike="noStrike" cap="none">
              <a:solidFill>
                <a:srgbClr val="545454"/>
              </a:solidFill>
              <a:latin typeface="Arial"/>
              <a:ea typeface="Arial"/>
              <a:cs typeface="Arial"/>
              <a:sym typeface="Arial"/>
            </a:endParaRPr>
          </a:p>
        </p:txBody>
      </p:sp>
      <p:sp>
        <p:nvSpPr>
          <p:cNvPr id="448" name="Google Shape;448;p33"/>
          <p:cNvSpPr/>
          <p:nvPr/>
        </p:nvSpPr>
        <p:spPr>
          <a:xfrm>
            <a:off x="3505794" y="957220"/>
            <a:ext cx="2290545" cy="83315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Teilweise hydrolysiertes</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Kollagen (Gelatine)</a:t>
            </a:r>
            <a:endParaRPr sz="1900" b="0" i="0" u="none" strike="noStrike" cap="none">
              <a:solidFill>
                <a:srgbClr val="000000"/>
              </a:solidFill>
              <a:latin typeface="Helvetica Neue"/>
              <a:ea typeface="Helvetica Neue"/>
              <a:cs typeface="Helvetica Neue"/>
              <a:sym typeface="Helvetica Neue"/>
            </a:endParaRPr>
          </a:p>
        </p:txBody>
      </p:sp>
      <p:sp>
        <p:nvSpPr>
          <p:cNvPr id="449" name="Google Shape;449;p33"/>
          <p:cNvSpPr/>
          <p:nvPr/>
        </p:nvSpPr>
        <p:spPr>
          <a:xfrm>
            <a:off x="3513023" y="1985046"/>
            <a:ext cx="2679581"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Molekulargewicht</a:t>
            </a:r>
            <a:endParaRPr sz="1400" b="0" i="0" u="none" strike="noStrike" cap="none">
              <a:solidFill>
                <a:srgbClr val="545454"/>
              </a:solidFill>
              <a:latin typeface="Arial"/>
              <a:ea typeface="Arial"/>
              <a:cs typeface="Arial"/>
              <a:sym typeface="Arial"/>
            </a:endParaRPr>
          </a:p>
        </p:txBody>
      </p:sp>
      <p:sp>
        <p:nvSpPr>
          <p:cNvPr id="450" name="Google Shape;450;p33"/>
          <p:cNvSpPr/>
          <p:nvPr/>
        </p:nvSpPr>
        <p:spPr>
          <a:xfrm>
            <a:off x="3513023" y="2279449"/>
            <a:ext cx="2679581"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1" i="0" u="none" strike="noStrike" cap="none">
                <a:solidFill>
                  <a:srgbClr val="545454"/>
                </a:solidFill>
                <a:latin typeface="Arial"/>
                <a:ea typeface="Arial"/>
                <a:cs typeface="Arial"/>
                <a:sym typeface="Arial"/>
              </a:rPr>
              <a:t>= 20-220 kDa</a:t>
            </a:r>
            <a:endParaRPr sz="1400" b="1" i="0" u="none" strike="noStrike" cap="none">
              <a:solidFill>
                <a:srgbClr val="545454"/>
              </a:solidFill>
              <a:latin typeface="Arial"/>
              <a:ea typeface="Arial"/>
              <a:cs typeface="Arial"/>
              <a:sym typeface="Arial"/>
            </a:endParaRPr>
          </a:p>
        </p:txBody>
      </p:sp>
      <p:sp>
        <p:nvSpPr>
          <p:cNvPr id="451" name="Google Shape;451;p33"/>
          <p:cNvSpPr/>
          <p:nvPr/>
        </p:nvSpPr>
        <p:spPr>
          <a:xfrm>
            <a:off x="6092226" y="951756"/>
            <a:ext cx="2744433" cy="729283"/>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700"/>
              <a:buFont typeface="Arial"/>
              <a:buNone/>
            </a:pPr>
            <a:r>
              <a:rPr lang="de" sz="1700" b="1" i="0" u="none" strike="noStrike" cap="none">
                <a:solidFill>
                  <a:srgbClr val="C15799"/>
                </a:solidFill>
                <a:latin typeface="Arial"/>
                <a:ea typeface="Arial"/>
                <a:cs typeface="Arial"/>
                <a:sym typeface="Arial"/>
              </a:rPr>
              <a:t>Kollagenpeptide</a:t>
            </a:r>
            <a:r>
              <a:rPr lang="de" sz="1700" b="1" i="0" u="none" strike="noStrike" cap="none">
                <a:solidFill>
                  <a:srgbClr val="545454"/>
                </a:solidFill>
                <a:latin typeface="Arial"/>
                <a:ea typeface="Arial"/>
                <a:cs typeface="Arial"/>
                <a:sym typeface="Arial"/>
              </a:rPr>
              <a:t> </a:t>
            </a:r>
            <a:r>
              <a:rPr lang="de" b="1">
                <a:solidFill>
                  <a:srgbClr val="545454"/>
                </a:solidFill>
              </a:rPr>
              <a:t>(niedermolekulares,</a:t>
            </a:r>
            <a:r>
              <a:rPr lang="de" sz="1400" b="1" i="0" u="none" strike="noStrike" cap="none">
                <a:solidFill>
                  <a:srgbClr val="545454"/>
                </a:solidFill>
                <a:latin typeface="Arial"/>
                <a:ea typeface="Arial"/>
                <a:cs typeface="Arial"/>
                <a:sym typeface="Arial"/>
              </a:rPr>
              <a:t> vollständig hydrolysiertes Kollagen)</a:t>
            </a:r>
            <a:endParaRPr sz="1900" b="0" i="0" u="none" strike="noStrike" cap="none">
              <a:solidFill>
                <a:srgbClr val="000000"/>
              </a:solidFill>
              <a:latin typeface="Helvetica Neue"/>
              <a:ea typeface="Helvetica Neue"/>
              <a:cs typeface="Helvetica Neue"/>
              <a:sym typeface="Helvetica Neue"/>
            </a:endParaRPr>
          </a:p>
        </p:txBody>
      </p:sp>
      <p:sp>
        <p:nvSpPr>
          <p:cNvPr id="452" name="Google Shape;452;p33"/>
          <p:cNvSpPr/>
          <p:nvPr/>
        </p:nvSpPr>
        <p:spPr>
          <a:xfrm>
            <a:off x="6124652" y="2132248"/>
            <a:ext cx="2679581"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Molekulargewicht</a:t>
            </a:r>
            <a:endParaRPr sz="1400" b="0" i="0" u="none" strike="noStrike" cap="none">
              <a:solidFill>
                <a:srgbClr val="545454"/>
              </a:solidFill>
              <a:latin typeface="Arial"/>
              <a:ea typeface="Arial"/>
              <a:cs typeface="Arial"/>
              <a:sym typeface="Arial"/>
            </a:endParaRPr>
          </a:p>
        </p:txBody>
      </p:sp>
      <p:sp>
        <p:nvSpPr>
          <p:cNvPr id="453" name="Google Shape;453;p33"/>
          <p:cNvSpPr/>
          <p:nvPr/>
        </p:nvSpPr>
        <p:spPr>
          <a:xfrm>
            <a:off x="6124652" y="2426651"/>
            <a:ext cx="2679581"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1" i="0" u="none" strike="noStrike" cap="none">
                <a:solidFill>
                  <a:srgbClr val="545454"/>
                </a:solidFill>
                <a:latin typeface="Arial"/>
                <a:ea typeface="Arial"/>
                <a:cs typeface="Arial"/>
                <a:sym typeface="Arial"/>
              </a:rPr>
              <a:t>= 0,5-15 kDa*</a:t>
            </a:r>
            <a:endParaRPr sz="1400" b="1" i="0" u="none" strike="noStrike" cap="none">
              <a:solidFill>
                <a:srgbClr val="545454"/>
              </a:solidFill>
              <a:latin typeface="Arial"/>
              <a:ea typeface="Arial"/>
              <a:cs typeface="Arial"/>
              <a:sym typeface="Arial"/>
            </a:endParaRPr>
          </a:p>
        </p:txBody>
      </p:sp>
      <p:grpSp>
        <p:nvGrpSpPr>
          <p:cNvPr id="454" name="Google Shape;454;p33"/>
          <p:cNvGrpSpPr/>
          <p:nvPr/>
        </p:nvGrpSpPr>
        <p:grpSpPr>
          <a:xfrm>
            <a:off x="197779" y="2304053"/>
            <a:ext cx="2839352" cy="2592215"/>
            <a:chOff x="187" y="0"/>
            <a:chExt cx="7571604" cy="6912572"/>
          </a:xfrm>
        </p:grpSpPr>
        <p:sp>
          <p:nvSpPr>
            <p:cNvPr id="455" name="Google Shape;455;p33"/>
            <p:cNvSpPr/>
            <p:nvPr/>
          </p:nvSpPr>
          <p:spPr>
            <a:xfrm>
              <a:off x="329370" y="0"/>
              <a:ext cx="6912582" cy="6912572"/>
            </a:xfrm>
            <a:prstGeom prst="ellipse">
              <a:avLst/>
            </a:prstGeom>
            <a:solidFill>
              <a:srgbClr val="FFFF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56" name="Google Shape;456;p33"/>
            <p:cNvPicPr preferRelativeResize="0"/>
            <p:nvPr/>
          </p:nvPicPr>
          <p:blipFill rotWithShape="1">
            <a:blip r:embed="rId4">
              <a:alphaModFix/>
            </a:blip>
            <a:srcRect l="19989" t="1" r="17825"/>
            <a:stretch/>
          </p:blipFill>
          <p:spPr>
            <a:xfrm>
              <a:off x="187" y="2784778"/>
              <a:ext cx="7571604" cy="1370388"/>
            </a:xfrm>
            <a:custGeom>
              <a:avLst/>
              <a:gdLst/>
              <a:ahLst/>
              <a:cxnLst/>
              <a:rect l="l" t="t" r="r" b="b"/>
              <a:pathLst>
                <a:path w="21482" h="21600" extrusionOk="0">
                  <a:moveTo>
                    <a:pt x="176" y="0"/>
                  </a:moveTo>
                  <a:cubicBezTo>
                    <a:pt x="-59" y="7137"/>
                    <a:pt x="-59" y="14463"/>
                    <a:pt x="176" y="21600"/>
                  </a:cubicBezTo>
                  <a:lnTo>
                    <a:pt x="21306" y="21600"/>
                  </a:lnTo>
                  <a:cubicBezTo>
                    <a:pt x="21541" y="14463"/>
                    <a:pt x="21541" y="7137"/>
                    <a:pt x="21306" y="0"/>
                  </a:cubicBezTo>
                  <a:lnTo>
                    <a:pt x="176" y="0"/>
                  </a:lnTo>
                  <a:close/>
                </a:path>
              </a:pathLst>
            </a:custGeom>
            <a:noFill/>
            <a:ln>
              <a:noFill/>
            </a:ln>
          </p:spPr>
        </p:pic>
      </p:grpSp>
      <p:grpSp>
        <p:nvGrpSpPr>
          <p:cNvPr id="457" name="Google Shape;457;p33"/>
          <p:cNvGrpSpPr/>
          <p:nvPr/>
        </p:nvGrpSpPr>
        <p:grpSpPr>
          <a:xfrm>
            <a:off x="3401318" y="2709272"/>
            <a:ext cx="2273944" cy="1773948"/>
            <a:chOff x="142" y="0"/>
            <a:chExt cx="6063849" cy="4730526"/>
          </a:xfrm>
        </p:grpSpPr>
        <p:sp>
          <p:nvSpPr>
            <p:cNvPr id="458" name="Google Shape;458;p33"/>
            <p:cNvSpPr/>
            <p:nvPr/>
          </p:nvSpPr>
          <p:spPr>
            <a:xfrm>
              <a:off x="665812" y="0"/>
              <a:ext cx="4730527" cy="4730526"/>
            </a:xfrm>
            <a:prstGeom prst="ellipse">
              <a:avLst/>
            </a:prstGeom>
            <a:solidFill>
              <a:srgbClr val="FFFF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59" name="Google Shape;459;p33"/>
            <p:cNvPicPr preferRelativeResize="0"/>
            <p:nvPr/>
          </p:nvPicPr>
          <p:blipFill rotWithShape="1">
            <a:blip r:embed="rId5">
              <a:alphaModFix/>
            </a:blip>
            <a:srcRect l="14478" r="20864" b="8"/>
            <a:stretch/>
          </p:blipFill>
          <p:spPr>
            <a:xfrm>
              <a:off x="142" y="1761187"/>
              <a:ext cx="6063849" cy="1737916"/>
            </a:xfrm>
            <a:custGeom>
              <a:avLst/>
              <a:gdLst/>
              <a:ahLst/>
              <a:cxnLst/>
              <a:rect l="l" t="t" r="r" b="b"/>
              <a:pathLst>
                <a:path w="21207" h="21600" extrusionOk="0">
                  <a:moveTo>
                    <a:pt x="228" y="0"/>
                  </a:moveTo>
                  <a:cubicBezTo>
                    <a:pt x="-197" y="7176"/>
                    <a:pt x="-29" y="14705"/>
                    <a:pt x="732" y="21600"/>
                  </a:cubicBezTo>
                  <a:lnTo>
                    <a:pt x="20473" y="21600"/>
                  </a:lnTo>
                  <a:cubicBezTo>
                    <a:pt x="21234" y="14705"/>
                    <a:pt x="21403" y="7176"/>
                    <a:pt x="20978" y="0"/>
                  </a:cubicBezTo>
                  <a:lnTo>
                    <a:pt x="228" y="0"/>
                  </a:lnTo>
                  <a:close/>
                </a:path>
              </a:pathLst>
            </a:custGeom>
            <a:noFill/>
            <a:ln>
              <a:noFill/>
            </a:ln>
          </p:spPr>
        </p:pic>
      </p:grpSp>
      <p:sp>
        <p:nvSpPr>
          <p:cNvPr id="460" name="Google Shape;460;p33"/>
          <p:cNvSpPr/>
          <p:nvPr/>
        </p:nvSpPr>
        <p:spPr>
          <a:xfrm>
            <a:off x="6808573" y="3090936"/>
            <a:ext cx="1028778" cy="1028778"/>
          </a:xfrm>
          <a:prstGeom prst="ellipse">
            <a:avLst/>
          </a:prstGeom>
          <a:solidFill>
            <a:srgbClr val="FFFF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61" name="Google Shape;461;p33"/>
          <p:cNvPicPr preferRelativeResize="0"/>
          <p:nvPr/>
        </p:nvPicPr>
        <p:blipFill rotWithShape="1">
          <a:blip r:embed="rId6">
            <a:alphaModFix/>
          </a:blip>
          <a:srcRect l="29132" t="4"/>
          <a:stretch/>
        </p:blipFill>
        <p:spPr>
          <a:xfrm>
            <a:off x="6699191" y="3246313"/>
            <a:ext cx="1258380" cy="717946"/>
          </a:xfrm>
          <a:custGeom>
            <a:avLst/>
            <a:gdLst/>
            <a:ahLst/>
            <a:cxnLst/>
            <a:rect l="l" t="t" r="r" b="b"/>
            <a:pathLst>
              <a:path w="21076" h="21600" extrusionOk="0">
                <a:moveTo>
                  <a:pt x="1574" y="0"/>
                </a:moveTo>
                <a:cubicBezTo>
                  <a:pt x="-524" y="6613"/>
                  <a:pt x="-524" y="14987"/>
                  <a:pt x="1574" y="21600"/>
                </a:cubicBezTo>
                <a:lnTo>
                  <a:pt x="19852" y="21600"/>
                </a:lnTo>
                <a:cubicBezTo>
                  <a:pt x="20406" y="19854"/>
                  <a:pt x="20815" y="17990"/>
                  <a:pt x="21076" y="16061"/>
                </a:cubicBezTo>
                <a:lnTo>
                  <a:pt x="21076" y="5534"/>
                </a:lnTo>
                <a:cubicBezTo>
                  <a:pt x="20815" y="3607"/>
                  <a:pt x="20406" y="1745"/>
                  <a:pt x="19852" y="0"/>
                </a:cubicBezTo>
                <a:lnTo>
                  <a:pt x="1574" y="0"/>
                </a:lnTo>
                <a:close/>
              </a:path>
            </a:pathLst>
          </a:custGeom>
          <a:noFill/>
          <a:ln>
            <a:noFill/>
          </a:ln>
        </p:spPr>
      </p:pic>
      <p:cxnSp>
        <p:nvCxnSpPr>
          <p:cNvPr id="462" name="Google Shape;462;p33"/>
          <p:cNvCxnSpPr/>
          <p:nvPr/>
        </p:nvCxnSpPr>
        <p:spPr>
          <a:xfrm flipH="1">
            <a:off x="3205014" y="781270"/>
            <a:ext cx="2" cy="4228659"/>
          </a:xfrm>
          <a:prstGeom prst="straightConnector1">
            <a:avLst/>
          </a:prstGeom>
          <a:noFill/>
          <a:ln w="114300" cap="rnd" cmpd="sng">
            <a:solidFill>
              <a:srgbClr val="FFFFFF"/>
            </a:solidFill>
            <a:prstDash val="solid"/>
            <a:round/>
            <a:headEnd type="none" w="sm" len="sm"/>
            <a:tailEnd type="none" w="sm" len="sm"/>
          </a:ln>
        </p:spPr>
      </p:cxnSp>
      <p:cxnSp>
        <p:nvCxnSpPr>
          <p:cNvPr id="463" name="Google Shape;463;p33"/>
          <p:cNvCxnSpPr/>
          <p:nvPr/>
        </p:nvCxnSpPr>
        <p:spPr>
          <a:xfrm flipH="1">
            <a:off x="5862489" y="781270"/>
            <a:ext cx="2" cy="4228659"/>
          </a:xfrm>
          <a:prstGeom prst="straightConnector1">
            <a:avLst/>
          </a:prstGeom>
          <a:noFill/>
          <a:ln w="114300" cap="rnd" cmpd="sng">
            <a:solidFill>
              <a:srgbClr val="FFFFFF"/>
            </a:solidFill>
            <a:prstDash val="solid"/>
            <a:round/>
            <a:headEnd type="none" w="sm" len="sm"/>
            <a:tailEnd type="none" w="sm" len="sm"/>
          </a:ln>
        </p:spPr>
      </p:cxnSp>
      <p:sp>
        <p:nvSpPr>
          <p:cNvPr id="464" name="Google Shape;464;p33"/>
          <p:cNvSpPr/>
          <p:nvPr/>
        </p:nvSpPr>
        <p:spPr>
          <a:xfrm>
            <a:off x="524469" y="174619"/>
            <a:ext cx="1097914"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8A876"/>
              </a:buClr>
              <a:buSzPts val="5400"/>
              <a:buFont typeface="Arial"/>
              <a:buNone/>
            </a:pPr>
            <a:r>
              <a:rPr lang="de" sz="5400" b="1" i="0" u="none" strike="noStrike" cap="none">
                <a:solidFill>
                  <a:srgbClr val="C8A876"/>
                </a:solidFill>
                <a:latin typeface="Arial"/>
                <a:ea typeface="Arial"/>
                <a:cs typeface="Arial"/>
                <a:sym typeface="Arial"/>
              </a:rPr>
              <a:t>01</a:t>
            </a:r>
            <a:endParaRPr sz="5400" b="1" i="0" u="none" strike="noStrike" cap="none">
              <a:solidFill>
                <a:srgbClr val="C8A876"/>
              </a:solidFill>
              <a:latin typeface="Arial"/>
              <a:ea typeface="Arial"/>
              <a:cs typeface="Arial"/>
              <a:sym typeface="Arial"/>
            </a:endParaRPr>
          </a:p>
        </p:txBody>
      </p:sp>
      <p:sp>
        <p:nvSpPr>
          <p:cNvPr id="465" name="Google Shape;465;p33"/>
          <p:cNvSpPr/>
          <p:nvPr/>
        </p:nvSpPr>
        <p:spPr>
          <a:xfrm>
            <a:off x="3455452" y="174619"/>
            <a:ext cx="1097914"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8A876"/>
              </a:buClr>
              <a:buSzPts val="5400"/>
              <a:buFont typeface="Arial"/>
              <a:buNone/>
            </a:pPr>
            <a:r>
              <a:rPr lang="de" sz="5400" b="1" i="0" u="none" strike="noStrike" cap="none">
                <a:solidFill>
                  <a:srgbClr val="C8A876"/>
                </a:solidFill>
                <a:latin typeface="Arial"/>
                <a:ea typeface="Arial"/>
                <a:cs typeface="Arial"/>
                <a:sym typeface="Arial"/>
              </a:rPr>
              <a:t>02</a:t>
            </a:r>
            <a:endParaRPr sz="5400" b="1" i="0" u="none" strike="noStrike" cap="none">
              <a:solidFill>
                <a:srgbClr val="C8A876"/>
              </a:solidFill>
              <a:latin typeface="Arial"/>
              <a:ea typeface="Arial"/>
              <a:cs typeface="Arial"/>
              <a:sym typeface="Arial"/>
            </a:endParaRPr>
          </a:p>
        </p:txBody>
      </p:sp>
      <p:sp>
        <p:nvSpPr>
          <p:cNvPr id="466" name="Google Shape;466;p33"/>
          <p:cNvSpPr/>
          <p:nvPr/>
        </p:nvSpPr>
        <p:spPr>
          <a:xfrm>
            <a:off x="6066809" y="174619"/>
            <a:ext cx="1097916" cy="82632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8A876"/>
              </a:buClr>
              <a:buSzPts val="5400"/>
              <a:buFont typeface="Arial"/>
              <a:buNone/>
            </a:pPr>
            <a:r>
              <a:rPr lang="de" sz="5400" b="1" i="0" u="none" strike="noStrike" cap="none">
                <a:solidFill>
                  <a:srgbClr val="C8A876"/>
                </a:solidFill>
                <a:latin typeface="Arial"/>
                <a:ea typeface="Arial"/>
                <a:cs typeface="Arial"/>
                <a:sym typeface="Arial"/>
              </a:rPr>
              <a:t>03</a:t>
            </a:r>
            <a:endParaRPr sz="5400" b="1" i="0" u="none" strike="noStrike" cap="none">
              <a:solidFill>
                <a:srgbClr val="C8A876"/>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6"/>
          <p:cNvSpPr/>
          <p:nvPr/>
        </p:nvSpPr>
        <p:spPr>
          <a:xfrm>
            <a:off x="3339070" y="-66675"/>
            <a:ext cx="5823980" cy="5315992"/>
          </a:xfrm>
          <a:prstGeom prst="rect">
            <a:avLst/>
          </a:prstGeom>
          <a:solidFill>
            <a:srgbClr val="F5F1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68" name="Google Shape;68;p16"/>
          <p:cNvPicPr preferRelativeResize="0"/>
          <p:nvPr/>
        </p:nvPicPr>
        <p:blipFill rotWithShape="1">
          <a:blip r:embed="rId3">
            <a:alphaModFix/>
          </a:blip>
          <a:srcRect r="27040"/>
          <a:stretch/>
        </p:blipFill>
        <p:spPr>
          <a:xfrm flipH="1">
            <a:off x="-90156" y="0"/>
            <a:ext cx="6084354" cy="5143501"/>
          </a:xfrm>
          <a:prstGeom prst="rect">
            <a:avLst/>
          </a:prstGeom>
          <a:noFill/>
          <a:ln>
            <a:noFill/>
          </a:ln>
        </p:spPr>
      </p:pic>
      <p:sp>
        <p:nvSpPr>
          <p:cNvPr id="69" name="Google Shape;69;p16"/>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70" name="Google Shape;70;p16"/>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71" name="Google Shape;71;p16"/>
          <p:cNvSpPr/>
          <p:nvPr/>
        </p:nvSpPr>
        <p:spPr>
          <a:xfrm>
            <a:off x="4759102" y="1367764"/>
            <a:ext cx="4925196" cy="2734062"/>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Die Jugendlichkeit </a:t>
            </a:r>
            <a:br>
              <a:rPr lang="de" sz="3200" b="1" i="0" u="none" strike="noStrike" cap="none">
                <a:solidFill>
                  <a:srgbClr val="535353"/>
                </a:solidFill>
                <a:latin typeface="Arial"/>
                <a:ea typeface="Arial"/>
                <a:cs typeface="Arial"/>
                <a:sym typeface="Arial"/>
              </a:rPr>
            </a:br>
            <a:r>
              <a:rPr lang="de" sz="3200" b="1" i="0" u="none" strike="noStrike" cap="none">
                <a:solidFill>
                  <a:srgbClr val="535353"/>
                </a:solidFill>
                <a:latin typeface="Arial"/>
                <a:ea typeface="Arial"/>
                <a:cs typeface="Arial"/>
                <a:sym typeface="Arial"/>
              </a:rPr>
              <a:t>der Haut hängt von </a:t>
            </a:r>
            <a:br>
              <a:rPr lang="de" sz="3200" b="1" i="0" u="none" strike="noStrike" cap="none">
                <a:solidFill>
                  <a:srgbClr val="535353"/>
                </a:solidFill>
                <a:latin typeface="Arial"/>
                <a:ea typeface="Arial"/>
                <a:cs typeface="Arial"/>
                <a:sym typeface="Arial"/>
              </a:rPr>
            </a:br>
            <a:r>
              <a:rPr lang="de" sz="3200" b="1" i="0" u="none" strike="noStrike" cap="none">
                <a:solidFill>
                  <a:srgbClr val="535353"/>
                </a:solidFill>
                <a:latin typeface="Arial"/>
                <a:ea typeface="Arial"/>
                <a:cs typeface="Arial"/>
                <a:sym typeface="Arial"/>
              </a:rPr>
              <a:t>einer Komponente ab.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6C2B6E"/>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Diese Komponente </a:t>
            </a:r>
            <a:br>
              <a:rPr lang="de" sz="3200" b="1" i="0" u="none" strike="noStrike" cap="none">
                <a:solidFill>
                  <a:srgbClr val="C15799"/>
                </a:solidFill>
                <a:latin typeface="Arial"/>
                <a:ea typeface="Arial"/>
                <a:cs typeface="Arial"/>
                <a:sym typeface="Arial"/>
              </a:rPr>
            </a:br>
            <a:r>
              <a:rPr lang="de" sz="3200" b="1" i="0" u="none" strike="noStrike" cap="none">
                <a:solidFill>
                  <a:srgbClr val="C15799"/>
                </a:solidFill>
                <a:latin typeface="Arial"/>
                <a:ea typeface="Arial"/>
                <a:cs typeface="Arial"/>
                <a:sym typeface="Arial"/>
              </a:rPr>
              <a:t>heißt KOLLAGEN.</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pSp>
        <p:nvGrpSpPr>
          <p:cNvPr id="471" name="Google Shape;471;p34"/>
          <p:cNvGrpSpPr/>
          <p:nvPr/>
        </p:nvGrpSpPr>
        <p:grpSpPr>
          <a:xfrm>
            <a:off x="-114450" y="-76723"/>
            <a:ext cx="9347084" cy="5326042"/>
            <a:chOff x="0" y="-2"/>
            <a:chExt cx="24925557" cy="14202777"/>
          </a:xfrm>
        </p:grpSpPr>
        <p:sp>
          <p:nvSpPr>
            <p:cNvPr id="472" name="Google Shape;472;p34"/>
            <p:cNvSpPr/>
            <p:nvPr/>
          </p:nvSpPr>
          <p:spPr>
            <a:xfrm>
              <a:off x="0" y="26787"/>
              <a:ext cx="24740002" cy="14175988"/>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473" name="Google Shape;473;p34"/>
            <p:cNvPicPr preferRelativeResize="0"/>
            <p:nvPr/>
          </p:nvPicPr>
          <p:blipFill rotWithShape="1">
            <a:blip r:embed="rId3">
              <a:alphaModFix/>
            </a:blip>
            <a:srcRect l="19834" b="18563"/>
            <a:stretch/>
          </p:blipFill>
          <p:spPr>
            <a:xfrm flipH="1">
              <a:off x="3328494" y="124763"/>
              <a:ext cx="21597063" cy="13978935"/>
            </a:xfrm>
            <a:prstGeom prst="rect">
              <a:avLst/>
            </a:prstGeom>
            <a:noFill/>
            <a:ln>
              <a:noFill/>
            </a:ln>
          </p:spPr>
        </p:pic>
        <p:pic>
          <p:nvPicPr>
            <p:cNvPr id="474" name="Google Shape;474;p34" descr="pasted-image.pdf"/>
            <p:cNvPicPr preferRelativeResize="0"/>
            <p:nvPr/>
          </p:nvPicPr>
          <p:blipFill rotWithShape="1">
            <a:blip r:embed="rId4">
              <a:alphaModFix/>
            </a:blip>
            <a:srcRect/>
            <a:stretch/>
          </p:blipFill>
          <p:spPr>
            <a:xfrm>
              <a:off x="1351359" y="12920467"/>
              <a:ext cx="1938345" cy="338143"/>
            </a:xfrm>
            <a:prstGeom prst="rect">
              <a:avLst/>
            </a:prstGeom>
            <a:noFill/>
            <a:ln>
              <a:noFill/>
            </a:ln>
          </p:spPr>
        </p:pic>
        <p:sp>
          <p:nvSpPr>
            <p:cNvPr id="475" name="Google Shape;475;p34"/>
            <p:cNvSpPr/>
            <p:nvPr/>
          </p:nvSpPr>
          <p:spPr>
            <a:xfrm>
              <a:off x="9159477" y="-2"/>
              <a:ext cx="4964120" cy="14175987"/>
            </a:xfrm>
            <a:prstGeom prst="rect">
              <a:avLst/>
            </a:prstGeom>
            <a:gradFill>
              <a:gsLst>
                <a:gs pos="0">
                  <a:srgbClr val="F6F5F3"/>
                </a:gs>
                <a:gs pos="100000">
                  <a:srgbClr val="F6F5F3">
                    <a:alpha val="0"/>
                  </a:srgbClr>
                </a:gs>
              </a:gsLst>
              <a:lin ang="0" scaled="0"/>
            </a:gra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grpSp>
      <p:sp>
        <p:nvSpPr>
          <p:cNvPr id="476" name="Google Shape;476;p34"/>
          <p:cNvSpPr/>
          <p:nvPr/>
        </p:nvSpPr>
        <p:spPr>
          <a:xfrm>
            <a:off x="516452" y="2326671"/>
            <a:ext cx="2638575" cy="832400"/>
          </a:xfrm>
          <a:prstGeom prst="roundRect">
            <a:avLst>
              <a:gd name="adj" fmla="val 28035"/>
            </a:avLst>
          </a:prstGeom>
          <a:noFill/>
          <a:ln w="381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477" name="Google Shape;477;p34"/>
          <p:cNvSpPr/>
          <p:nvPr/>
        </p:nvSpPr>
        <p:spPr>
          <a:xfrm>
            <a:off x="516452" y="3689196"/>
            <a:ext cx="2638575" cy="827639"/>
          </a:xfrm>
          <a:prstGeom prst="roundRect">
            <a:avLst>
              <a:gd name="adj" fmla="val 28196"/>
            </a:avLst>
          </a:prstGeom>
          <a:no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478" name="Google Shape;478;p34"/>
          <p:cNvSpPr/>
          <p:nvPr/>
        </p:nvSpPr>
        <p:spPr>
          <a:xfrm>
            <a:off x="490649" y="324181"/>
            <a:ext cx="4884948" cy="113337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Promarine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sp>
        <p:nvSpPr>
          <p:cNvPr id="479" name="Google Shape;479;p34"/>
          <p:cNvSpPr/>
          <p:nvPr/>
        </p:nvSpPr>
        <p:spPr>
          <a:xfrm>
            <a:off x="443354" y="2418849"/>
            <a:ext cx="2784770" cy="67734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400"/>
              <a:buFont typeface="Arial"/>
              <a:buNone/>
            </a:pPr>
            <a:r>
              <a:rPr lang="de" sz="1400" b="0" i="0" u="none" strike="noStrike" cap="none">
                <a:solidFill>
                  <a:srgbClr val="535353"/>
                </a:solidFill>
                <a:latin typeface="Arial"/>
                <a:ea typeface="Arial"/>
                <a:cs typeface="Arial"/>
                <a:sym typeface="Arial"/>
              </a:rPr>
              <a:t>Das Baumaterial </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35353"/>
              </a:buClr>
              <a:buSzPts val="1400"/>
              <a:buFont typeface="Arial"/>
              <a:buNone/>
            </a:pPr>
            <a:r>
              <a:rPr lang="de" sz="1400" b="1" i="0" u="none" strike="noStrike" cap="none">
                <a:solidFill>
                  <a:srgbClr val="535353"/>
                </a:solidFill>
                <a:latin typeface="Arial"/>
                <a:ea typeface="Arial"/>
                <a:cs typeface="Arial"/>
                <a:sym typeface="Arial"/>
              </a:rPr>
              <a:t>für die Synthese neuer Fasern </a:t>
            </a:r>
            <a:r>
              <a:rPr lang="de" sz="1400" b="0" i="0" u="none" strike="noStrike" cap="none">
                <a:solidFill>
                  <a:srgbClr val="535353"/>
                </a:solidFill>
                <a:latin typeface="Arial"/>
                <a:ea typeface="Arial"/>
                <a:cs typeface="Arial"/>
                <a:sym typeface="Arial"/>
              </a:rPr>
              <a:t>von Kollagen und Elastin</a:t>
            </a:r>
            <a:endParaRPr sz="1900" b="0" i="0" u="none" strike="noStrike" cap="none">
              <a:solidFill>
                <a:srgbClr val="000000"/>
              </a:solidFill>
              <a:latin typeface="Helvetica Neue"/>
              <a:ea typeface="Helvetica Neue"/>
              <a:cs typeface="Helvetica Neue"/>
              <a:sym typeface="Helvetica Neue"/>
            </a:endParaRPr>
          </a:p>
        </p:txBody>
      </p:sp>
      <p:sp>
        <p:nvSpPr>
          <p:cNvPr id="480" name="Google Shape;480;p34"/>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FFFFFF"/>
              </a:buClr>
              <a:buSzPts val="800"/>
              <a:buFont typeface="Arial"/>
              <a:buNone/>
            </a:pPr>
            <a:r>
              <a:rPr lang="de" sz="800" b="1" i="0" u="none" strike="noStrike" cap="none">
                <a:solidFill>
                  <a:srgbClr val="FFFFFF"/>
                </a:solidFill>
                <a:latin typeface="Arial"/>
                <a:ea typeface="Arial"/>
                <a:cs typeface="Arial"/>
                <a:sym typeface="Arial"/>
              </a:rPr>
              <a:t>Promarine Collagen Peptides</a:t>
            </a:r>
            <a:endParaRPr sz="800" b="1" i="0" u="none" strike="noStrike" cap="none">
              <a:solidFill>
                <a:srgbClr val="FFFFFF"/>
              </a:solidFill>
              <a:latin typeface="Arial"/>
              <a:ea typeface="Arial"/>
              <a:cs typeface="Arial"/>
              <a:sym typeface="Arial"/>
            </a:endParaRPr>
          </a:p>
        </p:txBody>
      </p:sp>
      <p:sp>
        <p:nvSpPr>
          <p:cNvPr id="481" name="Google Shape;481;p34"/>
          <p:cNvSpPr/>
          <p:nvPr/>
        </p:nvSpPr>
        <p:spPr>
          <a:xfrm>
            <a:off x="443354" y="3866391"/>
            <a:ext cx="2784770" cy="4695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400"/>
              <a:buFont typeface="Arial"/>
              <a:buNone/>
            </a:pPr>
            <a:r>
              <a:rPr lang="de" sz="1400" b="0" i="0" u="none" strike="noStrike" cap="none">
                <a:solidFill>
                  <a:srgbClr val="535353"/>
                </a:solidFill>
                <a:latin typeface="Arial"/>
                <a:ea typeface="Arial"/>
                <a:cs typeface="Arial"/>
                <a:sym typeface="Arial"/>
              </a:rPr>
              <a:t>Anreiz für die Produktion von </a:t>
            </a:r>
            <a:r>
              <a:rPr lang="de" sz="1400" b="1" i="0" u="none" strike="noStrike" cap="none">
                <a:solidFill>
                  <a:srgbClr val="535353"/>
                </a:solidFill>
                <a:latin typeface="Arial"/>
                <a:ea typeface="Arial"/>
                <a:cs typeface="Arial"/>
                <a:sym typeface="Arial"/>
              </a:rPr>
              <a:t>körpereigene</a:t>
            </a:r>
            <a:r>
              <a:rPr lang="de" b="1">
                <a:solidFill>
                  <a:srgbClr val="535353"/>
                </a:solidFill>
              </a:rPr>
              <a:t>m</a:t>
            </a:r>
            <a:r>
              <a:rPr lang="de" sz="1400" b="1" i="0" u="none" strike="noStrike" cap="none">
                <a:solidFill>
                  <a:srgbClr val="535353"/>
                </a:solidFill>
                <a:latin typeface="Arial"/>
                <a:ea typeface="Arial"/>
                <a:cs typeface="Arial"/>
                <a:sym typeface="Arial"/>
              </a:rPr>
              <a:t> Kollagen</a:t>
            </a:r>
            <a:endParaRPr sz="1900" b="1" i="0" u="none" strike="noStrike" cap="none">
              <a:solidFill>
                <a:srgbClr val="000000"/>
              </a:solidFill>
              <a:latin typeface="Helvetica Neue"/>
              <a:ea typeface="Helvetica Neue"/>
              <a:cs typeface="Helvetica Neue"/>
              <a:sym typeface="Helvetica Neue"/>
            </a:endParaRPr>
          </a:p>
        </p:txBody>
      </p:sp>
      <p:sp>
        <p:nvSpPr>
          <p:cNvPr id="482" name="Google Shape;482;p34"/>
          <p:cNvSpPr/>
          <p:nvPr/>
        </p:nvSpPr>
        <p:spPr>
          <a:xfrm>
            <a:off x="490649" y="1530454"/>
            <a:ext cx="3094099" cy="521533"/>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707070"/>
              </a:buClr>
              <a:buSzPts val="1700"/>
              <a:buFont typeface="Arial"/>
              <a:buNone/>
            </a:pPr>
            <a:r>
              <a:rPr lang="de" sz="1700" b="1">
                <a:solidFill>
                  <a:srgbClr val="707070"/>
                </a:solidFill>
              </a:rPr>
              <a:t>Sorgt für eine lang anhaltende Wirkung!</a:t>
            </a:r>
            <a:endParaRPr sz="1900" b="0" i="0" u="none" strike="noStrike" cap="none">
              <a:solidFill>
                <a:srgbClr val="000000"/>
              </a:solidFill>
              <a:latin typeface="Helvetica Neue"/>
              <a:ea typeface="Helvetica Neue"/>
              <a:cs typeface="Helvetica Neue"/>
              <a:sym typeface="Helvetica Neue"/>
            </a:endParaRPr>
          </a:p>
        </p:txBody>
      </p:sp>
      <p:grpSp>
        <p:nvGrpSpPr>
          <p:cNvPr id="483" name="Google Shape;483;p34"/>
          <p:cNvGrpSpPr/>
          <p:nvPr/>
        </p:nvGrpSpPr>
        <p:grpSpPr>
          <a:xfrm>
            <a:off x="1579075" y="3198199"/>
            <a:ext cx="472462" cy="428866"/>
            <a:chOff x="-2" y="-1"/>
            <a:chExt cx="894983" cy="861349"/>
          </a:xfrm>
        </p:grpSpPr>
        <p:cxnSp>
          <p:nvCxnSpPr>
            <p:cNvPr id="484" name="Google Shape;484;p34"/>
            <p:cNvCxnSpPr/>
            <p:nvPr/>
          </p:nvCxnSpPr>
          <p:spPr>
            <a:xfrm rot="10800000" flipH="1">
              <a:off x="447488" y="-1"/>
              <a:ext cx="4" cy="861349"/>
            </a:xfrm>
            <a:prstGeom prst="straightConnector1">
              <a:avLst/>
            </a:prstGeom>
            <a:noFill/>
            <a:ln w="241300" cap="flat" cmpd="sng">
              <a:solidFill>
                <a:srgbClr val="C15799"/>
              </a:solidFill>
              <a:prstDash val="solid"/>
              <a:round/>
              <a:headEnd type="none" w="sm" len="sm"/>
              <a:tailEnd type="none" w="sm" len="sm"/>
            </a:ln>
          </p:spPr>
        </p:cxnSp>
        <p:cxnSp>
          <p:nvCxnSpPr>
            <p:cNvPr id="485" name="Google Shape;485;p34"/>
            <p:cNvCxnSpPr/>
            <p:nvPr/>
          </p:nvCxnSpPr>
          <p:spPr>
            <a:xfrm flipH="1">
              <a:off x="-2" y="430673"/>
              <a:ext cx="894983" cy="5"/>
            </a:xfrm>
            <a:prstGeom prst="straightConnector1">
              <a:avLst/>
            </a:prstGeom>
            <a:noFill/>
            <a:ln w="241300" cap="flat" cmpd="sng">
              <a:solidFill>
                <a:srgbClr val="C15799"/>
              </a:solidFill>
              <a:prstDash val="solid"/>
              <a:round/>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91" name="Google Shape;491;p35"/>
          <p:cNvSpPr/>
          <p:nvPr/>
        </p:nvSpPr>
        <p:spPr>
          <a:xfrm>
            <a:off x="508990" y="1459182"/>
            <a:ext cx="3541231" cy="919719"/>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FFFFF"/>
              </a:buClr>
              <a:buSzPts val="5600"/>
              <a:buFont typeface="Arial"/>
              <a:buNone/>
            </a:pPr>
            <a:r>
              <a:rPr lang="de" sz="5600" b="1" i="0" u="none" strike="noStrike" cap="none">
                <a:solidFill>
                  <a:srgbClr val="FFFFFF"/>
                </a:solidFill>
                <a:latin typeface="Arial"/>
                <a:ea typeface="Arial"/>
                <a:cs typeface="Arial"/>
                <a:sym typeface="Arial"/>
              </a:rPr>
              <a:t>10 000 mg</a:t>
            </a:r>
            <a:endParaRPr sz="5600" b="1" i="0" u="none" strike="noStrike" cap="none">
              <a:solidFill>
                <a:srgbClr val="FFFFFF"/>
              </a:solidFill>
              <a:latin typeface="Arial"/>
              <a:ea typeface="Arial"/>
              <a:cs typeface="Arial"/>
              <a:sym typeface="Arial"/>
            </a:endParaRPr>
          </a:p>
        </p:txBody>
      </p:sp>
      <p:sp>
        <p:nvSpPr>
          <p:cNvPr id="492" name="Google Shape;492;p35"/>
          <p:cNvSpPr/>
          <p:nvPr/>
        </p:nvSpPr>
        <p:spPr>
          <a:xfrm>
            <a:off x="548282" y="2499873"/>
            <a:ext cx="4043255" cy="83315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bioverfügbaren hydrolysierten Meereskollagens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1700"/>
              <a:buFont typeface="Arial"/>
              <a:buNone/>
            </a:pPr>
            <a:r>
              <a:rPr lang="de" sz="1700" b="1">
                <a:solidFill>
                  <a:srgbClr val="FFFFFF"/>
                </a:solidFill>
              </a:rPr>
              <a:t>i</a:t>
            </a:r>
            <a:r>
              <a:rPr lang="de" sz="1700" b="1" i="0" u="none" strike="noStrike" cap="none">
                <a:solidFill>
                  <a:srgbClr val="FFFFFF"/>
                </a:solidFill>
                <a:latin typeface="Arial"/>
                <a:ea typeface="Arial"/>
                <a:cs typeface="Arial"/>
                <a:sym typeface="Arial"/>
              </a:rPr>
              <a:t>n 1 Portion!</a:t>
            </a:r>
            <a:endParaRPr sz="1900" b="0" i="0" u="none" strike="noStrike" cap="none">
              <a:solidFill>
                <a:srgbClr val="000000"/>
              </a:solidFill>
              <a:latin typeface="Helvetica Neue"/>
              <a:ea typeface="Helvetica Neue"/>
              <a:cs typeface="Helvetica Neue"/>
              <a:sym typeface="Helvetica Neue"/>
            </a:endParaRPr>
          </a:p>
        </p:txBody>
      </p:sp>
      <p:pic>
        <p:nvPicPr>
          <p:cNvPr id="493" name="Google Shape;493;p35"/>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494" name="Google Shape;494;p35"/>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FFFFFF"/>
              </a:buClr>
              <a:buSzPts val="800"/>
              <a:buFont typeface="Arial"/>
              <a:buNone/>
            </a:pPr>
            <a:r>
              <a:rPr lang="de" sz="800" b="1" i="0" u="none" strike="noStrike" cap="none">
                <a:solidFill>
                  <a:srgbClr val="FFFFFF"/>
                </a:solidFill>
                <a:latin typeface="Arial"/>
                <a:ea typeface="Arial"/>
                <a:cs typeface="Arial"/>
                <a:sym typeface="Arial"/>
              </a:rPr>
              <a:t>Promarine Collagen Peptides</a:t>
            </a:r>
            <a:endParaRPr sz="800" b="1"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6"/>
          <p:cNvSpPr/>
          <p:nvPr/>
        </p:nvSpPr>
        <p:spPr>
          <a:xfrm>
            <a:off x="-161675" y="0"/>
            <a:ext cx="9277500" cy="7263000"/>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500" name="Google Shape;500;p36"/>
          <p:cNvPicPr preferRelativeResize="0"/>
          <p:nvPr/>
        </p:nvPicPr>
        <p:blipFill rotWithShape="1">
          <a:blip r:embed="rId3">
            <a:alphaModFix/>
          </a:blip>
          <a:srcRect/>
          <a:stretch/>
        </p:blipFill>
        <p:spPr>
          <a:xfrm>
            <a:off x="3629457" y="2401562"/>
            <a:ext cx="3019510" cy="3010334"/>
          </a:xfrm>
          <a:prstGeom prst="rect">
            <a:avLst/>
          </a:prstGeom>
          <a:noFill/>
          <a:ln>
            <a:noFill/>
          </a:ln>
        </p:spPr>
      </p:pic>
      <p:sp>
        <p:nvSpPr>
          <p:cNvPr id="501" name="Google Shape;501;p36"/>
          <p:cNvSpPr/>
          <p:nvPr/>
        </p:nvSpPr>
        <p:spPr>
          <a:xfrm>
            <a:off x="2860216" y="603311"/>
            <a:ext cx="3423569" cy="3423571"/>
          </a:xfrm>
          <a:prstGeom prst="ellipse">
            <a:avLst/>
          </a:prstGeom>
          <a:solidFill>
            <a:srgbClr val="FFFFFF">
              <a:alpha val="32941"/>
            </a:srgbClr>
          </a:solidFill>
          <a:ln w="63500" cap="flat" cmpd="sng">
            <a:solidFill>
              <a:srgbClr val="FFFFFF">
                <a:alpha val="32941"/>
              </a:srgbClr>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2" name="Google Shape;502;p36"/>
          <p:cNvSpPr/>
          <p:nvPr/>
        </p:nvSpPr>
        <p:spPr>
          <a:xfrm rot="993914" flipH="1">
            <a:off x="1323618" y="3083916"/>
            <a:ext cx="2663765" cy="2357131"/>
          </a:xfrm>
          <a:custGeom>
            <a:avLst/>
            <a:gdLst/>
            <a:ahLst/>
            <a:cxnLst/>
            <a:rect l="l" t="t" r="r" b="b"/>
            <a:pathLst>
              <a:path w="20342" h="20918" extrusionOk="0">
                <a:moveTo>
                  <a:pt x="7727" y="300"/>
                </a:moveTo>
                <a:cubicBezTo>
                  <a:pt x="9476" y="1110"/>
                  <a:pt x="10352" y="3479"/>
                  <a:pt x="12142" y="4187"/>
                </a:cubicBezTo>
                <a:cubicBezTo>
                  <a:pt x="13331" y="4658"/>
                  <a:pt x="14625" y="4250"/>
                  <a:pt x="15857" y="4502"/>
                </a:cubicBezTo>
                <a:cubicBezTo>
                  <a:pt x="18482" y="5039"/>
                  <a:pt x="20072" y="7987"/>
                  <a:pt x="20308" y="11168"/>
                </a:cubicBezTo>
                <a:cubicBezTo>
                  <a:pt x="20647" y="15754"/>
                  <a:pt x="18419" y="20099"/>
                  <a:pt x="14703" y="20822"/>
                </a:cubicBezTo>
                <a:cubicBezTo>
                  <a:pt x="13035" y="21146"/>
                  <a:pt x="11365" y="20555"/>
                  <a:pt x="9682" y="20385"/>
                </a:cubicBezTo>
                <a:cubicBezTo>
                  <a:pt x="7916" y="20206"/>
                  <a:pt x="5956" y="20374"/>
                  <a:pt x="4765" y="18841"/>
                </a:cubicBezTo>
                <a:cubicBezTo>
                  <a:pt x="3448" y="17146"/>
                  <a:pt x="4021" y="14443"/>
                  <a:pt x="2906" y="12596"/>
                </a:cubicBezTo>
                <a:cubicBezTo>
                  <a:pt x="2338" y="11656"/>
                  <a:pt x="1412" y="11102"/>
                  <a:pt x="812" y="10191"/>
                </a:cubicBezTo>
                <a:cubicBezTo>
                  <a:pt x="-953" y="7512"/>
                  <a:pt x="348" y="3738"/>
                  <a:pt x="2893" y="1538"/>
                </a:cubicBezTo>
                <a:cubicBezTo>
                  <a:pt x="4318" y="305"/>
                  <a:pt x="6099" y="-454"/>
                  <a:pt x="7727" y="300"/>
                </a:cubicBezTo>
                <a:close/>
              </a:path>
            </a:pathLst>
          </a:custGeom>
          <a:solidFill>
            <a:srgbClr val="FF6676">
              <a:alpha val="12549"/>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3" name="Google Shape;503;p36"/>
          <p:cNvSpPr/>
          <p:nvPr/>
        </p:nvSpPr>
        <p:spPr>
          <a:xfrm rot="1727414" flipH="1">
            <a:off x="1266361" y="2923723"/>
            <a:ext cx="2547252" cy="2616690"/>
          </a:xfrm>
          <a:custGeom>
            <a:avLst/>
            <a:gdLst/>
            <a:ahLst/>
            <a:cxnLst/>
            <a:rect l="l" t="t" r="r" b="b"/>
            <a:pathLst>
              <a:path w="20585" h="18872" extrusionOk="0">
                <a:moveTo>
                  <a:pt x="6436" y="274"/>
                </a:moveTo>
                <a:cubicBezTo>
                  <a:pt x="8257" y="904"/>
                  <a:pt x="9216" y="2658"/>
                  <a:pt x="10919" y="3489"/>
                </a:cubicBezTo>
                <a:cubicBezTo>
                  <a:pt x="12795" y="4405"/>
                  <a:pt x="15319" y="4078"/>
                  <a:pt x="16801" y="5509"/>
                </a:cubicBezTo>
                <a:cubicBezTo>
                  <a:pt x="18009" y="6677"/>
                  <a:pt x="17861" y="8436"/>
                  <a:pt x="18548" y="9881"/>
                </a:cubicBezTo>
                <a:cubicBezTo>
                  <a:pt x="19094" y="11031"/>
                  <a:pt x="20166" y="11958"/>
                  <a:pt x="20468" y="13184"/>
                </a:cubicBezTo>
                <a:cubicBezTo>
                  <a:pt x="21533" y="17502"/>
                  <a:pt x="15116" y="20781"/>
                  <a:pt x="9529" y="17602"/>
                </a:cubicBezTo>
                <a:cubicBezTo>
                  <a:pt x="6334" y="15785"/>
                  <a:pt x="4665" y="12596"/>
                  <a:pt x="2588" y="9786"/>
                </a:cubicBezTo>
                <a:cubicBezTo>
                  <a:pt x="1411" y="8193"/>
                  <a:pt x="43" y="6599"/>
                  <a:pt x="1" y="4684"/>
                </a:cubicBezTo>
                <a:cubicBezTo>
                  <a:pt x="-67" y="1502"/>
                  <a:pt x="3282" y="-819"/>
                  <a:pt x="6436" y="274"/>
                </a:cubicBezTo>
                <a:close/>
              </a:path>
            </a:pathLst>
          </a:custGeom>
          <a:solidFill>
            <a:srgbClr val="FF6676">
              <a:alpha val="11372"/>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4" name="Google Shape;504;p36"/>
          <p:cNvSpPr/>
          <p:nvPr/>
        </p:nvSpPr>
        <p:spPr>
          <a:xfrm rot="-8597195" flipH="1">
            <a:off x="842873" y="115485"/>
            <a:ext cx="2741231" cy="2412352"/>
          </a:xfrm>
          <a:custGeom>
            <a:avLst/>
            <a:gdLst/>
            <a:ahLst/>
            <a:cxnLst/>
            <a:rect l="l" t="t" r="r" b="b"/>
            <a:pathLst>
              <a:path w="20261" h="21304" extrusionOk="0">
                <a:moveTo>
                  <a:pt x="8327" y="321"/>
                </a:moveTo>
                <a:cubicBezTo>
                  <a:pt x="10103" y="1294"/>
                  <a:pt x="10505" y="4211"/>
                  <a:pt x="12298" y="5156"/>
                </a:cubicBezTo>
                <a:cubicBezTo>
                  <a:pt x="13418" y="5747"/>
                  <a:pt x="14685" y="5319"/>
                  <a:pt x="15893" y="5470"/>
                </a:cubicBezTo>
                <a:cubicBezTo>
                  <a:pt x="18662" y="5815"/>
                  <a:pt x="20640" y="8833"/>
                  <a:pt x="20200" y="12104"/>
                </a:cubicBezTo>
                <a:cubicBezTo>
                  <a:pt x="19647" y="16220"/>
                  <a:pt x="16039" y="17920"/>
                  <a:pt x="13084" y="19970"/>
                </a:cubicBezTo>
                <a:cubicBezTo>
                  <a:pt x="12097" y="20654"/>
                  <a:pt x="11071" y="21464"/>
                  <a:pt x="9917" y="21277"/>
                </a:cubicBezTo>
                <a:cubicBezTo>
                  <a:pt x="8172" y="20995"/>
                  <a:pt x="7410" y="18758"/>
                  <a:pt x="6264" y="17202"/>
                </a:cubicBezTo>
                <a:cubicBezTo>
                  <a:pt x="4788" y="15196"/>
                  <a:pt x="2476" y="14284"/>
                  <a:pt x="1149" y="12124"/>
                </a:cubicBezTo>
                <a:cubicBezTo>
                  <a:pt x="-960" y="8692"/>
                  <a:pt x="-58" y="3850"/>
                  <a:pt x="2983" y="1475"/>
                </a:cubicBezTo>
                <a:cubicBezTo>
                  <a:pt x="3791" y="844"/>
                  <a:pt x="4708" y="452"/>
                  <a:pt x="5650" y="201"/>
                </a:cubicBezTo>
                <a:cubicBezTo>
                  <a:pt x="6544" y="-38"/>
                  <a:pt x="7493" y="-136"/>
                  <a:pt x="8327" y="321"/>
                </a:cubicBezTo>
                <a:close/>
              </a:path>
            </a:pathLst>
          </a:custGeom>
          <a:solidFill>
            <a:srgbClr val="FFBF42">
              <a:alpha val="12549"/>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5" name="Google Shape;505;p36"/>
          <p:cNvSpPr/>
          <p:nvPr/>
        </p:nvSpPr>
        <p:spPr>
          <a:xfrm rot="-8597195" flipH="1">
            <a:off x="841202" y="86891"/>
            <a:ext cx="2461555" cy="2662071"/>
          </a:xfrm>
          <a:custGeom>
            <a:avLst/>
            <a:gdLst/>
            <a:ahLst/>
            <a:cxnLst/>
            <a:rect l="l" t="t" r="r" b="b"/>
            <a:pathLst>
              <a:path w="20408" h="19316" extrusionOk="0">
                <a:moveTo>
                  <a:pt x="9467" y="972"/>
                </a:moveTo>
                <a:cubicBezTo>
                  <a:pt x="11236" y="2140"/>
                  <a:pt x="11758" y="4214"/>
                  <a:pt x="13227" y="5647"/>
                </a:cubicBezTo>
                <a:cubicBezTo>
                  <a:pt x="14807" y="7189"/>
                  <a:pt x="17279" y="7803"/>
                  <a:pt x="18823" y="9375"/>
                </a:cubicBezTo>
                <a:cubicBezTo>
                  <a:pt x="21268" y="11863"/>
                  <a:pt x="20810" y="15623"/>
                  <a:pt x="17962" y="17829"/>
                </a:cubicBezTo>
                <a:cubicBezTo>
                  <a:pt x="14797" y="20281"/>
                  <a:pt x="10005" y="19606"/>
                  <a:pt x="8913" y="16494"/>
                </a:cubicBezTo>
                <a:cubicBezTo>
                  <a:pt x="8388" y="14997"/>
                  <a:pt x="9181" y="13259"/>
                  <a:pt x="8179" y="11925"/>
                </a:cubicBezTo>
                <a:cubicBezTo>
                  <a:pt x="7026" y="10391"/>
                  <a:pt x="4560" y="10590"/>
                  <a:pt x="2753" y="9765"/>
                </a:cubicBezTo>
                <a:cubicBezTo>
                  <a:pt x="656" y="8808"/>
                  <a:pt x="-332" y="6691"/>
                  <a:pt x="99" y="4633"/>
                </a:cubicBezTo>
                <a:cubicBezTo>
                  <a:pt x="933" y="655"/>
                  <a:pt x="5995" y="-1319"/>
                  <a:pt x="9467" y="972"/>
                </a:cubicBezTo>
                <a:close/>
              </a:path>
            </a:pathLst>
          </a:custGeom>
          <a:solidFill>
            <a:srgbClr val="FFBF42">
              <a:alpha val="22352"/>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6" name="Google Shape;506;p36"/>
          <p:cNvSpPr/>
          <p:nvPr/>
        </p:nvSpPr>
        <p:spPr>
          <a:xfrm rot="-1238577" flipH="1">
            <a:off x="5787043" y="2135492"/>
            <a:ext cx="3133393" cy="2521657"/>
          </a:xfrm>
          <a:custGeom>
            <a:avLst/>
            <a:gdLst/>
            <a:ahLst/>
            <a:cxnLst/>
            <a:rect l="l" t="t" r="r" b="b"/>
            <a:pathLst>
              <a:path w="18437" h="19095" extrusionOk="0">
                <a:moveTo>
                  <a:pt x="8823" y="2"/>
                </a:moveTo>
                <a:cubicBezTo>
                  <a:pt x="10593" y="-97"/>
                  <a:pt x="10649" y="3147"/>
                  <a:pt x="11984" y="4148"/>
                </a:cubicBezTo>
                <a:cubicBezTo>
                  <a:pt x="12837" y="4788"/>
                  <a:pt x="13871" y="4366"/>
                  <a:pt x="14846" y="4416"/>
                </a:cubicBezTo>
                <a:cubicBezTo>
                  <a:pt x="17234" y="4539"/>
                  <a:pt x="18991" y="7335"/>
                  <a:pt x="18275" y="10105"/>
                </a:cubicBezTo>
                <a:cubicBezTo>
                  <a:pt x="17718" y="12258"/>
                  <a:pt x="15999" y="13122"/>
                  <a:pt x="14737" y="14473"/>
                </a:cubicBezTo>
                <a:cubicBezTo>
                  <a:pt x="12979" y="16356"/>
                  <a:pt x="11539" y="19684"/>
                  <a:pt x="9094" y="19005"/>
                </a:cubicBezTo>
                <a:cubicBezTo>
                  <a:pt x="7924" y="18680"/>
                  <a:pt x="7210" y="17302"/>
                  <a:pt x="6338" y="16282"/>
                </a:cubicBezTo>
                <a:cubicBezTo>
                  <a:pt x="5249" y="15011"/>
                  <a:pt x="3860" y="14251"/>
                  <a:pt x="2676" y="13138"/>
                </a:cubicBezTo>
                <a:cubicBezTo>
                  <a:pt x="-2609" y="8171"/>
                  <a:pt x="876" y="-1916"/>
                  <a:pt x="5024" y="720"/>
                </a:cubicBezTo>
                <a:cubicBezTo>
                  <a:pt x="5414" y="968"/>
                  <a:pt x="5752" y="1376"/>
                  <a:pt x="6187" y="1442"/>
                </a:cubicBezTo>
                <a:cubicBezTo>
                  <a:pt x="7197" y="1596"/>
                  <a:pt x="7834" y="58"/>
                  <a:pt x="8823" y="2"/>
                </a:cubicBezTo>
                <a:close/>
              </a:path>
            </a:pathLst>
          </a:custGeom>
          <a:solidFill>
            <a:srgbClr val="78B8E1">
              <a:alpha val="12549"/>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7" name="Google Shape;507;p36"/>
          <p:cNvSpPr/>
          <p:nvPr/>
        </p:nvSpPr>
        <p:spPr>
          <a:xfrm rot="684680" flipH="1">
            <a:off x="6147197" y="1876123"/>
            <a:ext cx="2676821" cy="2588202"/>
          </a:xfrm>
          <a:custGeom>
            <a:avLst/>
            <a:gdLst/>
            <a:ahLst/>
            <a:cxnLst/>
            <a:rect l="l" t="t" r="r" b="b"/>
            <a:pathLst>
              <a:path w="18834" h="18392" extrusionOk="0">
                <a:moveTo>
                  <a:pt x="15215" y="4953"/>
                </a:moveTo>
                <a:cubicBezTo>
                  <a:pt x="15791" y="5712"/>
                  <a:pt x="15645" y="6749"/>
                  <a:pt x="15872" y="7666"/>
                </a:cubicBezTo>
                <a:cubicBezTo>
                  <a:pt x="16399" y="9797"/>
                  <a:pt x="18865" y="11105"/>
                  <a:pt x="18834" y="13363"/>
                </a:cubicBezTo>
                <a:cubicBezTo>
                  <a:pt x="18789" y="16691"/>
                  <a:pt x="14623" y="17184"/>
                  <a:pt x="11139" y="17939"/>
                </a:cubicBezTo>
                <a:cubicBezTo>
                  <a:pt x="10340" y="18112"/>
                  <a:pt x="9555" y="18368"/>
                  <a:pt x="8738" y="18390"/>
                </a:cubicBezTo>
                <a:cubicBezTo>
                  <a:pt x="5082" y="18492"/>
                  <a:pt x="2996" y="14789"/>
                  <a:pt x="1081" y="11526"/>
                </a:cubicBezTo>
                <a:cubicBezTo>
                  <a:pt x="-2735" y="5024"/>
                  <a:pt x="4624" y="-3108"/>
                  <a:pt x="6610" y="1211"/>
                </a:cubicBezTo>
                <a:cubicBezTo>
                  <a:pt x="6973" y="1999"/>
                  <a:pt x="6725" y="2958"/>
                  <a:pt x="7142" y="3723"/>
                </a:cubicBezTo>
                <a:cubicBezTo>
                  <a:pt x="8812" y="6783"/>
                  <a:pt x="13340" y="2476"/>
                  <a:pt x="15215" y="4953"/>
                </a:cubicBezTo>
                <a:close/>
              </a:path>
            </a:pathLst>
          </a:custGeom>
          <a:solidFill>
            <a:srgbClr val="C15799">
              <a:alpha val="12549"/>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08" name="Google Shape;508;p36"/>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509" name="Google Shape;509;p36" descr="pasted-image.pdf"/>
          <p:cNvPicPr preferRelativeResize="0"/>
          <p:nvPr/>
        </p:nvPicPr>
        <p:blipFill rotWithShape="1">
          <a:blip r:embed="rId4">
            <a:alphaModFix/>
          </a:blip>
          <a:srcRect/>
          <a:stretch/>
        </p:blipFill>
        <p:spPr>
          <a:xfrm>
            <a:off x="392311" y="4768453"/>
            <a:ext cx="726878" cy="126803"/>
          </a:xfrm>
          <a:prstGeom prst="rect">
            <a:avLst/>
          </a:prstGeom>
          <a:noFill/>
          <a:ln>
            <a:noFill/>
          </a:ln>
        </p:spPr>
      </p:pic>
      <p:sp>
        <p:nvSpPr>
          <p:cNvPr id="510" name="Google Shape;510;p36"/>
          <p:cNvSpPr/>
          <p:nvPr/>
        </p:nvSpPr>
        <p:spPr>
          <a:xfrm>
            <a:off x="2655500" y="1727016"/>
            <a:ext cx="3837477" cy="46382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C15799"/>
              </a:buClr>
              <a:buSzPts val="2700"/>
              <a:buFont typeface="Arial"/>
              <a:buNone/>
            </a:pPr>
            <a:r>
              <a:rPr lang="de" sz="2500" b="1" i="0" u="none" strike="noStrike" cap="none">
                <a:solidFill>
                  <a:srgbClr val="C15799"/>
                </a:solidFill>
                <a:latin typeface="Arial"/>
                <a:ea typeface="Arial"/>
                <a:cs typeface="Arial"/>
                <a:sym typeface="Arial"/>
              </a:rPr>
              <a:t>KOLLAGENPEPTIDE</a:t>
            </a:r>
            <a:endParaRPr sz="2500" b="1" i="0" u="none" strike="noStrike" cap="none">
              <a:solidFill>
                <a:srgbClr val="C15799"/>
              </a:solidFill>
              <a:latin typeface="Arial"/>
              <a:ea typeface="Arial"/>
              <a:cs typeface="Arial"/>
              <a:sym typeface="Arial"/>
            </a:endParaRPr>
          </a:p>
        </p:txBody>
      </p:sp>
      <p:sp>
        <p:nvSpPr>
          <p:cNvPr id="511" name="Google Shape;511;p36"/>
          <p:cNvSpPr/>
          <p:nvPr/>
        </p:nvSpPr>
        <p:spPr>
          <a:xfrm>
            <a:off x="3389374" y="2672340"/>
            <a:ext cx="2365254" cy="631179"/>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900"/>
              <a:buFont typeface="Arial"/>
              <a:buNone/>
            </a:pPr>
            <a:r>
              <a:rPr lang="de" sz="1900" b="0" i="0" u="none" strike="noStrike" cap="none">
                <a:solidFill>
                  <a:srgbClr val="545454"/>
                </a:solidFill>
                <a:latin typeface="Arial"/>
                <a:ea typeface="Arial"/>
                <a:cs typeface="Arial"/>
                <a:sym typeface="Arial"/>
              </a:rPr>
              <a:t>„Rohstoff“ für die Kollagensynthese</a:t>
            </a:r>
            <a:endParaRPr sz="1900" b="0" i="0" u="none" strike="noStrike" cap="none">
              <a:solidFill>
                <a:srgbClr val="545454"/>
              </a:solidFill>
              <a:latin typeface="Arial"/>
              <a:ea typeface="Arial"/>
              <a:cs typeface="Arial"/>
              <a:sym typeface="Arial"/>
            </a:endParaRPr>
          </a:p>
        </p:txBody>
      </p:sp>
      <p:sp>
        <p:nvSpPr>
          <p:cNvPr id="512" name="Google Shape;512;p36"/>
          <p:cNvSpPr/>
          <p:nvPr/>
        </p:nvSpPr>
        <p:spPr>
          <a:xfrm>
            <a:off x="634174" y="731681"/>
            <a:ext cx="2319000" cy="31380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VITAMIN С</a:t>
            </a:r>
            <a:endParaRPr sz="1700" b="1" i="0" u="none" strike="noStrike" cap="none">
              <a:solidFill>
                <a:srgbClr val="535353"/>
              </a:solidFill>
              <a:latin typeface="Arial"/>
              <a:ea typeface="Arial"/>
              <a:cs typeface="Arial"/>
              <a:sym typeface="Arial"/>
            </a:endParaRPr>
          </a:p>
        </p:txBody>
      </p:sp>
      <p:sp>
        <p:nvSpPr>
          <p:cNvPr id="513" name="Google Shape;513;p36"/>
          <p:cNvSpPr/>
          <p:nvPr/>
        </p:nvSpPr>
        <p:spPr>
          <a:xfrm>
            <a:off x="924097" y="1085672"/>
            <a:ext cx="1798200" cy="67740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stimuliert die Synthese des körpereigenen Kollagens</a:t>
            </a:r>
            <a:endParaRPr sz="1400" b="0" i="0" u="none" strike="noStrike" cap="none">
              <a:solidFill>
                <a:srgbClr val="545454"/>
              </a:solidFill>
              <a:latin typeface="Arial"/>
              <a:ea typeface="Arial"/>
              <a:cs typeface="Arial"/>
              <a:sym typeface="Arial"/>
            </a:endParaRPr>
          </a:p>
        </p:txBody>
      </p:sp>
      <p:sp>
        <p:nvSpPr>
          <p:cNvPr id="514" name="Google Shape;514;p36"/>
          <p:cNvSpPr/>
          <p:nvPr/>
        </p:nvSpPr>
        <p:spPr>
          <a:xfrm>
            <a:off x="1395774" y="3617706"/>
            <a:ext cx="2319088" cy="31378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VITAMIN В6</a:t>
            </a:r>
            <a:endParaRPr sz="1700" b="1" i="0" u="none" strike="noStrike" cap="none">
              <a:solidFill>
                <a:srgbClr val="535353"/>
              </a:solidFill>
              <a:latin typeface="Arial"/>
              <a:ea typeface="Arial"/>
              <a:cs typeface="Arial"/>
              <a:sym typeface="Arial"/>
            </a:endParaRPr>
          </a:p>
        </p:txBody>
      </p:sp>
      <p:sp>
        <p:nvSpPr>
          <p:cNvPr id="515" name="Google Shape;515;p36"/>
          <p:cNvSpPr/>
          <p:nvPr/>
        </p:nvSpPr>
        <p:spPr>
          <a:xfrm>
            <a:off x="1395774" y="3971748"/>
            <a:ext cx="2319089" cy="67734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Bewirkt die Bildung von Kollagenfasern aus den Kollagenpeptiden</a:t>
            </a:r>
            <a:endParaRPr sz="1900" b="0" i="0" u="none" strike="noStrike" cap="none">
              <a:solidFill>
                <a:srgbClr val="000000"/>
              </a:solidFill>
              <a:latin typeface="Helvetica Neue"/>
              <a:ea typeface="Helvetica Neue"/>
              <a:cs typeface="Helvetica Neue"/>
              <a:sym typeface="Helvetica Neue"/>
            </a:endParaRPr>
          </a:p>
        </p:txBody>
      </p:sp>
      <p:sp>
        <p:nvSpPr>
          <p:cNvPr id="516" name="Google Shape;516;p36"/>
          <p:cNvSpPr/>
          <p:nvPr/>
        </p:nvSpPr>
        <p:spPr>
          <a:xfrm>
            <a:off x="6022150" y="2401562"/>
            <a:ext cx="2256600" cy="64800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BIOTIN </a:t>
            </a:r>
            <a:endParaRPr sz="1700" b="1" i="0" u="none" strike="noStrike" cap="none">
              <a:solidFill>
                <a:srgbClr val="535353"/>
              </a:solidFill>
              <a:latin typeface="Arial"/>
              <a:ea typeface="Arial"/>
              <a:cs typeface="Arial"/>
              <a:sym typeface="Arial"/>
            </a:endParaRPr>
          </a:p>
          <a:p>
            <a:pPr marL="0" marR="0" lvl="0" indent="0" algn="ctr"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(Vitamin B7)</a:t>
            </a:r>
            <a:endParaRPr sz="1700" b="1" i="0" u="none" strike="noStrike" cap="none">
              <a:solidFill>
                <a:srgbClr val="535353"/>
              </a:solidFill>
              <a:latin typeface="Arial"/>
              <a:ea typeface="Arial"/>
              <a:cs typeface="Arial"/>
              <a:sym typeface="Arial"/>
            </a:endParaRPr>
          </a:p>
        </p:txBody>
      </p:sp>
      <p:sp>
        <p:nvSpPr>
          <p:cNvPr id="517" name="Google Shape;517;p36"/>
          <p:cNvSpPr/>
          <p:nvPr/>
        </p:nvSpPr>
        <p:spPr>
          <a:xfrm>
            <a:off x="6156865" y="3000508"/>
            <a:ext cx="1798293" cy="885095"/>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 eine Schwefelquelle</a:t>
            </a:r>
            <a:r>
              <a:rPr lang="de">
                <a:solidFill>
                  <a:srgbClr val="545454"/>
                </a:solidFill>
              </a:rPr>
              <a:t>, </a:t>
            </a:r>
            <a:r>
              <a:rPr lang="de" sz="1400" b="0" i="0" u="none" strike="noStrike" cap="none">
                <a:solidFill>
                  <a:srgbClr val="545454"/>
                </a:solidFill>
                <a:latin typeface="Arial"/>
                <a:ea typeface="Arial"/>
                <a:cs typeface="Arial"/>
                <a:sym typeface="Arial"/>
              </a:rPr>
              <a:t>wesentlicher Bestandteil für die Kollagensynthese</a:t>
            </a:r>
            <a:endParaRPr sz="1400" b="0" i="0" u="none" strike="noStrike" cap="none">
              <a:solidFill>
                <a:srgbClr val="545454"/>
              </a:solidFill>
              <a:latin typeface="Arial"/>
              <a:ea typeface="Arial"/>
              <a:cs typeface="Arial"/>
              <a:sym typeface="Arial"/>
            </a:endParaRPr>
          </a:p>
        </p:txBody>
      </p:sp>
      <p:sp>
        <p:nvSpPr>
          <p:cNvPr id="518" name="Google Shape;518;p36"/>
          <p:cNvSpPr/>
          <p:nvPr/>
        </p:nvSpPr>
        <p:spPr>
          <a:xfrm>
            <a:off x="852269" y="444824"/>
            <a:ext cx="2100900" cy="2100900"/>
          </a:xfrm>
          <a:prstGeom prst="ellipse">
            <a:avLst/>
          </a:prstGeom>
          <a:noFill/>
          <a:ln w="63500" cap="flat" cmpd="sng">
            <a:solidFill>
              <a:srgbClr val="FFFFFF"/>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19" name="Google Shape;519;p36"/>
          <p:cNvSpPr/>
          <p:nvPr/>
        </p:nvSpPr>
        <p:spPr>
          <a:xfrm>
            <a:off x="1448491" y="2977929"/>
            <a:ext cx="2205440" cy="2205440"/>
          </a:xfrm>
          <a:prstGeom prst="ellipse">
            <a:avLst/>
          </a:prstGeom>
          <a:noFill/>
          <a:ln w="63500" cap="flat" cmpd="sng">
            <a:solidFill>
              <a:srgbClr val="FFFFFF"/>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20" name="Google Shape;520;p36"/>
          <p:cNvSpPr/>
          <p:nvPr/>
        </p:nvSpPr>
        <p:spPr>
          <a:xfrm>
            <a:off x="6156886" y="2190855"/>
            <a:ext cx="2295300" cy="2295300"/>
          </a:xfrm>
          <a:prstGeom prst="ellipse">
            <a:avLst/>
          </a:prstGeom>
          <a:noFill/>
          <a:ln w="63500" cap="flat" cmpd="sng">
            <a:solidFill>
              <a:srgbClr val="FFFFFF"/>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521" name="Google Shape;521;p36"/>
          <p:cNvPicPr preferRelativeResize="0"/>
          <p:nvPr/>
        </p:nvPicPr>
        <p:blipFill rotWithShape="1">
          <a:blip r:embed="rId5">
            <a:alphaModFix/>
          </a:blip>
          <a:srcRect/>
          <a:stretch/>
        </p:blipFill>
        <p:spPr>
          <a:xfrm>
            <a:off x="793690" y="1897691"/>
            <a:ext cx="660720" cy="648041"/>
          </a:xfrm>
          <a:prstGeom prst="rect">
            <a:avLst/>
          </a:prstGeom>
          <a:noFill/>
          <a:ln>
            <a:noFill/>
          </a:ln>
        </p:spPr>
      </p:pic>
      <p:pic>
        <p:nvPicPr>
          <p:cNvPr id="522" name="Google Shape;522;p36"/>
          <p:cNvPicPr preferRelativeResize="0"/>
          <p:nvPr/>
        </p:nvPicPr>
        <p:blipFill rotWithShape="1">
          <a:blip r:embed="rId6">
            <a:alphaModFix/>
          </a:blip>
          <a:srcRect/>
          <a:stretch/>
        </p:blipFill>
        <p:spPr>
          <a:xfrm>
            <a:off x="1612775" y="2850529"/>
            <a:ext cx="661552" cy="639403"/>
          </a:xfrm>
          <a:prstGeom prst="rect">
            <a:avLst/>
          </a:prstGeom>
          <a:noFill/>
          <a:ln>
            <a:noFill/>
          </a:ln>
        </p:spPr>
      </p:pic>
      <p:pic>
        <p:nvPicPr>
          <p:cNvPr id="523" name="Google Shape;523;p36"/>
          <p:cNvPicPr preferRelativeResize="0"/>
          <p:nvPr/>
        </p:nvPicPr>
        <p:blipFill rotWithShape="1">
          <a:blip r:embed="rId7">
            <a:alphaModFix/>
          </a:blip>
          <a:srcRect/>
          <a:stretch/>
        </p:blipFill>
        <p:spPr>
          <a:xfrm>
            <a:off x="8004089" y="2850931"/>
            <a:ext cx="660721" cy="638600"/>
          </a:xfrm>
          <a:prstGeom prst="rect">
            <a:avLst/>
          </a:prstGeom>
          <a:noFill/>
          <a:ln>
            <a:noFill/>
          </a:ln>
        </p:spPr>
      </p:pic>
      <p:sp>
        <p:nvSpPr>
          <p:cNvPr id="524" name="Google Shape;524;p36"/>
          <p:cNvSpPr/>
          <p:nvPr/>
        </p:nvSpPr>
        <p:spPr>
          <a:xfrm>
            <a:off x="2930502" y="462011"/>
            <a:ext cx="3423600" cy="3423600"/>
          </a:xfrm>
          <a:prstGeom prst="ellipse">
            <a:avLst/>
          </a:prstGeom>
          <a:noFill/>
          <a:ln w="114300" cap="flat" cmpd="sng">
            <a:solidFill>
              <a:srgbClr val="FFFFFF"/>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525" name="Google Shape;525;p36"/>
          <p:cNvPicPr preferRelativeResize="0"/>
          <p:nvPr/>
        </p:nvPicPr>
        <p:blipFill rotWithShape="1">
          <a:blip r:embed="rId8">
            <a:alphaModFix/>
          </a:blip>
          <a:srcRect/>
          <a:stretch/>
        </p:blipFill>
        <p:spPr>
          <a:xfrm>
            <a:off x="4119940" y="3411396"/>
            <a:ext cx="491220" cy="491220"/>
          </a:xfrm>
          <a:prstGeom prst="rect">
            <a:avLst/>
          </a:prstGeom>
          <a:noFill/>
          <a:ln>
            <a:noFill/>
          </a:ln>
        </p:spPr>
      </p:pic>
      <p:pic>
        <p:nvPicPr>
          <p:cNvPr id="526" name="Google Shape;526;p36"/>
          <p:cNvPicPr preferRelativeResize="0"/>
          <p:nvPr/>
        </p:nvPicPr>
        <p:blipFill rotWithShape="1">
          <a:blip r:embed="rId8">
            <a:alphaModFix/>
          </a:blip>
          <a:srcRect/>
          <a:stretch/>
        </p:blipFill>
        <p:spPr>
          <a:xfrm>
            <a:off x="3269116" y="2706292"/>
            <a:ext cx="294216" cy="294216"/>
          </a:xfrm>
          <a:prstGeom prst="rect">
            <a:avLst/>
          </a:prstGeom>
          <a:noFill/>
          <a:ln>
            <a:noFill/>
          </a:ln>
        </p:spPr>
      </p:pic>
      <p:pic>
        <p:nvPicPr>
          <p:cNvPr id="527" name="Google Shape;527;p36"/>
          <p:cNvPicPr preferRelativeResize="0"/>
          <p:nvPr/>
        </p:nvPicPr>
        <p:blipFill rotWithShape="1">
          <a:blip r:embed="rId8">
            <a:alphaModFix/>
          </a:blip>
          <a:srcRect/>
          <a:stretch/>
        </p:blipFill>
        <p:spPr>
          <a:xfrm>
            <a:off x="4869446" y="3554017"/>
            <a:ext cx="205980" cy="2059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7"/>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533" name="Google Shape;533;p37"/>
          <p:cNvPicPr preferRelativeResize="0"/>
          <p:nvPr/>
        </p:nvPicPr>
        <p:blipFill rotWithShape="1">
          <a:blip r:embed="rId3">
            <a:alphaModFix amt="60365"/>
          </a:blip>
          <a:srcRect t="9409"/>
          <a:stretch/>
        </p:blipFill>
        <p:spPr>
          <a:xfrm rot="10800000" flipH="1">
            <a:off x="-16048" y="20448"/>
            <a:ext cx="9316776" cy="5205557"/>
          </a:xfrm>
          <a:prstGeom prst="rect">
            <a:avLst/>
          </a:prstGeom>
          <a:noFill/>
          <a:ln>
            <a:noFill/>
          </a:ln>
        </p:spPr>
      </p:pic>
      <p:sp>
        <p:nvSpPr>
          <p:cNvPr id="534" name="Google Shape;534;p37"/>
          <p:cNvSpPr/>
          <p:nvPr/>
        </p:nvSpPr>
        <p:spPr>
          <a:xfrm>
            <a:off x="110613" y="547933"/>
            <a:ext cx="8860094" cy="500759"/>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BESTES PRODUKT</a:t>
            </a:r>
            <a:r>
              <a:rPr lang="de" sz="3200" b="1">
                <a:solidFill>
                  <a:srgbClr val="C15799"/>
                </a:solidFill>
              </a:rPr>
              <a:t> -</a:t>
            </a:r>
            <a:r>
              <a:rPr lang="de" sz="3200" b="1" i="0" u="none" strike="noStrike" cap="none">
                <a:solidFill>
                  <a:srgbClr val="C15799"/>
                </a:solidFill>
                <a:latin typeface="Arial"/>
                <a:ea typeface="Arial"/>
                <a:cs typeface="Arial"/>
                <a:sym typeface="Arial"/>
              </a:rPr>
              <a:t> BESTE</a:t>
            </a:r>
            <a:r>
              <a:rPr lang="de" sz="3200" b="1">
                <a:solidFill>
                  <a:srgbClr val="C15799"/>
                </a:solidFill>
              </a:rPr>
              <a:t>R</a:t>
            </a:r>
            <a:r>
              <a:rPr lang="de" sz="3200" b="1" i="0" u="none" strike="noStrike" cap="none">
                <a:solidFill>
                  <a:srgbClr val="C15799"/>
                </a:solidFill>
                <a:latin typeface="Arial"/>
                <a:ea typeface="Arial"/>
                <a:cs typeface="Arial"/>
                <a:sym typeface="Arial"/>
              </a:rPr>
              <a:t> GESCHMACK</a:t>
            </a:r>
            <a:endParaRPr sz="3200" b="1" i="0" u="none" strike="noStrike" cap="none">
              <a:solidFill>
                <a:srgbClr val="C15799"/>
              </a:solidFill>
              <a:latin typeface="Arial"/>
              <a:ea typeface="Arial"/>
              <a:cs typeface="Arial"/>
              <a:sym typeface="Arial"/>
            </a:endParaRPr>
          </a:p>
        </p:txBody>
      </p:sp>
      <p:sp>
        <p:nvSpPr>
          <p:cNvPr id="535" name="Google Shape;535;p37"/>
          <p:cNvSpPr/>
          <p:nvPr/>
        </p:nvSpPr>
        <p:spPr>
          <a:xfrm>
            <a:off x="548282" y="1314010"/>
            <a:ext cx="6233038" cy="83315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Promarine Collagen Peptides enthält natürliche Komponenten für die angenehme Textur, Geschmack </a:t>
            </a:r>
            <a:br>
              <a:rPr lang="de" sz="1700" b="1" i="0" u="none" strike="noStrike" cap="none">
                <a:solidFill>
                  <a:srgbClr val="535353"/>
                </a:solidFill>
                <a:latin typeface="Arial"/>
                <a:ea typeface="Arial"/>
                <a:cs typeface="Arial"/>
                <a:sym typeface="Arial"/>
              </a:rPr>
            </a:br>
            <a:r>
              <a:rPr lang="de" sz="1700" b="1" i="0" u="none" strike="noStrike" cap="none">
                <a:solidFill>
                  <a:srgbClr val="535353"/>
                </a:solidFill>
                <a:latin typeface="Arial"/>
                <a:ea typeface="Arial"/>
                <a:cs typeface="Arial"/>
                <a:sym typeface="Arial"/>
              </a:rPr>
              <a:t>und Farbe.</a:t>
            </a:r>
            <a:endParaRPr sz="1700" b="1" i="0" u="none" strike="noStrike" cap="none">
              <a:solidFill>
                <a:srgbClr val="535353"/>
              </a:solidFill>
              <a:latin typeface="Arial"/>
              <a:ea typeface="Arial"/>
              <a:cs typeface="Arial"/>
              <a:sym typeface="Arial"/>
            </a:endParaRPr>
          </a:p>
        </p:txBody>
      </p:sp>
      <p:sp>
        <p:nvSpPr>
          <p:cNvPr id="536" name="Google Shape;536;p37"/>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E7DAEC"/>
              </a:buClr>
              <a:buSzPts val="800"/>
              <a:buFont typeface="Arial"/>
              <a:buNone/>
            </a:pPr>
            <a:r>
              <a:rPr lang="de" sz="800" b="1" i="0" u="none" strike="noStrike" cap="none">
                <a:solidFill>
                  <a:srgbClr val="E7DAEC"/>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a:t>
            </a:r>
            <a:r>
              <a:rPr lang="de" sz="800" b="1" i="0" u="none" strike="noStrike" cap="none">
                <a:solidFill>
                  <a:srgbClr val="FFFFFF"/>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537" name="Google Shape;537;p37"/>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538" name="Google Shape;538;p37"/>
          <p:cNvSpPr/>
          <p:nvPr/>
        </p:nvSpPr>
        <p:spPr>
          <a:xfrm>
            <a:off x="799150" y="2292828"/>
            <a:ext cx="5009100" cy="1496100"/>
          </a:xfrm>
          <a:prstGeom prst="rect">
            <a:avLst/>
          </a:prstGeom>
          <a:noFill/>
          <a:ln>
            <a:noFill/>
          </a:ln>
        </p:spPr>
        <p:txBody>
          <a:bodyPr spcFirstLastPara="1" wrap="square" lIns="26775" tIns="26775" rIns="26775" bIns="26775" anchor="t" anchorCtr="0">
            <a:noAutofit/>
          </a:bodyPr>
          <a:lstStyle/>
          <a:p>
            <a:pPr marL="88900" marR="0" lvl="0" indent="-88900" algn="l" rtl="0">
              <a:lnSpc>
                <a:spcPct val="100000"/>
              </a:lnSpc>
              <a:spcBef>
                <a:spcPts val="0"/>
              </a:spcBef>
              <a:spcAft>
                <a:spcPts val="0"/>
              </a:spcAft>
              <a:buClr>
                <a:srgbClr val="535353"/>
              </a:buClr>
              <a:buSzPts val="1400"/>
              <a:buFont typeface="Arial"/>
              <a:buChar char="•"/>
            </a:pPr>
            <a:r>
              <a:rPr lang="de" b="1">
                <a:solidFill>
                  <a:srgbClr val="535353"/>
                </a:solidFill>
              </a:rPr>
              <a:t> </a:t>
            </a:r>
            <a:r>
              <a:rPr lang="de" sz="1400" b="1" i="0" u="none" strike="noStrike" cap="none">
                <a:solidFill>
                  <a:srgbClr val="535353"/>
                </a:solidFill>
                <a:latin typeface="Arial"/>
                <a:ea typeface="Arial"/>
                <a:cs typeface="Arial"/>
                <a:sym typeface="Arial"/>
              </a:rPr>
              <a:t>Natürliche Aromastoffe: </a:t>
            </a:r>
            <a:r>
              <a:rPr lang="de" sz="1400" b="0" i="0" u="none" strike="noStrike" cap="none">
                <a:solidFill>
                  <a:srgbClr val="535353"/>
                </a:solidFill>
                <a:latin typeface="Arial"/>
                <a:ea typeface="Arial"/>
                <a:cs typeface="Arial"/>
                <a:sym typeface="Arial"/>
              </a:rPr>
              <a:t>Orangen-, Zitronen- und Apfelaroma</a:t>
            </a:r>
            <a:endParaRPr sz="1900" b="0" i="0" u="none" strike="noStrike" cap="none">
              <a:solidFill>
                <a:srgbClr val="000000"/>
              </a:solidFill>
              <a:latin typeface="Helvetica Neue"/>
              <a:ea typeface="Helvetica Neue"/>
              <a:cs typeface="Helvetica Neue"/>
              <a:sym typeface="Helvetica Neue"/>
            </a:endParaRPr>
          </a:p>
          <a:p>
            <a:pPr marL="88900" marR="0" lvl="0" indent="-88900" algn="l" rtl="0">
              <a:lnSpc>
                <a:spcPct val="100000"/>
              </a:lnSpc>
              <a:spcBef>
                <a:spcPts val="800"/>
              </a:spcBef>
              <a:spcAft>
                <a:spcPts val="0"/>
              </a:spcAft>
              <a:buClr>
                <a:srgbClr val="535353"/>
              </a:buClr>
              <a:buSzPts val="1400"/>
              <a:buFont typeface="Arial"/>
              <a:buChar char="•"/>
            </a:pPr>
            <a:r>
              <a:rPr lang="de" b="1">
                <a:solidFill>
                  <a:srgbClr val="535353"/>
                </a:solidFill>
              </a:rPr>
              <a:t> </a:t>
            </a:r>
            <a:r>
              <a:rPr lang="de" sz="1400" b="1" i="0" u="none" strike="noStrike" cap="none">
                <a:solidFill>
                  <a:srgbClr val="535353"/>
                </a:solidFill>
                <a:latin typeface="Arial"/>
                <a:ea typeface="Arial"/>
                <a:cs typeface="Arial"/>
                <a:sym typeface="Arial"/>
              </a:rPr>
              <a:t>Natürliche kalorienarme pflanzliche Süßstoffe </a:t>
            </a:r>
            <a:r>
              <a:rPr lang="de" sz="1400" b="0" i="0" u="none" strike="noStrike" cap="none">
                <a:solidFill>
                  <a:srgbClr val="535353"/>
                </a:solidFill>
                <a:latin typeface="Arial"/>
                <a:ea typeface="Arial"/>
                <a:cs typeface="Arial"/>
                <a:sym typeface="Arial"/>
              </a:rPr>
              <a:t>(Erythrit und Steviolglykosid)  </a:t>
            </a:r>
            <a:endParaRPr sz="1900" b="0" i="0" u="none" strike="noStrike" cap="none">
              <a:solidFill>
                <a:srgbClr val="000000"/>
              </a:solidFill>
              <a:latin typeface="Helvetica Neue"/>
              <a:ea typeface="Helvetica Neue"/>
              <a:cs typeface="Helvetica Neue"/>
              <a:sym typeface="Helvetica Neue"/>
            </a:endParaRPr>
          </a:p>
          <a:p>
            <a:pPr marL="88900" marR="0" lvl="0" indent="-88900" algn="l" rtl="0">
              <a:lnSpc>
                <a:spcPct val="100000"/>
              </a:lnSpc>
              <a:spcBef>
                <a:spcPts val="800"/>
              </a:spcBef>
              <a:spcAft>
                <a:spcPts val="0"/>
              </a:spcAft>
              <a:buClr>
                <a:srgbClr val="535353"/>
              </a:buClr>
              <a:buSzPts val="1400"/>
              <a:buFont typeface="Arial"/>
              <a:buChar char="•"/>
            </a:pPr>
            <a:r>
              <a:rPr lang="de">
                <a:solidFill>
                  <a:srgbClr val="535353"/>
                </a:solidFill>
              </a:rPr>
              <a:t> </a:t>
            </a:r>
            <a:r>
              <a:rPr lang="de" sz="1400" b="0" i="0" u="none" strike="noStrike" cap="none">
                <a:solidFill>
                  <a:srgbClr val="535353"/>
                </a:solidFill>
                <a:latin typeface="Arial"/>
                <a:ea typeface="Arial"/>
                <a:cs typeface="Arial"/>
                <a:sym typeface="Arial"/>
              </a:rPr>
              <a:t>Pektin, Apfel- und Blaubeersaftkonzentrate, Zitronensäure</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38"/>
          <p:cNvPicPr preferRelativeResize="0"/>
          <p:nvPr/>
        </p:nvPicPr>
        <p:blipFill rotWithShape="1">
          <a:blip r:embed="rId3">
            <a:alphaModFix/>
          </a:blip>
          <a:srcRect t="4696" b="4694"/>
          <a:stretch/>
        </p:blipFill>
        <p:spPr>
          <a:xfrm>
            <a:off x="-22464" y="-80737"/>
            <a:ext cx="9188928" cy="5304973"/>
          </a:xfrm>
          <a:prstGeom prst="rect">
            <a:avLst/>
          </a:prstGeom>
          <a:noFill/>
          <a:ln>
            <a:noFill/>
          </a:ln>
        </p:spPr>
      </p:pic>
      <p:sp>
        <p:nvSpPr>
          <p:cNvPr id="544" name="Google Shape;544;p38"/>
          <p:cNvSpPr/>
          <p:nvPr/>
        </p:nvSpPr>
        <p:spPr>
          <a:xfrm>
            <a:off x="371474" y="1114755"/>
            <a:ext cx="5766300" cy="139410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CBA84"/>
              </a:buClr>
              <a:buSzPts val="3200"/>
              <a:buFont typeface="Arial"/>
              <a:buNone/>
            </a:pPr>
            <a:r>
              <a:rPr lang="de" sz="3200" b="1" i="0" u="none" strike="noStrike" cap="none">
                <a:solidFill>
                  <a:srgbClr val="DCBA84"/>
                </a:solidFill>
                <a:latin typeface="Arial"/>
                <a:ea typeface="Arial"/>
                <a:cs typeface="Arial"/>
                <a:sym typeface="Arial"/>
              </a:rPr>
              <a:t>DIE GLASFLASCHEN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3200"/>
              <a:buFont typeface="Arial"/>
              <a:buNone/>
            </a:pPr>
            <a:r>
              <a:rPr lang="de" sz="3200" b="1" i="0" u="none" strike="noStrike" cap="none">
                <a:solidFill>
                  <a:srgbClr val="FFFFFF"/>
                </a:solidFill>
                <a:latin typeface="Arial"/>
                <a:ea typeface="Arial"/>
                <a:cs typeface="Arial"/>
                <a:sym typeface="Arial"/>
              </a:rPr>
              <a:t>SIND ZWEIFELLOS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3200"/>
              <a:buFont typeface="Arial"/>
              <a:buNone/>
            </a:pPr>
            <a:r>
              <a:rPr lang="de" sz="3200" b="1" i="0" u="none" strike="noStrike" cap="none">
                <a:solidFill>
                  <a:srgbClr val="FFFFFF"/>
                </a:solidFill>
                <a:latin typeface="Arial"/>
                <a:ea typeface="Arial"/>
                <a:cs typeface="Arial"/>
                <a:sym typeface="Arial"/>
              </a:rPr>
              <a:t>DIE BESTE ART DER VERPACKUNG</a:t>
            </a:r>
            <a:endParaRPr sz="1900" b="0" i="0" u="none" strike="noStrike" cap="none">
              <a:solidFill>
                <a:srgbClr val="000000"/>
              </a:solidFill>
              <a:latin typeface="Helvetica Neue"/>
              <a:ea typeface="Helvetica Neue"/>
              <a:cs typeface="Helvetica Neue"/>
              <a:sym typeface="Helvetica Neue"/>
            </a:endParaRPr>
          </a:p>
        </p:txBody>
      </p:sp>
      <p:sp>
        <p:nvSpPr>
          <p:cNvPr id="545" name="Google Shape;545;p38"/>
          <p:cNvSpPr/>
          <p:nvPr/>
        </p:nvSpPr>
        <p:spPr>
          <a:xfrm>
            <a:off x="395882" y="3049007"/>
            <a:ext cx="5295600" cy="8331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Wir verwenden für die Verpackung von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Promarine Collagen Peptides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hochfeste Glasflaschen.</a:t>
            </a:r>
            <a:endParaRPr sz="1900" b="0" i="0" u="none" strike="noStrike" cap="none">
              <a:solidFill>
                <a:srgbClr val="000000"/>
              </a:solidFill>
              <a:latin typeface="Helvetica Neue"/>
              <a:ea typeface="Helvetica Neue"/>
              <a:cs typeface="Helvetica Neue"/>
              <a:sym typeface="Helvetica Neue"/>
            </a:endParaRPr>
          </a:p>
        </p:txBody>
      </p:sp>
      <p:sp>
        <p:nvSpPr>
          <p:cNvPr id="546" name="Google Shape;546;p38"/>
          <p:cNvSpPr/>
          <p:nvPr/>
        </p:nvSpPr>
        <p:spPr>
          <a:xfrm>
            <a:off x="6888580" y="1324325"/>
            <a:ext cx="2017033"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de" sz="1400" b="0" i="0" u="none" strike="noStrike" cap="none">
                <a:solidFill>
                  <a:srgbClr val="FFFFFF"/>
                </a:solidFill>
                <a:latin typeface="Arial"/>
                <a:ea typeface="Arial"/>
                <a:cs typeface="Arial"/>
                <a:sym typeface="Arial"/>
              </a:rPr>
              <a:t>Frische des Produkts*</a:t>
            </a:r>
            <a:endParaRPr sz="1400" b="0" i="0" u="none" strike="noStrike" cap="none">
              <a:solidFill>
                <a:srgbClr val="FFFFFF"/>
              </a:solidFill>
              <a:latin typeface="Arial"/>
              <a:ea typeface="Arial"/>
              <a:cs typeface="Arial"/>
              <a:sym typeface="Arial"/>
            </a:endParaRPr>
          </a:p>
        </p:txBody>
      </p:sp>
      <p:sp>
        <p:nvSpPr>
          <p:cNvPr id="547" name="Google Shape;547;p38"/>
          <p:cNvSpPr/>
          <p:nvPr/>
        </p:nvSpPr>
        <p:spPr>
          <a:xfrm>
            <a:off x="6586776" y="2674336"/>
            <a:ext cx="2620643"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de" sz="1400" b="0" i="0" u="none" strike="noStrike" cap="none">
                <a:solidFill>
                  <a:srgbClr val="FFFFFF"/>
                </a:solidFill>
                <a:latin typeface="Arial"/>
                <a:ea typeface="Arial"/>
                <a:cs typeface="Arial"/>
                <a:sym typeface="Arial"/>
              </a:rPr>
              <a:t>Umweltfreundlichkeit</a:t>
            </a:r>
            <a:endParaRPr sz="1400" b="0" i="0" u="none" strike="noStrike" cap="none">
              <a:solidFill>
                <a:srgbClr val="FFFFFF"/>
              </a:solidFill>
              <a:latin typeface="Arial"/>
              <a:ea typeface="Arial"/>
              <a:cs typeface="Arial"/>
              <a:sym typeface="Arial"/>
            </a:endParaRPr>
          </a:p>
        </p:txBody>
      </p:sp>
      <p:sp>
        <p:nvSpPr>
          <p:cNvPr id="548" name="Google Shape;548;p38"/>
          <p:cNvSpPr/>
          <p:nvPr/>
        </p:nvSpPr>
        <p:spPr>
          <a:xfrm>
            <a:off x="6720832" y="4024347"/>
            <a:ext cx="2352529" cy="4695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de" sz="1400" b="0" i="0" u="none" strike="noStrike" cap="none">
                <a:solidFill>
                  <a:srgbClr val="FFFFFF"/>
                </a:solidFill>
                <a:latin typeface="Arial"/>
                <a:ea typeface="Arial"/>
                <a:cs typeface="Arial"/>
                <a:sym typeface="Arial"/>
              </a:rPr>
              <a:t>Minimaler Gehalt an Konservierungsmitteln**</a:t>
            </a:r>
            <a:endParaRPr sz="1900" b="0" i="0" u="none" strike="noStrike" cap="none">
              <a:solidFill>
                <a:srgbClr val="000000"/>
              </a:solidFill>
              <a:latin typeface="Helvetica Neue"/>
              <a:ea typeface="Helvetica Neue"/>
              <a:cs typeface="Helvetica Neue"/>
              <a:sym typeface="Helvetica Neue"/>
            </a:endParaRPr>
          </a:p>
        </p:txBody>
      </p:sp>
      <p:sp>
        <p:nvSpPr>
          <p:cNvPr id="549" name="Google Shape;549;p38"/>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E7DAEC"/>
              </a:buClr>
              <a:buSzPts val="800"/>
              <a:buFont typeface="Arial"/>
              <a:buNone/>
            </a:pPr>
            <a:r>
              <a:rPr lang="de" sz="800" b="1" i="0" u="none" strike="noStrike" cap="none">
                <a:solidFill>
                  <a:srgbClr val="E7DAEC"/>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a:t>
            </a:r>
            <a:r>
              <a:rPr lang="de" sz="800" b="1" i="0" u="none" strike="noStrike" cap="none">
                <a:solidFill>
                  <a:srgbClr val="FFFFFF"/>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550" name="Google Shape;550;p38"/>
          <p:cNvPicPr preferRelativeResize="0"/>
          <p:nvPr/>
        </p:nvPicPr>
        <p:blipFill rotWithShape="1">
          <a:blip r:embed="rId4">
            <a:alphaModFix/>
          </a:blip>
          <a:srcRect/>
          <a:stretch/>
        </p:blipFill>
        <p:spPr>
          <a:xfrm>
            <a:off x="396409" y="4774740"/>
            <a:ext cx="652007" cy="114230"/>
          </a:xfrm>
          <a:prstGeom prst="rect">
            <a:avLst/>
          </a:prstGeom>
          <a:noFill/>
          <a:ln>
            <a:noFill/>
          </a:ln>
        </p:spPr>
      </p:pic>
      <p:pic>
        <p:nvPicPr>
          <p:cNvPr id="551" name="Google Shape;551;p38"/>
          <p:cNvPicPr preferRelativeResize="0"/>
          <p:nvPr/>
        </p:nvPicPr>
        <p:blipFill rotWithShape="1">
          <a:blip r:embed="rId5">
            <a:alphaModFix/>
          </a:blip>
          <a:srcRect/>
          <a:stretch/>
        </p:blipFill>
        <p:spPr>
          <a:xfrm>
            <a:off x="7551104" y="3289070"/>
            <a:ext cx="691987" cy="691987"/>
          </a:xfrm>
          <a:prstGeom prst="rect">
            <a:avLst/>
          </a:prstGeom>
          <a:noFill/>
          <a:ln>
            <a:noFill/>
          </a:ln>
        </p:spPr>
      </p:pic>
      <p:pic>
        <p:nvPicPr>
          <p:cNvPr id="552" name="Google Shape;552;p38"/>
          <p:cNvPicPr preferRelativeResize="0"/>
          <p:nvPr/>
        </p:nvPicPr>
        <p:blipFill rotWithShape="1">
          <a:blip r:embed="rId6">
            <a:alphaModFix/>
          </a:blip>
          <a:srcRect/>
          <a:stretch/>
        </p:blipFill>
        <p:spPr>
          <a:xfrm>
            <a:off x="7550832" y="1907894"/>
            <a:ext cx="692529" cy="692529"/>
          </a:xfrm>
          <a:prstGeom prst="rect">
            <a:avLst/>
          </a:prstGeom>
          <a:noFill/>
          <a:ln>
            <a:noFill/>
          </a:ln>
        </p:spPr>
      </p:pic>
      <p:pic>
        <p:nvPicPr>
          <p:cNvPr id="553" name="Google Shape;553;p38"/>
          <p:cNvPicPr preferRelativeResize="0"/>
          <p:nvPr/>
        </p:nvPicPr>
        <p:blipFill rotWithShape="1">
          <a:blip r:embed="rId7">
            <a:alphaModFix/>
          </a:blip>
          <a:srcRect/>
          <a:stretch/>
        </p:blipFill>
        <p:spPr>
          <a:xfrm>
            <a:off x="7550832" y="546496"/>
            <a:ext cx="692529" cy="692528"/>
          </a:xfrm>
          <a:prstGeom prst="rect">
            <a:avLst/>
          </a:prstGeom>
          <a:noFill/>
          <a:ln>
            <a:noFill/>
          </a:ln>
        </p:spPr>
      </p:pic>
      <p:pic>
        <p:nvPicPr>
          <p:cNvPr id="554" name="Google Shape;554;p38"/>
          <p:cNvPicPr preferRelativeResize="0"/>
          <p:nvPr/>
        </p:nvPicPr>
        <p:blipFill rotWithShape="1">
          <a:blip r:embed="rId8">
            <a:alphaModFix/>
          </a:blip>
          <a:srcRect/>
          <a:stretch/>
        </p:blipFill>
        <p:spPr>
          <a:xfrm>
            <a:off x="5617623" y="691526"/>
            <a:ext cx="1278177" cy="37604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9"/>
          <p:cNvSpPr/>
          <p:nvPr/>
        </p:nvSpPr>
        <p:spPr>
          <a:xfrm>
            <a:off x="7444051" y="-111101"/>
            <a:ext cx="1719000" cy="5404844"/>
          </a:xfrm>
          <a:prstGeom prst="rect">
            <a:avLst/>
          </a:pr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60" name="Google Shape;560;p39"/>
          <p:cNvSpPr/>
          <p:nvPr/>
        </p:nvSpPr>
        <p:spPr>
          <a:xfrm>
            <a:off x="-114450" y="-111101"/>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561" name="Google Shape;561;p39"/>
          <p:cNvPicPr preferRelativeResize="0"/>
          <p:nvPr/>
        </p:nvPicPr>
        <p:blipFill rotWithShape="1">
          <a:blip r:embed="rId3">
            <a:alphaModFix/>
          </a:blip>
          <a:srcRect l="66522" t="546" r="11751" b="10612"/>
          <a:stretch/>
        </p:blipFill>
        <p:spPr>
          <a:xfrm>
            <a:off x="7310429" y="-108352"/>
            <a:ext cx="1960904" cy="5310510"/>
          </a:xfrm>
          <a:prstGeom prst="rect">
            <a:avLst/>
          </a:prstGeom>
          <a:noFill/>
          <a:ln>
            <a:noFill/>
          </a:ln>
        </p:spPr>
      </p:pic>
      <p:sp>
        <p:nvSpPr>
          <p:cNvPr id="562" name="Google Shape;562;p39"/>
          <p:cNvSpPr/>
          <p:nvPr/>
        </p:nvSpPr>
        <p:spPr>
          <a:xfrm>
            <a:off x="490648" y="547933"/>
            <a:ext cx="6745725" cy="500759"/>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UNTERSUCHUNGSERGEBNISSE</a:t>
            </a:r>
            <a:endParaRPr sz="3200" b="1" i="0" u="none" strike="noStrike" cap="none">
              <a:solidFill>
                <a:srgbClr val="535353"/>
              </a:solidFill>
              <a:latin typeface="Arial"/>
              <a:ea typeface="Arial"/>
              <a:cs typeface="Arial"/>
              <a:sym typeface="Arial"/>
            </a:endParaRPr>
          </a:p>
        </p:txBody>
      </p:sp>
      <p:pic>
        <p:nvPicPr>
          <p:cNvPr id="563" name="Google Shape;563;p39" descr="pasted-image.pdf"/>
          <p:cNvPicPr preferRelativeResize="0"/>
          <p:nvPr/>
        </p:nvPicPr>
        <p:blipFill rotWithShape="1">
          <a:blip r:embed="rId4">
            <a:alphaModFix/>
          </a:blip>
          <a:srcRect/>
          <a:stretch/>
        </p:blipFill>
        <p:spPr>
          <a:xfrm>
            <a:off x="392311" y="4768453"/>
            <a:ext cx="726878" cy="126803"/>
          </a:xfrm>
          <a:prstGeom prst="rect">
            <a:avLst/>
          </a:prstGeom>
          <a:noFill/>
          <a:ln>
            <a:noFill/>
          </a:ln>
        </p:spPr>
      </p:pic>
      <p:sp>
        <p:nvSpPr>
          <p:cNvPr id="564" name="Google Shape;564;p39"/>
          <p:cNvSpPr/>
          <p:nvPr/>
        </p:nvSpPr>
        <p:spPr>
          <a:xfrm>
            <a:off x="7383066" y="4793526"/>
            <a:ext cx="1381605"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a:t>
            </a:r>
            <a:r>
              <a:rPr lang="de" sz="800" b="1" i="0" u="none" strike="noStrike" cap="none">
                <a:solidFill>
                  <a:srgbClr val="FFFFFF"/>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sp>
        <p:nvSpPr>
          <p:cNvPr id="565" name="Google Shape;565;p39"/>
          <p:cNvSpPr/>
          <p:nvPr/>
        </p:nvSpPr>
        <p:spPr>
          <a:xfrm>
            <a:off x="548282" y="1314010"/>
            <a:ext cx="4499526" cy="261847"/>
          </a:xfrm>
          <a:prstGeom prst="rect">
            <a:avLst/>
          </a:prstGeom>
          <a:noFill/>
          <a:ln>
            <a:noFill/>
          </a:ln>
        </p:spPr>
        <p:txBody>
          <a:bodyPr spcFirstLastPara="1" wrap="square" lIns="26775" tIns="26775" rIns="26775" bIns="26775" anchor="t" anchorCtr="0">
            <a:noAutofit/>
          </a:bodyPr>
          <a:lstStyle/>
          <a:p>
            <a:pPr marL="254000" marR="0" lvl="0" indent="-254000" algn="l" rtl="0">
              <a:lnSpc>
                <a:spcPct val="100000"/>
              </a:lnSpc>
              <a:spcBef>
                <a:spcPts val="0"/>
              </a:spcBef>
              <a:spcAft>
                <a:spcPts val="0"/>
              </a:spcAft>
              <a:buClr>
                <a:srgbClr val="C15799"/>
              </a:buClr>
              <a:buSzPts val="1400"/>
              <a:buFont typeface="Arial"/>
              <a:buChar char="•"/>
            </a:pPr>
            <a:r>
              <a:rPr lang="de" sz="1400" b="1" i="0" u="none" strike="noStrike" cap="none">
                <a:solidFill>
                  <a:srgbClr val="C15799"/>
                </a:solidFill>
                <a:latin typeface="Arial"/>
                <a:ea typeface="Arial"/>
                <a:cs typeface="Arial"/>
                <a:sym typeface="Arial"/>
              </a:rPr>
              <a:t>4 Wochen </a:t>
            </a:r>
            <a:r>
              <a:rPr lang="de" sz="1400" b="0" i="0" u="none" strike="noStrike" cap="none">
                <a:solidFill>
                  <a:srgbClr val="535353"/>
                </a:solidFill>
                <a:latin typeface="Arial"/>
                <a:ea typeface="Arial"/>
                <a:cs typeface="Arial"/>
                <a:sym typeface="Arial"/>
              </a:rPr>
              <a:t>der Einnahme </a:t>
            </a:r>
            <a:r>
              <a:rPr lang="de">
                <a:solidFill>
                  <a:srgbClr val="535353"/>
                </a:solidFill>
              </a:rPr>
              <a:t>von</a:t>
            </a:r>
            <a:r>
              <a:rPr lang="de" sz="1400" b="0" i="0" u="none" strike="noStrike" cap="none">
                <a:solidFill>
                  <a:srgbClr val="535353"/>
                </a:solidFill>
                <a:latin typeface="Arial"/>
                <a:ea typeface="Arial"/>
                <a:cs typeface="Arial"/>
                <a:sym typeface="Arial"/>
              </a:rPr>
              <a:t> Kollagenpeptiden*</a:t>
            </a:r>
            <a:endParaRPr sz="1900" b="0" i="0" u="none" strike="noStrike" cap="none">
              <a:solidFill>
                <a:srgbClr val="000000"/>
              </a:solidFill>
              <a:latin typeface="Helvetica Neue"/>
              <a:ea typeface="Helvetica Neue"/>
              <a:cs typeface="Helvetica Neue"/>
              <a:sym typeface="Helvetica Neue"/>
            </a:endParaRPr>
          </a:p>
        </p:txBody>
      </p:sp>
      <p:grpSp>
        <p:nvGrpSpPr>
          <p:cNvPr id="566" name="Google Shape;566;p39"/>
          <p:cNvGrpSpPr/>
          <p:nvPr/>
        </p:nvGrpSpPr>
        <p:grpSpPr>
          <a:xfrm>
            <a:off x="559556" y="2174689"/>
            <a:ext cx="5229227" cy="395289"/>
            <a:chOff x="0" y="-1"/>
            <a:chExt cx="13944604" cy="1054104"/>
          </a:xfrm>
        </p:grpSpPr>
        <p:sp>
          <p:nvSpPr>
            <p:cNvPr id="567" name="Google Shape;567;p39"/>
            <p:cNvSpPr/>
            <p:nvPr/>
          </p:nvSpPr>
          <p:spPr>
            <a:xfrm>
              <a:off x="0" y="0"/>
              <a:ext cx="12700004" cy="1048964"/>
            </a:xfrm>
            <a:prstGeom prst="rect">
              <a:avLst/>
            </a:prstGeom>
            <a:solidFill>
              <a:srgbClr val="E5D7C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68" name="Google Shape;568;p39"/>
            <p:cNvSpPr/>
            <p:nvPr/>
          </p:nvSpPr>
          <p:spPr>
            <a:xfrm>
              <a:off x="12674602" y="-1"/>
              <a:ext cx="1270002" cy="1054104"/>
            </a:xfrm>
            <a:prstGeom prst="rect">
              <a:avLst/>
            </a:pr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grpSp>
      <p:grpSp>
        <p:nvGrpSpPr>
          <p:cNvPr id="569" name="Google Shape;569;p39"/>
          <p:cNvGrpSpPr/>
          <p:nvPr/>
        </p:nvGrpSpPr>
        <p:grpSpPr>
          <a:xfrm>
            <a:off x="559555" y="2766400"/>
            <a:ext cx="4762503" cy="395289"/>
            <a:chOff x="-1" y="-1"/>
            <a:chExt cx="12700005" cy="1054104"/>
          </a:xfrm>
        </p:grpSpPr>
        <p:sp>
          <p:nvSpPr>
            <p:cNvPr id="570" name="Google Shape;570;p39"/>
            <p:cNvSpPr/>
            <p:nvPr/>
          </p:nvSpPr>
          <p:spPr>
            <a:xfrm>
              <a:off x="-1" y="-1"/>
              <a:ext cx="12700004" cy="1054104"/>
            </a:xfrm>
            <a:prstGeom prst="rect">
              <a:avLst/>
            </a:prstGeom>
            <a:solidFill>
              <a:srgbClr val="E5D7C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71" name="Google Shape;571;p39"/>
            <p:cNvSpPr/>
            <p:nvPr/>
          </p:nvSpPr>
          <p:spPr>
            <a:xfrm>
              <a:off x="10160000" y="-1"/>
              <a:ext cx="2540004" cy="1054104"/>
            </a:xfrm>
            <a:prstGeom prst="rect">
              <a:avLst/>
            </a:prstGeom>
            <a:solidFill>
              <a:srgbClr val="6683B7"/>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grpSp>
      <p:grpSp>
        <p:nvGrpSpPr>
          <p:cNvPr id="572" name="Google Shape;572;p39"/>
          <p:cNvGrpSpPr/>
          <p:nvPr/>
        </p:nvGrpSpPr>
        <p:grpSpPr>
          <a:xfrm>
            <a:off x="559555" y="3339507"/>
            <a:ext cx="4767265" cy="395289"/>
            <a:chOff x="-1" y="-1"/>
            <a:chExt cx="12712705" cy="1054104"/>
          </a:xfrm>
        </p:grpSpPr>
        <p:sp>
          <p:nvSpPr>
            <p:cNvPr id="573" name="Google Shape;573;p39"/>
            <p:cNvSpPr/>
            <p:nvPr/>
          </p:nvSpPr>
          <p:spPr>
            <a:xfrm>
              <a:off x="-1" y="-1"/>
              <a:ext cx="12700004" cy="1054104"/>
            </a:xfrm>
            <a:prstGeom prst="rect">
              <a:avLst/>
            </a:prstGeom>
            <a:solidFill>
              <a:srgbClr val="E5D7C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74" name="Google Shape;574;p39"/>
            <p:cNvSpPr/>
            <p:nvPr/>
          </p:nvSpPr>
          <p:spPr>
            <a:xfrm>
              <a:off x="11061701" y="-1"/>
              <a:ext cx="1651003" cy="1054104"/>
            </a:xfrm>
            <a:prstGeom prst="rect">
              <a:avLst/>
            </a:prstGeom>
            <a:solidFill>
              <a:srgbClr val="6784B5"/>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grpSp>
      <p:grpSp>
        <p:nvGrpSpPr>
          <p:cNvPr id="575" name="Google Shape;575;p39"/>
          <p:cNvGrpSpPr/>
          <p:nvPr/>
        </p:nvGrpSpPr>
        <p:grpSpPr>
          <a:xfrm>
            <a:off x="559556" y="3912613"/>
            <a:ext cx="5286377" cy="395289"/>
            <a:chOff x="0" y="-1"/>
            <a:chExt cx="14097005" cy="1054104"/>
          </a:xfrm>
        </p:grpSpPr>
        <p:sp>
          <p:nvSpPr>
            <p:cNvPr id="576" name="Google Shape;576;p39"/>
            <p:cNvSpPr/>
            <p:nvPr/>
          </p:nvSpPr>
          <p:spPr>
            <a:xfrm>
              <a:off x="0" y="-1"/>
              <a:ext cx="12700004" cy="1054104"/>
            </a:xfrm>
            <a:prstGeom prst="rect">
              <a:avLst/>
            </a:prstGeom>
            <a:solidFill>
              <a:srgbClr val="E6D8C1"/>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77" name="Google Shape;577;p39"/>
            <p:cNvSpPr/>
            <p:nvPr/>
          </p:nvSpPr>
          <p:spPr>
            <a:xfrm>
              <a:off x="12700002" y="-1"/>
              <a:ext cx="1397003" cy="1054104"/>
            </a:xfrm>
            <a:prstGeom prst="rect">
              <a:avLst/>
            </a:pr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grpSp>
      <p:sp>
        <p:nvSpPr>
          <p:cNvPr id="578" name="Google Shape;578;p39"/>
          <p:cNvSpPr/>
          <p:nvPr/>
        </p:nvSpPr>
        <p:spPr>
          <a:xfrm>
            <a:off x="652245" y="2217119"/>
            <a:ext cx="4501150" cy="443628"/>
          </a:xfrm>
          <a:prstGeom prst="rect">
            <a:avLst/>
          </a:prstGeom>
          <a:noFill/>
          <a:ln>
            <a:noFill/>
          </a:ln>
        </p:spPr>
        <p:txBody>
          <a:bodyPr spcFirstLastPara="1" wrap="square" lIns="26775" tIns="26775" rIns="26775" bIns="26775" anchor="t" anchorCtr="0">
            <a:noAutofit/>
          </a:bodyPr>
          <a:lstStyle/>
          <a:p>
            <a:pPr marL="0" marR="0" lvl="0" indent="0" algn="l" rtl="0">
              <a:lnSpc>
                <a:spcPct val="150000"/>
              </a:lnSpc>
              <a:spcBef>
                <a:spcPts val="0"/>
              </a:spcBef>
              <a:spcAft>
                <a:spcPts val="0"/>
              </a:spcAft>
              <a:buClr>
                <a:srgbClr val="545454"/>
              </a:buClr>
              <a:buSzPts val="1700"/>
              <a:buFont typeface="Arial"/>
              <a:buNone/>
            </a:pPr>
            <a:r>
              <a:rPr lang="de" sz="1700" b="0" i="0" u="none" strike="noStrike" cap="none">
                <a:solidFill>
                  <a:srgbClr val="545454"/>
                </a:solidFill>
                <a:latin typeface="Arial"/>
                <a:ea typeface="Arial"/>
                <a:cs typeface="Arial"/>
                <a:sym typeface="Arial"/>
              </a:rPr>
              <a:t>Feuchtigkeit der Haut:</a:t>
            </a:r>
            <a:r>
              <a:rPr lang="de" sz="1700" b="1" i="0" u="none" strike="noStrike" cap="none">
                <a:solidFill>
                  <a:srgbClr val="545454"/>
                </a:solidFill>
                <a:latin typeface="Arial"/>
                <a:ea typeface="Arial"/>
                <a:cs typeface="Arial"/>
                <a:sym typeface="Arial"/>
              </a:rPr>
              <a:t> </a:t>
            </a:r>
            <a:r>
              <a:rPr lang="de" sz="1700" b="1" i="0" u="none" strike="noStrike" cap="none">
                <a:solidFill>
                  <a:srgbClr val="C15799"/>
                </a:solidFill>
                <a:latin typeface="Arial"/>
                <a:ea typeface="Arial"/>
                <a:cs typeface="Arial"/>
                <a:sym typeface="Arial"/>
              </a:rPr>
              <a:t>+9,8%</a:t>
            </a:r>
            <a:endParaRPr sz="1900" b="0" i="0" u="none" strike="noStrike" cap="none">
              <a:solidFill>
                <a:srgbClr val="000000"/>
              </a:solidFill>
              <a:latin typeface="Helvetica Neue"/>
              <a:ea typeface="Helvetica Neue"/>
              <a:cs typeface="Helvetica Neue"/>
              <a:sym typeface="Helvetica Neue"/>
            </a:endParaRPr>
          </a:p>
        </p:txBody>
      </p:sp>
      <p:sp>
        <p:nvSpPr>
          <p:cNvPr id="579" name="Google Shape;579;p39"/>
          <p:cNvSpPr/>
          <p:nvPr/>
        </p:nvSpPr>
        <p:spPr>
          <a:xfrm>
            <a:off x="652245" y="3958388"/>
            <a:ext cx="4404200" cy="443628"/>
          </a:xfrm>
          <a:prstGeom prst="rect">
            <a:avLst/>
          </a:prstGeom>
          <a:noFill/>
          <a:ln>
            <a:noFill/>
          </a:ln>
        </p:spPr>
        <p:txBody>
          <a:bodyPr spcFirstLastPara="1" wrap="square" lIns="26775" tIns="26775" rIns="26775" bIns="26775" anchor="t" anchorCtr="0">
            <a:noAutofit/>
          </a:bodyPr>
          <a:lstStyle/>
          <a:p>
            <a:pPr marL="0" marR="0" lvl="0" indent="0" algn="l" rtl="0">
              <a:lnSpc>
                <a:spcPct val="150000"/>
              </a:lnSpc>
              <a:spcBef>
                <a:spcPts val="0"/>
              </a:spcBef>
              <a:spcAft>
                <a:spcPts val="0"/>
              </a:spcAft>
              <a:buClr>
                <a:srgbClr val="545454"/>
              </a:buClr>
              <a:buSzPts val="1700"/>
              <a:buFont typeface="Arial"/>
              <a:buNone/>
            </a:pPr>
            <a:r>
              <a:rPr lang="de" sz="1700" b="0" i="0" u="none" strike="noStrike" cap="none">
                <a:solidFill>
                  <a:srgbClr val="545454"/>
                </a:solidFill>
                <a:latin typeface="Arial"/>
                <a:ea typeface="Arial"/>
                <a:cs typeface="Arial"/>
                <a:sym typeface="Arial"/>
              </a:rPr>
              <a:t>Kollagendichte in der Haut:</a:t>
            </a:r>
            <a:r>
              <a:rPr lang="de" sz="1700" b="1" i="0" u="none" strike="noStrike" cap="none">
                <a:solidFill>
                  <a:srgbClr val="545454"/>
                </a:solidFill>
                <a:latin typeface="Arial"/>
                <a:ea typeface="Arial"/>
                <a:cs typeface="Arial"/>
                <a:sym typeface="Arial"/>
              </a:rPr>
              <a:t> </a:t>
            </a:r>
            <a:r>
              <a:rPr lang="de" sz="1700" b="1" i="0" u="none" strike="noStrike" cap="none">
                <a:solidFill>
                  <a:srgbClr val="C15799"/>
                </a:solidFill>
                <a:latin typeface="Arial"/>
                <a:ea typeface="Arial"/>
                <a:cs typeface="Arial"/>
                <a:sym typeface="Arial"/>
              </a:rPr>
              <a:t>+10,6%</a:t>
            </a:r>
            <a:endParaRPr sz="1900" b="0" i="0" u="none" strike="noStrike" cap="none">
              <a:solidFill>
                <a:srgbClr val="000000"/>
              </a:solidFill>
              <a:latin typeface="Helvetica Neue"/>
              <a:ea typeface="Helvetica Neue"/>
              <a:cs typeface="Helvetica Neue"/>
              <a:sym typeface="Helvetica Neue"/>
            </a:endParaRPr>
          </a:p>
        </p:txBody>
      </p:sp>
      <p:sp>
        <p:nvSpPr>
          <p:cNvPr id="580" name="Google Shape;580;p39"/>
          <p:cNvSpPr/>
          <p:nvPr/>
        </p:nvSpPr>
        <p:spPr>
          <a:xfrm>
            <a:off x="652245" y="2807636"/>
            <a:ext cx="3283188" cy="443628"/>
          </a:xfrm>
          <a:prstGeom prst="rect">
            <a:avLst/>
          </a:prstGeom>
          <a:noFill/>
          <a:ln>
            <a:noFill/>
          </a:ln>
        </p:spPr>
        <p:txBody>
          <a:bodyPr spcFirstLastPara="1" wrap="square" lIns="26775" tIns="26775" rIns="26775" bIns="26775" anchor="t" anchorCtr="0">
            <a:noAutofit/>
          </a:bodyPr>
          <a:lstStyle/>
          <a:p>
            <a:pPr marL="0" marR="0" lvl="0" indent="0" algn="l" rtl="0">
              <a:lnSpc>
                <a:spcPct val="150000"/>
              </a:lnSpc>
              <a:spcBef>
                <a:spcPts val="0"/>
              </a:spcBef>
              <a:spcAft>
                <a:spcPts val="0"/>
              </a:spcAft>
              <a:buClr>
                <a:srgbClr val="545454"/>
              </a:buClr>
              <a:buSzPts val="1700"/>
              <a:buFont typeface="Arial"/>
              <a:buNone/>
            </a:pPr>
            <a:r>
              <a:rPr lang="de" sz="1700" b="0" i="0" u="none" strike="noStrike" cap="none">
                <a:solidFill>
                  <a:srgbClr val="545454"/>
                </a:solidFill>
                <a:latin typeface="Arial"/>
                <a:ea typeface="Arial"/>
                <a:cs typeface="Arial"/>
                <a:sym typeface="Arial"/>
              </a:rPr>
              <a:t>Erschlaffung der Haut:</a:t>
            </a:r>
            <a:r>
              <a:rPr lang="de" sz="1700" b="1" i="0" u="none" strike="noStrike" cap="none">
                <a:solidFill>
                  <a:srgbClr val="545454"/>
                </a:solidFill>
                <a:latin typeface="Arial"/>
                <a:ea typeface="Arial"/>
                <a:cs typeface="Arial"/>
                <a:sym typeface="Arial"/>
              </a:rPr>
              <a:t> </a:t>
            </a:r>
            <a:r>
              <a:rPr lang="de" sz="1700" b="1" i="0" u="none" strike="noStrike" cap="none">
                <a:solidFill>
                  <a:srgbClr val="175D97"/>
                </a:solidFill>
                <a:latin typeface="Arial"/>
                <a:ea typeface="Arial"/>
                <a:cs typeface="Arial"/>
                <a:sym typeface="Arial"/>
              </a:rPr>
              <a:t>–20,1%</a:t>
            </a:r>
            <a:endParaRPr sz="1900" b="0" i="0" u="none" strike="noStrike" cap="none">
              <a:solidFill>
                <a:srgbClr val="000000"/>
              </a:solidFill>
              <a:latin typeface="Helvetica Neue"/>
              <a:ea typeface="Helvetica Neue"/>
              <a:cs typeface="Helvetica Neue"/>
              <a:sym typeface="Helvetica Neue"/>
            </a:endParaRPr>
          </a:p>
        </p:txBody>
      </p:sp>
      <p:sp>
        <p:nvSpPr>
          <p:cNvPr id="581" name="Google Shape;581;p39"/>
          <p:cNvSpPr/>
          <p:nvPr/>
        </p:nvSpPr>
        <p:spPr>
          <a:xfrm>
            <a:off x="652245" y="3390044"/>
            <a:ext cx="4093298" cy="443628"/>
          </a:xfrm>
          <a:prstGeom prst="rect">
            <a:avLst/>
          </a:prstGeom>
          <a:noFill/>
          <a:ln>
            <a:noFill/>
          </a:ln>
        </p:spPr>
        <p:txBody>
          <a:bodyPr spcFirstLastPara="1" wrap="square" lIns="26775" tIns="26775" rIns="26775" bIns="26775" anchor="t" anchorCtr="0">
            <a:noAutofit/>
          </a:bodyPr>
          <a:lstStyle/>
          <a:p>
            <a:pPr marL="0" marR="0" lvl="0" indent="0" algn="l" rtl="0">
              <a:lnSpc>
                <a:spcPct val="150000"/>
              </a:lnSpc>
              <a:spcBef>
                <a:spcPts val="0"/>
              </a:spcBef>
              <a:spcAft>
                <a:spcPts val="0"/>
              </a:spcAft>
              <a:buClr>
                <a:srgbClr val="545454"/>
              </a:buClr>
              <a:buSzPts val="1700"/>
              <a:buFont typeface="Arial"/>
              <a:buNone/>
            </a:pPr>
            <a:r>
              <a:rPr lang="de" sz="1700" b="0" i="0" u="none" strike="noStrike" cap="none">
                <a:solidFill>
                  <a:srgbClr val="545454"/>
                </a:solidFill>
                <a:latin typeface="Arial"/>
                <a:ea typeface="Arial"/>
                <a:cs typeface="Arial"/>
                <a:sym typeface="Arial"/>
              </a:rPr>
              <a:t>Ungleichmäßigkeit der Haut:</a:t>
            </a:r>
            <a:r>
              <a:rPr lang="de" sz="1700" b="1" i="0" u="none" strike="noStrike" cap="none">
                <a:solidFill>
                  <a:srgbClr val="545454"/>
                </a:solidFill>
                <a:latin typeface="Arial"/>
                <a:ea typeface="Arial"/>
                <a:cs typeface="Arial"/>
                <a:sym typeface="Arial"/>
              </a:rPr>
              <a:t> </a:t>
            </a:r>
            <a:r>
              <a:rPr lang="de" sz="1700" b="1" i="0" u="none" strike="noStrike" cap="none">
                <a:solidFill>
                  <a:srgbClr val="175D97"/>
                </a:solidFill>
                <a:latin typeface="Arial"/>
                <a:ea typeface="Arial"/>
                <a:cs typeface="Arial"/>
                <a:sym typeface="Arial"/>
              </a:rPr>
              <a:t>–13,2% </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0"/>
          <p:cNvSpPr/>
          <p:nvPr/>
        </p:nvSpPr>
        <p:spPr>
          <a:xfrm>
            <a:off x="6302829" y="-66675"/>
            <a:ext cx="2860222" cy="5404844"/>
          </a:xfrm>
          <a:prstGeom prst="rect">
            <a:avLst/>
          </a:pr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87" name="Google Shape;587;p40"/>
          <p:cNvSpPr/>
          <p:nvPr/>
        </p:nvSpPr>
        <p:spPr>
          <a:xfrm>
            <a:off x="-114450" y="-66675"/>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88" name="Google Shape;588;p40"/>
          <p:cNvSpPr/>
          <p:nvPr/>
        </p:nvSpPr>
        <p:spPr>
          <a:xfrm>
            <a:off x="490649" y="343230"/>
            <a:ext cx="4884948" cy="113337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Promarine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589" name="Google Shape;589;p40"/>
          <p:cNvPicPr preferRelativeResize="0"/>
          <p:nvPr/>
        </p:nvPicPr>
        <p:blipFill rotWithShape="1">
          <a:blip r:embed="rId3">
            <a:alphaModFix/>
          </a:blip>
          <a:srcRect l="237" t="546" r="66671" b="10612"/>
          <a:stretch/>
        </p:blipFill>
        <p:spPr>
          <a:xfrm>
            <a:off x="6300779" y="-120558"/>
            <a:ext cx="3015089" cy="5360919"/>
          </a:xfrm>
          <a:prstGeom prst="rect">
            <a:avLst/>
          </a:prstGeom>
          <a:noFill/>
          <a:ln>
            <a:noFill/>
          </a:ln>
        </p:spPr>
      </p:pic>
      <p:sp>
        <p:nvSpPr>
          <p:cNvPr id="590" name="Google Shape;590;p40"/>
          <p:cNvSpPr/>
          <p:nvPr/>
        </p:nvSpPr>
        <p:spPr>
          <a:xfrm>
            <a:off x="516450" y="2223125"/>
            <a:ext cx="3701700" cy="936000"/>
          </a:xfrm>
          <a:prstGeom prst="roundRect">
            <a:avLst>
              <a:gd name="adj" fmla="val 24933"/>
            </a:avLst>
          </a:prstGeom>
          <a:noFill/>
          <a:ln w="38100" cap="flat" cmpd="sng">
            <a:solidFill>
              <a:srgbClr val="C15799"/>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91" name="Google Shape;591;p40"/>
          <p:cNvSpPr/>
          <p:nvPr/>
        </p:nvSpPr>
        <p:spPr>
          <a:xfrm>
            <a:off x="516451" y="3427196"/>
            <a:ext cx="3613660" cy="727255"/>
          </a:xfrm>
          <a:prstGeom prst="roundRect">
            <a:avLst>
              <a:gd name="adj" fmla="val 32088"/>
            </a:avLst>
          </a:prstGeom>
          <a:no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592" name="Google Shape;592;p40"/>
          <p:cNvSpPr/>
          <p:nvPr/>
        </p:nvSpPr>
        <p:spPr>
          <a:xfrm>
            <a:off x="537110" y="2365543"/>
            <a:ext cx="4838487" cy="1716092"/>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35353"/>
              </a:buClr>
              <a:buSzPts val="1400"/>
              <a:buFont typeface="Arial"/>
              <a:buNone/>
            </a:pPr>
            <a:r>
              <a:rPr lang="de" sz="1400" b="1" i="0" u="none" strike="noStrike" cap="none">
                <a:solidFill>
                  <a:srgbClr val="535353"/>
                </a:solidFill>
                <a:latin typeface="Arial"/>
                <a:ea typeface="Arial"/>
                <a:cs typeface="Arial"/>
                <a:sym typeface="Arial"/>
              </a:rPr>
              <a:t>4 Wochen ununterbrochene Einnahme</a:t>
            </a:r>
            <a:r>
              <a:rPr lang="de" sz="1400" b="0" i="0" u="none" strike="noStrike" cap="none">
                <a:solidFill>
                  <a:srgbClr val="535353"/>
                </a:solidFill>
                <a:latin typeface="Arial"/>
                <a:ea typeface="Arial"/>
                <a:cs typeface="Arial"/>
                <a:sym typeface="Arial"/>
              </a:rPr>
              <a: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1400"/>
              <a:buFont typeface="Arial"/>
              <a:buNone/>
            </a:pPr>
            <a:r>
              <a:rPr lang="de">
                <a:solidFill>
                  <a:srgbClr val="535353"/>
                </a:solidFill>
              </a:rPr>
              <a:t>z</a:t>
            </a:r>
            <a:r>
              <a:rPr lang="de" sz="1400" b="0" i="0" u="none" strike="noStrike" cap="none">
                <a:solidFill>
                  <a:srgbClr val="535353"/>
                </a:solidFill>
                <a:latin typeface="Arial"/>
                <a:ea typeface="Arial"/>
                <a:cs typeface="Arial"/>
                <a:sym typeface="Arial"/>
              </a:rPr>
              <a:t>ur Steigerung des Feuchtigkeitsgehalts,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1400"/>
              <a:buFont typeface="Arial"/>
              <a:buNone/>
            </a:pPr>
            <a:r>
              <a:rPr lang="de" sz="1400" b="0" i="0" u="none" strike="noStrike" cap="none">
                <a:solidFill>
                  <a:srgbClr val="535353"/>
                </a:solidFill>
                <a:latin typeface="Arial"/>
                <a:ea typeface="Arial"/>
                <a:cs typeface="Arial"/>
                <a:sym typeface="Arial"/>
              </a:rPr>
              <a:t>Glattheit und Straffheit der Haut.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1400"/>
              <a:buFont typeface="Arial"/>
              <a:buNone/>
            </a:pPr>
            <a:r>
              <a:rPr lang="de" sz="1400" b="0" i="0" u="none" strike="noStrike" cap="none">
                <a:solidFill>
                  <a:srgbClr val="535353"/>
                </a:solidFill>
                <a:latin typeface="Arial"/>
                <a:ea typeface="Arial"/>
                <a:cs typeface="Arial"/>
                <a:sym typeface="Arial"/>
              </a:rPr>
              <a:t>Bei </a:t>
            </a:r>
            <a:r>
              <a:rPr lang="de">
                <a:solidFill>
                  <a:srgbClr val="535353"/>
                </a:solidFill>
              </a:rPr>
              <a:t>alternder</a:t>
            </a:r>
            <a:r>
              <a:rPr lang="de" sz="1400" b="0" i="0" u="none" strike="noStrike" cap="none">
                <a:solidFill>
                  <a:srgbClr val="535353"/>
                </a:solidFill>
                <a:latin typeface="Arial"/>
                <a:ea typeface="Arial"/>
                <a:cs typeface="Arial"/>
                <a:sym typeface="Arial"/>
              </a:rPr>
              <a:t> Haut kann die Einnahme auf </a:t>
            </a:r>
            <a:endParaRPr sz="1400" b="0" i="0" u="none" strike="noStrike" cap="none">
              <a:solidFill>
                <a:srgbClr val="535353"/>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1400"/>
              <a:buFont typeface="Arial"/>
              <a:buNone/>
            </a:pPr>
            <a:r>
              <a:rPr lang="de" sz="1400" b="0" i="0" u="none" strike="noStrike" cap="none">
                <a:solidFill>
                  <a:srgbClr val="535353"/>
                </a:solidFill>
                <a:latin typeface="Arial"/>
                <a:ea typeface="Arial"/>
                <a:cs typeface="Arial"/>
                <a:sym typeface="Arial"/>
              </a:rPr>
              <a:t>bis </a:t>
            </a:r>
            <a:r>
              <a:rPr lang="de" sz="1400" b="1" i="0" u="none" strike="noStrike" cap="none">
                <a:solidFill>
                  <a:srgbClr val="535353"/>
                </a:solidFill>
                <a:latin typeface="Arial"/>
                <a:ea typeface="Arial"/>
                <a:cs typeface="Arial"/>
                <a:sym typeface="Arial"/>
              </a:rPr>
              <a:t>2 Monate </a:t>
            </a:r>
            <a:r>
              <a:rPr lang="de" sz="1400" b="0" i="0" u="none" strike="noStrike" cap="none">
                <a:solidFill>
                  <a:srgbClr val="535353"/>
                </a:solidFill>
                <a:latin typeface="Arial"/>
                <a:ea typeface="Arial"/>
                <a:cs typeface="Arial"/>
                <a:sym typeface="Arial"/>
              </a:rPr>
              <a:t>verlängert werden</a:t>
            </a:r>
            <a:r>
              <a:rPr lang="de" sz="1400" b="1" i="0" u="none" strike="noStrike" cap="none">
                <a:solidFill>
                  <a:srgbClr val="535353"/>
                </a:solidFill>
                <a:latin typeface="Arial"/>
                <a:ea typeface="Arial"/>
                <a:cs typeface="Arial"/>
                <a:sym typeface="Arial"/>
              </a:rPr>
              <a:t>.</a:t>
            </a:r>
            <a:endParaRPr sz="1900" b="0" i="0" u="none" strike="noStrike" cap="none">
              <a:solidFill>
                <a:srgbClr val="000000"/>
              </a:solidFill>
              <a:latin typeface="Helvetica Neue"/>
              <a:ea typeface="Helvetica Neue"/>
              <a:cs typeface="Helvetica Neue"/>
              <a:sym typeface="Helvetica Neue"/>
            </a:endParaRPr>
          </a:p>
        </p:txBody>
      </p:sp>
      <p:sp>
        <p:nvSpPr>
          <p:cNvPr id="593" name="Google Shape;593;p40"/>
          <p:cNvSpPr/>
          <p:nvPr/>
        </p:nvSpPr>
        <p:spPr>
          <a:xfrm>
            <a:off x="490648" y="1647312"/>
            <a:ext cx="4436531" cy="28781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707070"/>
              </a:buClr>
              <a:buSzPts val="1700"/>
              <a:buFont typeface="Arial"/>
              <a:buNone/>
            </a:pPr>
            <a:r>
              <a:rPr lang="de" sz="1700" b="1" i="0" u="none" strike="noStrike" cap="none">
                <a:solidFill>
                  <a:srgbClr val="707070"/>
                </a:solidFill>
                <a:latin typeface="Arial"/>
                <a:ea typeface="Arial"/>
                <a:cs typeface="Arial"/>
                <a:sym typeface="Arial"/>
              </a:rPr>
              <a:t>Dauer der Einnahme:</a:t>
            </a:r>
            <a:endParaRPr sz="1700" b="1" i="0" u="none" strike="noStrike" cap="none">
              <a:solidFill>
                <a:srgbClr val="707070"/>
              </a:solidFill>
              <a:latin typeface="Arial"/>
              <a:ea typeface="Arial"/>
              <a:cs typeface="Arial"/>
              <a:sym typeface="Arial"/>
            </a:endParaRPr>
          </a:p>
        </p:txBody>
      </p:sp>
      <p:pic>
        <p:nvPicPr>
          <p:cNvPr id="594" name="Google Shape;594;p40" descr="pasted-image.pdf"/>
          <p:cNvPicPr preferRelativeResize="0"/>
          <p:nvPr/>
        </p:nvPicPr>
        <p:blipFill rotWithShape="1">
          <a:blip r:embed="rId4">
            <a:alphaModFix/>
          </a:blip>
          <a:srcRect/>
          <a:stretch/>
        </p:blipFill>
        <p:spPr>
          <a:xfrm>
            <a:off x="392311" y="4768453"/>
            <a:ext cx="726878" cy="126803"/>
          </a:xfrm>
          <a:prstGeom prst="rect">
            <a:avLst/>
          </a:prstGeom>
          <a:noFill/>
          <a:ln>
            <a:noFill/>
          </a:ln>
        </p:spPr>
      </p:pic>
      <p:pic>
        <p:nvPicPr>
          <p:cNvPr id="595" name="Google Shape;595;p40"/>
          <p:cNvPicPr preferRelativeResize="0"/>
          <p:nvPr/>
        </p:nvPicPr>
        <p:blipFill rotWithShape="1">
          <a:blip r:embed="rId5">
            <a:alphaModFix/>
          </a:blip>
          <a:srcRect/>
          <a:stretch/>
        </p:blipFill>
        <p:spPr>
          <a:xfrm>
            <a:off x="4218132" y="483543"/>
            <a:ext cx="4215556" cy="4215556"/>
          </a:xfrm>
          <a:prstGeom prst="rect">
            <a:avLst/>
          </a:prstGeom>
          <a:noFill/>
          <a:ln>
            <a:noFill/>
          </a:ln>
        </p:spPr>
      </p:pic>
      <p:sp>
        <p:nvSpPr>
          <p:cNvPr id="596" name="Google Shape;596;p40"/>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a:t>
            </a:r>
            <a:r>
              <a:rPr lang="de" sz="800" b="1" i="0" u="none" strike="noStrike" cap="none">
                <a:solidFill>
                  <a:srgbClr val="FFFFFF"/>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1"/>
          <p:cNvPicPr preferRelativeResize="0"/>
          <p:nvPr/>
        </p:nvPicPr>
        <p:blipFill rotWithShape="1">
          <a:blip r:embed="rId3">
            <a:alphaModFix/>
          </a:blip>
          <a:srcRect l="20040" r="6816"/>
          <a:stretch/>
        </p:blipFill>
        <p:spPr>
          <a:xfrm>
            <a:off x="-111621" y="-88191"/>
            <a:ext cx="9367240" cy="5319883"/>
          </a:xfrm>
          <a:prstGeom prst="rect">
            <a:avLst/>
          </a:prstGeom>
          <a:noFill/>
          <a:ln>
            <a:noFill/>
          </a:ln>
        </p:spPr>
      </p:pic>
      <p:sp>
        <p:nvSpPr>
          <p:cNvPr id="602" name="Google Shape;602;p41"/>
          <p:cNvSpPr/>
          <p:nvPr/>
        </p:nvSpPr>
        <p:spPr>
          <a:xfrm>
            <a:off x="585191" y="1680083"/>
            <a:ext cx="3555056" cy="120826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Zeitlose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800"/>
              <a:buFont typeface="Arial"/>
              <a:buNone/>
            </a:pPr>
            <a:r>
              <a:rPr lang="de" sz="3800" b="1" i="0" u="none" strike="noStrike" cap="none">
                <a:solidFill>
                  <a:srgbClr val="535353"/>
                </a:solidFill>
                <a:latin typeface="Arial"/>
                <a:ea typeface="Arial"/>
                <a:cs typeface="Arial"/>
                <a:sym typeface="Arial"/>
              </a:rPr>
              <a:t>Jugendlichkeit</a:t>
            </a:r>
            <a:endParaRPr sz="1900" b="0" i="0" u="none" strike="noStrike" cap="none">
              <a:solidFill>
                <a:srgbClr val="000000"/>
              </a:solidFill>
              <a:latin typeface="Helvetica Neue"/>
              <a:ea typeface="Helvetica Neue"/>
              <a:cs typeface="Helvetica Neue"/>
              <a:sym typeface="Helvetica Neue"/>
            </a:endParaRPr>
          </a:p>
        </p:txBody>
      </p:sp>
      <p:pic>
        <p:nvPicPr>
          <p:cNvPr id="603" name="Google Shape;603;p41"/>
          <p:cNvPicPr preferRelativeResize="0"/>
          <p:nvPr/>
        </p:nvPicPr>
        <p:blipFill rotWithShape="1">
          <a:blip r:embed="rId4">
            <a:alphaModFix/>
          </a:blip>
          <a:srcRect/>
          <a:stretch/>
        </p:blipFill>
        <p:spPr>
          <a:xfrm>
            <a:off x="634533" y="4517347"/>
            <a:ext cx="1143812" cy="2003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7"/>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77" name="Google Shape;77;p17"/>
          <p:cNvPicPr preferRelativeResize="0"/>
          <p:nvPr/>
        </p:nvPicPr>
        <p:blipFill rotWithShape="1">
          <a:blip r:embed="rId3">
            <a:alphaModFix/>
          </a:blip>
          <a:srcRect t="11132" r="9363" b="5242"/>
          <a:stretch/>
        </p:blipFill>
        <p:spPr>
          <a:xfrm rot="10800000">
            <a:off x="-127452" y="-60504"/>
            <a:ext cx="9337658" cy="5313534"/>
          </a:xfrm>
          <a:prstGeom prst="rect">
            <a:avLst/>
          </a:prstGeom>
          <a:noFill/>
          <a:ln>
            <a:noFill/>
          </a:ln>
        </p:spPr>
      </p:pic>
      <p:sp>
        <p:nvSpPr>
          <p:cNvPr id="78" name="Google Shape;78;p17"/>
          <p:cNvSpPr/>
          <p:nvPr/>
        </p:nvSpPr>
        <p:spPr>
          <a:xfrm>
            <a:off x="3249595" y="182235"/>
            <a:ext cx="5982855" cy="139408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KOLLAGEN ist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DAS PROTEIN Nr.1 </a:t>
            </a:r>
            <a:br>
              <a:rPr lang="de" sz="3200" b="1" i="0" u="none" strike="noStrike" cap="none">
                <a:solidFill>
                  <a:srgbClr val="C15799"/>
                </a:solidFill>
                <a:latin typeface="Arial"/>
                <a:ea typeface="Arial"/>
                <a:cs typeface="Arial"/>
                <a:sym typeface="Arial"/>
              </a:rPr>
            </a:br>
            <a:r>
              <a:rPr lang="de" sz="3200" b="1" i="0" u="none" strike="noStrike" cap="none">
                <a:solidFill>
                  <a:srgbClr val="C15799"/>
                </a:solidFill>
                <a:latin typeface="Arial"/>
                <a:ea typeface="Arial"/>
                <a:cs typeface="Arial"/>
                <a:sym typeface="Arial"/>
              </a:rPr>
              <a:t>IM KÖRPER</a:t>
            </a:r>
            <a:endParaRPr sz="1900" b="0" i="0" u="none" strike="noStrike" cap="none">
              <a:solidFill>
                <a:srgbClr val="000000"/>
              </a:solidFill>
              <a:latin typeface="Helvetica Neue"/>
              <a:ea typeface="Helvetica Neue"/>
              <a:cs typeface="Helvetica Neue"/>
              <a:sym typeface="Helvetica Neue"/>
            </a:endParaRPr>
          </a:p>
        </p:txBody>
      </p:sp>
      <p:sp>
        <p:nvSpPr>
          <p:cNvPr id="79" name="Google Shape;79;p17"/>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sp>
        <p:nvSpPr>
          <p:cNvPr id="80" name="Google Shape;80;p17"/>
          <p:cNvSpPr/>
          <p:nvPr/>
        </p:nvSpPr>
        <p:spPr>
          <a:xfrm>
            <a:off x="3139812" y="1316749"/>
            <a:ext cx="5462970" cy="271411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5B1D4"/>
              </a:buClr>
              <a:buSzPts val="18800"/>
              <a:buFont typeface="Arial"/>
              <a:buNone/>
            </a:pPr>
            <a:r>
              <a:rPr lang="de" sz="18800" b="1" i="0" u="none" strike="noStrike" cap="none">
                <a:solidFill>
                  <a:srgbClr val="F5B1D4"/>
                </a:solidFill>
                <a:latin typeface="Arial"/>
                <a:ea typeface="Arial"/>
                <a:cs typeface="Arial"/>
                <a:sym typeface="Arial"/>
              </a:rPr>
              <a:t>35%</a:t>
            </a:r>
            <a:endParaRPr sz="18800" b="1" i="0" u="none" strike="noStrike" cap="none">
              <a:solidFill>
                <a:srgbClr val="F5B1D4"/>
              </a:solidFill>
              <a:latin typeface="Arial"/>
              <a:ea typeface="Arial"/>
              <a:cs typeface="Arial"/>
              <a:sym typeface="Arial"/>
            </a:endParaRPr>
          </a:p>
        </p:txBody>
      </p:sp>
      <p:sp>
        <p:nvSpPr>
          <p:cNvPr id="81" name="Google Shape;81;p17"/>
          <p:cNvSpPr/>
          <p:nvPr/>
        </p:nvSpPr>
        <p:spPr>
          <a:xfrm>
            <a:off x="3283527" y="3890523"/>
            <a:ext cx="4473450" cy="57347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Kollagen macht 30-35% der gesamten Proteinmenge im Körper aus</a:t>
            </a:r>
            <a:endParaRPr sz="1700" b="1" i="0" u="none" strike="noStrike" cap="none">
              <a:solidFill>
                <a:srgbClr val="545454"/>
              </a:solidFill>
              <a:latin typeface="Arial"/>
              <a:ea typeface="Arial"/>
              <a:cs typeface="Arial"/>
              <a:sym typeface="Arial"/>
            </a:endParaRPr>
          </a:p>
        </p:txBody>
      </p:sp>
      <p:pic>
        <p:nvPicPr>
          <p:cNvPr id="82" name="Google Shape;82;p17"/>
          <p:cNvPicPr preferRelativeResize="0"/>
          <p:nvPr/>
        </p:nvPicPr>
        <p:blipFill rotWithShape="1">
          <a:blip r:embed="rId4">
            <a:alphaModFix/>
          </a:blip>
          <a:srcRect/>
          <a:stretch/>
        </p:blipFill>
        <p:spPr>
          <a:xfrm>
            <a:off x="396409" y="4774740"/>
            <a:ext cx="652007" cy="114230"/>
          </a:xfrm>
          <a:prstGeom prst="rect">
            <a:avLst/>
          </a:prstGeom>
          <a:noFill/>
          <a:ln>
            <a:noFill/>
          </a:ln>
        </p:spPr>
      </p:pic>
      <p:sp>
        <p:nvSpPr>
          <p:cNvPr id="83" name="Google Shape;83;p17"/>
          <p:cNvSpPr/>
          <p:nvPr/>
        </p:nvSpPr>
        <p:spPr>
          <a:xfrm>
            <a:off x="2118500" y="1742435"/>
            <a:ext cx="1003954" cy="1862739"/>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5B1D4"/>
              </a:buClr>
              <a:buSzPts val="12800"/>
              <a:buFont typeface="Arial"/>
              <a:buNone/>
            </a:pPr>
            <a:r>
              <a:rPr lang="de" sz="12800" b="1" i="0" u="none" strike="noStrike" cap="none">
                <a:solidFill>
                  <a:srgbClr val="F5B1D4"/>
                </a:solidFill>
                <a:latin typeface="Arial"/>
                <a:ea typeface="Arial"/>
                <a:cs typeface="Arial"/>
                <a:sym typeface="Arial"/>
              </a:rPr>
              <a:t>~</a:t>
            </a:r>
            <a:endParaRPr sz="12800" b="1" i="0" u="none" strike="noStrike" cap="none">
              <a:solidFill>
                <a:srgbClr val="F5B1D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p:nvPr/>
        </p:nvSpPr>
        <p:spPr>
          <a:xfrm>
            <a:off x="-114450" y="-86246"/>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89" name="Google Shape;89;p18"/>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90" name="Google Shape;90;p18"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91" name="Google Shape;91;p18"/>
          <p:cNvSpPr/>
          <p:nvPr/>
        </p:nvSpPr>
        <p:spPr>
          <a:xfrm>
            <a:off x="800773" y="3227395"/>
            <a:ext cx="1558493"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Aminosäurekette</a:t>
            </a:r>
            <a:endParaRPr sz="1900" b="0" i="0" u="none" strike="noStrike" cap="none">
              <a:solidFill>
                <a:srgbClr val="000000"/>
              </a:solidFill>
              <a:latin typeface="Helvetica Neue"/>
              <a:ea typeface="Helvetica Neue"/>
              <a:cs typeface="Helvetica Neue"/>
              <a:sym typeface="Helvetica Neue"/>
            </a:endParaRPr>
          </a:p>
        </p:txBody>
      </p:sp>
      <p:sp>
        <p:nvSpPr>
          <p:cNvPr id="92" name="Google Shape;92;p18"/>
          <p:cNvSpPr/>
          <p:nvPr/>
        </p:nvSpPr>
        <p:spPr>
          <a:xfrm>
            <a:off x="2399618" y="3227395"/>
            <a:ext cx="2270153"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Kollagenmolekül „Strang“</a:t>
            </a:r>
            <a:endParaRPr sz="1900" b="0" i="0" u="none" strike="noStrike" cap="none">
              <a:solidFill>
                <a:srgbClr val="000000"/>
              </a:solidFill>
              <a:latin typeface="Helvetica Neue"/>
              <a:ea typeface="Helvetica Neue"/>
              <a:cs typeface="Helvetica Neue"/>
              <a:sym typeface="Helvetica Neue"/>
            </a:endParaRPr>
          </a:p>
        </p:txBody>
      </p:sp>
      <p:sp>
        <p:nvSpPr>
          <p:cNvPr id="93" name="Google Shape;93;p18"/>
          <p:cNvSpPr/>
          <p:nvPr/>
        </p:nvSpPr>
        <p:spPr>
          <a:xfrm>
            <a:off x="6640258" y="3227395"/>
            <a:ext cx="1607570"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Kollagenfaser</a:t>
            </a:r>
            <a:endParaRPr sz="1900" b="0" i="0" u="none" strike="noStrike" cap="none">
              <a:solidFill>
                <a:srgbClr val="000000"/>
              </a:solidFill>
              <a:latin typeface="Helvetica Neue"/>
              <a:ea typeface="Helvetica Neue"/>
              <a:cs typeface="Helvetica Neue"/>
              <a:sym typeface="Helvetica Neue"/>
            </a:endParaRPr>
          </a:p>
        </p:txBody>
      </p:sp>
      <p:sp>
        <p:nvSpPr>
          <p:cNvPr id="94" name="Google Shape;94;p18"/>
          <p:cNvSpPr/>
          <p:nvPr/>
        </p:nvSpPr>
        <p:spPr>
          <a:xfrm>
            <a:off x="4452110" y="3249475"/>
            <a:ext cx="2074517" cy="26184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Mikrofibrillen</a:t>
            </a:r>
            <a:endParaRPr sz="1400" b="0" i="0" u="none" strike="noStrike" cap="none">
              <a:solidFill>
                <a:srgbClr val="545454"/>
              </a:solidFill>
              <a:latin typeface="Arial"/>
              <a:ea typeface="Arial"/>
              <a:cs typeface="Arial"/>
              <a:sym typeface="Arial"/>
            </a:endParaRPr>
          </a:p>
        </p:txBody>
      </p:sp>
      <p:sp>
        <p:nvSpPr>
          <p:cNvPr id="95" name="Google Shape;95;p18"/>
          <p:cNvSpPr/>
          <p:nvPr/>
        </p:nvSpPr>
        <p:spPr>
          <a:xfrm>
            <a:off x="523278" y="421130"/>
            <a:ext cx="6581517" cy="500759"/>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KOLLAGENFASER</a:t>
            </a:r>
            <a:endParaRPr sz="1900" b="0" i="0" u="none" strike="noStrike" cap="none">
              <a:solidFill>
                <a:srgbClr val="C15799"/>
              </a:solidFill>
              <a:latin typeface="Helvetica Neue"/>
              <a:ea typeface="Helvetica Neue"/>
              <a:cs typeface="Helvetica Neue"/>
              <a:sym typeface="Helvetica Neue"/>
            </a:endParaRPr>
          </a:p>
        </p:txBody>
      </p:sp>
      <p:sp>
        <p:nvSpPr>
          <p:cNvPr id="96" name="Google Shape;96;p18"/>
          <p:cNvSpPr/>
          <p:nvPr/>
        </p:nvSpPr>
        <p:spPr>
          <a:xfrm>
            <a:off x="547687" y="1089033"/>
            <a:ext cx="5602682"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de" sz="1400" b="0" i="0" u="none" strike="noStrike" cap="none">
                <a:solidFill>
                  <a:schemeClr val="dk1"/>
                </a:solidFill>
                <a:latin typeface="Arial"/>
                <a:ea typeface="Arial"/>
                <a:cs typeface="Arial"/>
                <a:sym typeface="Arial"/>
              </a:rPr>
              <a:t>Aufgrund seiner besonderen Struktur bindet Kollagen das Gewebe </a:t>
            </a:r>
            <a:br>
              <a:rPr lang="de" sz="1400" b="0" i="0" u="none" strike="noStrike" cap="none">
                <a:solidFill>
                  <a:schemeClr val="dk1"/>
                </a:solidFill>
                <a:latin typeface="Arial"/>
                <a:ea typeface="Arial"/>
                <a:cs typeface="Arial"/>
                <a:sym typeface="Arial"/>
              </a:rPr>
            </a:br>
            <a:r>
              <a:rPr lang="de" sz="1400" b="0" i="0" u="none" strike="noStrike" cap="none">
                <a:solidFill>
                  <a:schemeClr val="dk1"/>
                </a:solidFill>
                <a:latin typeface="Arial"/>
                <a:ea typeface="Arial"/>
                <a:cs typeface="Arial"/>
                <a:sym typeface="Arial"/>
              </a:rPr>
              <a:t>fest und hält den Körper buchstäblich zusammen.</a:t>
            </a:r>
            <a:endParaRPr sz="1400" b="0" i="0" u="none" strike="noStrike" cap="none">
              <a:solidFill>
                <a:schemeClr val="dk1"/>
              </a:solidFill>
              <a:latin typeface="Arial"/>
              <a:ea typeface="Arial"/>
              <a:cs typeface="Arial"/>
              <a:sym typeface="Arial"/>
            </a:endParaRPr>
          </a:p>
        </p:txBody>
      </p:sp>
      <p:grpSp>
        <p:nvGrpSpPr>
          <p:cNvPr id="97" name="Google Shape;97;p18"/>
          <p:cNvGrpSpPr/>
          <p:nvPr/>
        </p:nvGrpSpPr>
        <p:grpSpPr>
          <a:xfrm>
            <a:off x="918369" y="1815254"/>
            <a:ext cx="1898908" cy="1322062"/>
            <a:chOff x="3" y="-3"/>
            <a:chExt cx="5063753" cy="3525498"/>
          </a:xfrm>
        </p:grpSpPr>
        <p:cxnSp>
          <p:nvCxnSpPr>
            <p:cNvPr id="98" name="Google Shape;98;p18"/>
            <p:cNvCxnSpPr/>
            <p:nvPr/>
          </p:nvCxnSpPr>
          <p:spPr>
            <a:xfrm>
              <a:off x="3658094" y="1739035"/>
              <a:ext cx="1405662" cy="3"/>
            </a:xfrm>
            <a:prstGeom prst="straightConnector1">
              <a:avLst/>
            </a:prstGeom>
            <a:noFill/>
            <a:ln w="63500" cap="flat" cmpd="sng">
              <a:solidFill>
                <a:srgbClr val="C8A876"/>
              </a:solidFill>
              <a:prstDash val="solid"/>
              <a:round/>
              <a:headEnd type="oval" w="med" len="med"/>
              <a:tailEnd type="triangle" w="med" len="med"/>
            </a:ln>
          </p:spPr>
        </p:cxnSp>
        <p:grpSp>
          <p:nvGrpSpPr>
            <p:cNvPr id="99" name="Google Shape;99;p18"/>
            <p:cNvGrpSpPr/>
            <p:nvPr/>
          </p:nvGrpSpPr>
          <p:grpSpPr>
            <a:xfrm>
              <a:off x="3" y="-3"/>
              <a:ext cx="3529975" cy="3525498"/>
              <a:chOff x="4" y="-1"/>
              <a:chExt cx="3529973" cy="3525497"/>
            </a:xfrm>
          </p:grpSpPr>
          <p:sp>
            <p:nvSpPr>
              <p:cNvPr id="100" name="Google Shape;100;p18"/>
              <p:cNvSpPr/>
              <p:nvPr/>
            </p:nvSpPr>
            <p:spPr>
              <a:xfrm>
                <a:off x="4480" y="-1"/>
                <a:ext cx="3525497" cy="3525497"/>
              </a:xfrm>
              <a:prstGeom prst="ellipse">
                <a:avLst/>
              </a:prstGeom>
              <a:solidFill>
                <a:srgbClr val="FFFFFF"/>
              </a:solid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101" name="Google Shape;101;p18"/>
              <p:cNvPicPr preferRelativeResize="0"/>
              <p:nvPr/>
            </p:nvPicPr>
            <p:blipFill rotWithShape="1">
              <a:blip r:embed="rId4">
                <a:alphaModFix/>
              </a:blip>
              <a:srcRect l="64453" t="6"/>
              <a:stretch/>
            </p:blipFill>
            <p:spPr>
              <a:xfrm>
                <a:off x="4" y="1192927"/>
                <a:ext cx="3242098" cy="1227884"/>
              </a:xfrm>
              <a:custGeom>
                <a:avLst/>
                <a:gdLst/>
                <a:ahLst/>
                <a:cxnLst/>
                <a:rect l="l" t="t" r="r" b="b"/>
                <a:pathLst>
                  <a:path w="21333" h="21600" extrusionOk="0">
                    <a:moveTo>
                      <a:pt x="630" y="0"/>
                    </a:moveTo>
                    <a:cubicBezTo>
                      <a:pt x="-267" y="7009"/>
                      <a:pt x="-209" y="14697"/>
                      <a:pt x="826" y="21600"/>
                    </a:cubicBezTo>
                    <a:lnTo>
                      <a:pt x="21333" y="21600"/>
                    </a:lnTo>
                    <a:lnTo>
                      <a:pt x="21333" y="0"/>
                    </a:lnTo>
                    <a:lnTo>
                      <a:pt x="630" y="0"/>
                    </a:lnTo>
                    <a:close/>
                  </a:path>
                </a:pathLst>
              </a:custGeom>
              <a:noFill/>
              <a:ln>
                <a:noFill/>
              </a:ln>
            </p:spPr>
          </p:pic>
        </p:grpSp>
      </p:grpSp>
      <p:grpSp>
        <p:nvGrpSpPr>
          <p:cNvPr id="102" name="Google Shape;102;p18"/>
          <p:cNvGrpSpPr/>
          <p:nvPr/>
        </p:nvGrpSpPr>
        <p:grpSpPr>
          <a:xfrm>
            <a:off x="6777932" y="1815538"/>
            <a:ext cx="1322062" cy="1322061"/>
            <a:chOff x="-1" y="-1"/>
            <a:chExt cx="3525496" cy="3525496"/>
          </a:xfrm>
        </p:grpSpPr>
        <p:sp>
          <p:nvSpPr>
            <p:cNvPr id="103" name="Google Shape;103;p18"/>
            <p:cNvSpPr/>
            <p:nvPr/>
          </p:nvSpPr>
          <p:spPr>
            <a:xfrm>
              <a:off x="-1" y="-1"/>
              <a:ext cx="3525496" cy="3525496"/>
            </a:xfrm>
            <a:prstGeom prst="ellipse">
              <a:avLst/>
            </a:prstGeom>
            <a:solidFill>
              <a:srgbClr val="FFFFFF"/>
            </a:solid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104" name="Google Shape;104;p18"/>
            <p:cNvPicPr preferRelativeResize="0"/>
            <p:nvPr/>
          </p:nvPicPr>
          <p:blipFill rotWithShape="1">
            <a:blip r:embed="rId5">
              <a:alphaModFix/>
            </a:blip>
            <a:srcRect l="66646" t="3" r="2"/>
            <a:stretch/>
          </p:blipFill>
          <p:spPr>
            <a:xfrm>
              <a:off x="27342" y="644921"/>
              <a:ext cx="3089044" cy="2249446"/>
            </a:xfrm>
            <a:custGeom>
              <a:avLst/>
              <a:gdLst/>
              <a:ahLst/>
              <a:cxnLst/>
              <a:rect l="l" t="t" r="r" b="b"/>
              <a:pathLst>
                <a:path w="20680" h="21600" extrusionOk="0">
                  <a:moveTo>
                    <a:pt x="2674" y="0"/>
                  </a:moveTo>
                  <a:cubicBezTo>
                    <a:pt x="-920" y="6270"/>
                    <a:pt x="-890" y="15372"/>
                    <a:pt x="2756" y="21600"/>
                  </a:cubicBezTo>
                  <a:lnTo>
                    <a:pt x="20680" y="21600"/>
                  </a:lnTo>
                  <a:lnTo>
                    <a:pt x="20680" y="0"/>
                  </a:lnTo>
                  <a:lnTo>
                    <a:pt x="2674" y="0"/>
                  </a:lnTo>
                  <a:close/>
                </a:path>
              </a:pathLst>
            </a:custGeom>
            <a:noFill/>
            <a:ln>
              <a:noFill/>
            </a:ln>
          </p:spPr>
        </p:pic>
      </p:grpSp>
      <p:sp>
        <p:nvSpPr>
          <p:cNvPr id="105" name="Google Shape;105;p18"/>
          <p:cNvSpPr/>
          <p:nvPr/>
        </p:nvSpPr>
        <p:spPr>
          <a:xfrm>
            <a:off x="738187" y="4093875"/>
            <a:ext cx="7395457"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C15799"/>
              </a:buClr>
              <a:buSzPts val="1400"/>
              <a:buFont typeface="Arial"/>
              <a:buNone/>
            </a:pPr>
            <a:r>
              <a:rPr lang="de" sz="1400" b="1" i="0" u="none" strike="noStrike" cap="none">
                <a:solidFill>
                  <a:srgbClr val="C15799"/>
                </a:solidFill>
                <a:latin typeface="Arial"/>
                <a:ea typeface="Arial"/>
                <a:cs typeface="Arial"/>
                <a:sym typeface="Arial"/>
              </a:rPr>
              <a:t>Ohne Kollagenfasern </a:t>
            </a:r>
            <a:r>
              <a:rPr lang="de" sz="1400" b="1" i="0" u="none" strike="noStrike" cap="none">
                <a:solidFill>
                  <a:srgbClr val="7A7A7A"/>
                </a:solidFill>
                <a:latin typeface="Arial"/>
                <a:ea typeface="Arial"/>
                <a:cs typeface="Arial"/>
                <a:sym typeface="Arial"/>
              </a:rPr>
              <a:t>können die meisten Organe und Gewebe </a:t>
            </a:r>
            <a:r>
              <a:rPr lang="de" sz="1400" b="1" i="0" u="none" strike="noStrike" cap="none">
                <a:solidFill>
                  <a:srgbClr val="C15799"/>
                </a:solidFill>
                <a:latin typeface="Arial"/>
                <a:ea typeface="Arial"/>
                <a:cs typeface="Arial"/>
                <a:sym typeface="Arial"/>
              </a:rPr>
              <a:t>ihre Form verlieren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7A7A7A"/>
              </a:buClr>
              <a:buSzPts val="1400"/>
              <a:buFont typeface="Arial"/>
              <a:buNone/>
            </a:pPr>
            <a:r>
              <a:rPr lang="de" sz="1400" b="1" i="0" u="none" strike="noStrike" cap="none">
                <a:solidFill>
                  <a:srgbClr val="7A7A7A"/>
                </a:solidFill>
                <a:latin typeface="Arial"/>
                <a:ea typeface="Arial"/>
                <a:cs typeface="Arial"/>
                <a:sym typeface="Arial"/>
              </a:rPr>
              <a:t>und </a:t>
            </a:r>
            <a:r>
              <a:rPr lang="de" sz="1400" b="1" i="0" u="none" strike="noStrike" cap="none">
                <a:solidFill>
                  <a:srgbClr val="C15799"/>
                </a:solidFill>
                <a:latin typeface="Arial"/>
                <a:ea typeface="Arial"/>
                <a:cs typeface="Arial"/>
                <a:sym typeface="Arial"/>
              </a:rPr>
              <a:t>können nicht </a:t>
            </a:r>
            <a:r>
              <a:rPr lang="de" sz="1400" b="1" i="0" u="none" strike="noStrike" cap="none">
                <a:solidFill>
                  <a:srgbClr val="7A7A7A"/>
                </a:solidFill>
                <a:latin typeface="Arial"/>
                <a:ea typeface="Arial"/>
                <a:cs typeface="Arial"/>
                <a:sym typeface="Arial"/>
              </a:rPr>
              <a:t>normal </a:t>
            </a:r>
            <a:r>
              <a:rPr lang="de" sz="1400" b="1" i="0" u="none" strike="noStrike" cap="none">
                <a:solidFill>
                  <a:srgbClr val="C15799"/>
                </a:solidFill>
                <a:latin typeface="Arial"/>
                <a:ea typeface="Arial"/>
                <a:cs typeface="Arial"/>
                <a:sym typeface="Arial"/>
              </a:rPr>
              <a:t>ihre Funktionen erfüllen.</a:t>
            </a:r>
            <a:endParaRPr sz="1900" b="0" i="0" u="none" strike="noStrike" cap="none">
              <a:solidFill>
                <a:srgbClr val="000000"/>
              </a:solidFill>
              <a:latin typeface="Helvetica Neue"/>
              <a:ea typeface="Helvetica Neue"/>
              <a:cs typeface="Helvetica Neue"/>
              <a:sym typeface="Helvetica Neue"/>
            </a:endParaRPr>
          </a:p>
        </p:txBody>
      </p:sp>
      <p:grpSp>
        <p:nvGrpSpPr>
          <p:cNvPr id="106" name="Google Shape;106;p18"/>
          <p:cNvGrpSpPr/>
          <p:nvPr/>
        </p:nvGrpSpPr>
        <p:grpSpPr>
          <a:xfrm>
            <a:off x="2873663" y="1815537"/>
            <a:ext cx="1898101" cy="1322062"/>
            <a:chOff x="-3" y="-3"/>
            <a:chExt cx="5061601" cy="3525498"/>
          </a:xfrm>
        </p:grpSpPr>
        <p:grpSp>
          <p:nvGrpSpPr>
            <p:cNvPr id="107" name="Google Shape;107;p18"/>
            <p:cNvGrpSpPr/>
            <p:nvPr/>
          </p:nvGrpSpPr>
          <p:grpSpPr>
            <a:xfrm>
              <a:off x="-3" y="-3"/>
              <a:ext cx="3525498" cy="3525498"/>
              <a:chOff x="-2" y="-1"/>
              <a:chExt cx="3525497" cy="3525497"/>
            </a:xfrm>
          </p:grpSpPr>
          <p:sp>
            <p:nvSpPr>
              <p:cNvPr id="108" name="Google Shape;108;p18"/>
              <p:cNvSpPr/>
              <p:nvPr/>
            </p:nvSpPr>
            <p:spPr>
              <a:xfrm>
                <a:off x="-2" y="-1"/>
                <a:ext cx="3525497" cy="3525497"/>
              </a:xfrm>
              <a:prstGeom prst="ellipse">
                <a:avLst/>
              </a:prstGeom>
              <a:solidFill>
                <a:srgbClr val="FFFFFF"/>
              </a:solid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109" name="Google Shape;109;p18"/>
              <p:cNvPicPr preferRelativeResize="0"/>
              <p:nvPr/>
            </p:nvPicPr>
            <p:blipFill rotWithShape="1">
              <a:blip r:embed="rId6">
                <a:alphaModFix/>
              </a:blip>
              <a:srcRect l="73152" r="1"/>
              <a:stretch/>
            </p:blipFill>
            <p:spPr>
              <a:xfrm>
                <a:off x="1961" y="1214835"/>
                <a:ext cx="3318119" cy="1121029"/>
              </a:xfrm>
              <a:custGeom>
                <a:avLst/>
                <a:gdLst/>
                <a:ahLst/>
                <a:cxnLst/>
                <a:rect l="l" t="t" r="r" b="b"/>
                <a:pathLst>
                  <a:path w="21393" h="21600" extrusionOk="0">
                    <a:moveTo>
                      <a:pt x="559" y="0"/>
                    </a:moveTo>
                    <a:cubicBezTo>
                      <a:pt x="-207" y="7014"/>
                      <a:pt x="-185" y="14614"/>
                      <a:pt x="618" y="21600"/>
                    </a:cubicBezTo>
                    <a:lnTo>
                      <a:pt x="21393" y="21600"/>
                    </a:lnTo>
                    <a:lnTo>
                      <a:pt x="21393" y="0"/>
                    </a:lnTo>
                    <a:lnTo>
                      <a:pt x="559" y="0"/>
                    </a:lnTo>
                    <a:close/>
                  </a:path>
                </a:pathLst>
              </a:custGeom>
              <a:noFill/>
              <a:ln>
                <a:noFill/>
              </a:ln>
            </p:spPr>
          </p:pic>
        </p:grpSp>
        <p:cxnSp>
          <p:nvCxnSpPr>
            <p:cNvPr id="110" name="Google Shape;110;p18"/>
            <p:cNvCxnSpPr/>
            <p:nvPr/>
          </p:nvCxnSpPr>
          <p:spPr>
            <a:xfrm>
              <a:off x="3655936" y="1738282"/>
              <a:ext cx="1405662" cy="3"/>
            </a:xfrm>
            <a:prstGeom prst="straightConnector1">
              <a:avLst/>
            </a:prstGeom>
            <a:noFill/>
            <a:ln w="63500" cap="flat" cmpd="sng">
              <a:solidFill>
                <a:srgbClr val="C8A876"/>
              </a:solidFill>
              <a:prstDash val="solid"/>
              <a:round/>
              <a:headEnd type="oval" w="med" len="med"/>
              <a:tailEnd type="triangle" w="med" len="med"/>
            </a:ln>
          </p:spPr>
        </p:cxnSp>
      </p:grpSp>
      <p:grpSp>
        <p:nvGrpSpPr>
          <p:cNvPr id="111" name="Google Shape;111;p18"/>
          <p:cNvGrpSpPr/>
          <p:nvPr/>
        </p:nvGrpSpPr>
        <p:grpSpPr>
          <a:xfrm>
            <a:off x="4828317" y="1815537"/>
            <a:ext cx="1902357" cy="1322062"/>
            <a:chOff x="-46" y="-3"/>
            <a:chExt cx="5072951" cy="3525498"/>
          </a:xfrm>
        </p:grpSpPr>
        <p:grpSp>
          <p:nvGrpSpPr>
            <p:cNvPr id="112" name="Google Shape;112;p18"/>
            <p:cNvGrpSpPr/>
            <p:nvPr/>
          </p:nvGrpSpPr>
          <p:grpSpPr>
            <a:xfrm>
              <a:off x="-46" y="-3"/>
              <a:ext cx="3525541" cy="3525498"/>
              <a:chOff x="-45" y="-1"/>
              <a:chExt cx="3525540" cy="3525497"/>
            </a:xfrm>
          </p:grpSpPr>
          <p:sp>
            <p:nvSpPr>
              <p:cNvPr id="113" name="Google Shape;113;p18"/>
              <p:cNvSpPr/>
              <p:nvPr/>
            </p:nvSpPr>
            <p:spPr>
              <a:xfrm>
                <a:off x="-2" y="-1"/>
                <a:ext cx="3525497" cy="3525497"/>
              </a:xfrm>
              <a:prstGeom prst="ellipse">
                <a:avLst/>
              </a:prstGeom>
              <a:solidFill>
                <a:srgbClr val="FFFFFF"/>
              </a:solidFill>
              <a:ln w="38100" cap="flat" cmpd="sng">
                <a:solidFill>
                  <a:srgbClr val="C8A876"/>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114" name="Google Shape;114;p18"/>
              <p:cNvPicPr preferRelativeResize="0"/>
              <p:nvPr/>
            </p:nvPicPr>
            <p:blipFill rotWithShape="1">
              <a:blip r:embed="rId7">
                <a:alphaModFix/>
              </a:blip>
              <a:srcRect l="43606" r="21497" b="3837"/>
              <a:stretch/>
            </p:blipFill>
            <p:spPr>
              <a:xfrm>
                <a:off x="-45" y="273156"/>
                <a:ext cx="3525471" cy="3252325"/>
              </a:xfrm>
              <a:custGeom>
                <a:avLst/>
                <a:gdLst/>
                <a:ahLst/>
                <a:cxnLst/>
                <a:rect l="l" t="t" r="r" b="b"/>
                <a:pathLst>
                  <a:path w="19679" h="20515" extrusionOk="0">
                    <a:moveTo>
                      <a:pt x="4590" y="0"/>
                    </a:moveTo>
                    <a:cubicBezTo>
                      <a:pt x="3985" y="432"/>
                      <a:pt x="3409" y="939"/>
                      <a:pt x="2882" y="1535"/>
                    </a:cubicBezTo>
                    <a:cubicBezTo>
                      <a:pt x="-961" y="5876"/>
                      <a:pt x="-961" y="12916"/>
                      <a:pt x="2882" y="17258"/>
                    </a:cubicBezTo>
                    <a:cubicBezTo>
                      <a:pt x="6724" y="21600"/>
                      <a:pt x="12954" y="21600"/>
                      <a:pt x="16796" y="17258"/>
                    </a:cubicBezTo>
                    <a:cubicBezTo>
                      <a:pt x="20639" y="12916"/>
                      <a:pt x="20639" y="5876"/>
                      <a:pt x="16796" y="1535"/>
                    </a:cubicBezTo>
                    <a:cubicBezTo>
                      <a:pt x="16269" y="939"/>
                      <a:pt x="15693" y="432"/>
                      <a:pt x="15088" y="0"/>
                    </a:cubicBezTo>
                    <a:lnTo>
                      <a:pt x="4590" y="0"/>
                    </a:lnTo>
                    <a:close/>
                  </a:path>
                </a:pathLst>
              </a:custGeom>
              <a:noFill/>
              <a:ln>
                <a:noFill/>
              </a:ln>
            </p:spPr>
          </p:pic>
        </p:grpSp>
        <p:cxnSp>
          <p:nvCxnSpPr>
            <p:cNvPr id="115" name="Google Shape;115;p18"/>
            <p:cNvCxnSpPr/>
            <p:nvPr/>
          </p:nvCxnSpPr>
          <p:spPr>
            <a:xfrm>
              <a:off x="3667243" y="1738282"/>
              <a:ext cx="1405662" cy="3"/>
            </a:xfrm>
            <a:prstGeom prst="straightConnector1">
              <a:avLst/>
            </a:prstGeom>
            <a:noFill/>
            <a:ln w="63500" cap="flat" cmpd="sng">
              <a:solidFill>
                <a:srgbClr val="C8A876"/>
              </a:solidFill>
              <a:prstDash val="solid"/>
              <a:round/>
              <a:headEnd type="oval" w="med" len="med"/>
              <a:tailEnd type="triangle" w="med" len="med"/>
            </a:ln>
          </p:spPr>
        </p:cxnSp>
      </p:grpSp>
      <p:cxnSp>
        <p:nvCxnSpPr>
          <p:cNvPr id="116" name="Google Shape;116;p18"/>
          <p:cNvCxnSpPr/>
          <p:nvPr/>
        </p:nvCxnSpPr>
        <p:spPr>
          <a:xfrm>
            <a:off x="655024" y="4134356"/>
            <a:ext cx="1" cy="362292"/>
          </a:xfrm>
          <a:prstGeom prst="straightConnector1">
            <a:avLst/>
          </a:prstGeom>
          <a:noFill/>
          <a:ln w="63500" cap="flat" cmpd="sng">
            <a:solidFill>
              <a:srgbClr val="C8A876"/>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22" name="Google Shape;122;p19"/>
          <p:cNvSpPr/>
          <p:nvPr/>
        </p:nvSpPr>
        <p:spPr>
          <a:xfrm>
            <a:off x="451757" y="461823"/>
            <a:ext cx="8236200" cy="94740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JE ÄLTER DER KÖRPER IST, DESTO </a:t>
            </a:r>
            <a:r>
              <a:rPr lang="de" sz="3200" b="1" i="0" u="none" strike="noStrike" cap="none">
                <a:solidFill>
                  <a:schemeClr val="accent6"/>
                </a:solidFill>
                <a:latin typeface="Arial"/>
                <a:ea typeface="Arial"/>
                <a:cs typeface="Arial"/>
                <a:sym typeface="Arial"/>
              </a:rPr>
              <a:t>WENIGER KOLLAGEN</a:t>
            </a:r>
            <a:r>
              <a:rPr lang="de" sz="3200" b="1" i="0" u="none" strike="noStrike" cap="none">
                <a:solidFill>
                  <a:srgbClr val="535353"/>
                </a:solidFill>
                <a:latin typeface="Arial"/>
                <a:ea typeface="Arial"/>
                <a:cs typeface="Arial"/>
                <a:sym typeface="Arial"/>
              </a:rPr>
              <a:t> IST ENTHALTEN</a:t>
            </a:r>
            <a:endParaRPr sz="1900" b="0" i="0" u="none" strike="noStrike" cap="none">
              <a:solidFill>
                <a:srgbClr val="000000"/>
              </a:solidFill>
              <a:latin typeface="Helvetica Neue"/>
              <a:ea typeface="Helvetica Neue"/>
              <a:cs typeface="Helvetica Neue"/>
              <a:sym typeface="Helvetica Neue"/>
            </a:endParaRPr>
          </a:p>
        </p:txBody>
      </p:sp>
      <p:sp>
        <p:nvSpPr>
          <p:cNvPr id="123" name="Google Shape;123;p19"/>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124" name="Google Shape;124;p19"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125" name="Google Shape;125;p19"/>
          <p:cNvSpPr/>
          <p:nvPr/>
        </p:nvSpPr>
        <p:spPr>
          <a:xfrm>
            <a:off x="419694" y="1500186"/>
            <a:ext cx="7928784"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7A7A7A"/>
              </a:buClr>
              <a:buSzPts val="1400"/>
              <a:buFont typeface="Arial"/>
              <a:buNone/>
            </a:pPr>
            <a:r>
              <a:rPr lang="de" sz="1400" b="0" i="0" u="none" strike="noStrike" cap="none">
                <a:solidFill>
                  <a:srgbClr val="7A7A7A"/>
                </a:solidFill>
                <a:latin typeface="Arial"/>
                <a:ea typeface="Arial"/>
                <a:cs typeface="Arial"/>
                <a:sym typeface="Arial"/>
              </a:rPr>
              <a:t>Unser Körper synthetisiert Kollagen selbst aus Proteinen, die aus der Nahrung stammen. </a:t>
            </a:r>
            <a:br>
              <a:rPr lang="de" sz="1400" b="0" i="0" u="none" strike="noStrike" cap="none">
                <a:solidFill>
                  <a:srgbClr val="7A7A7A"/>
                </a:solidFill>
                <a:latin typeface="Arial"/>
                <a:ea typeface="Arial"/>
                <a:cs typeface="Arial"/>
                <a:sym typeface="Arial"/>
              </a:rPr>
            </a:br>
            <a:r>
              <a:rPr lang="de" sz="1400" b="0" i="0" u="none" strike="noStrike" cap="none">
                <a:solidFill>
                  <a:srgbClr val="7A7A7A"/>
                </a:solidFill>
                <a:latin typeface="Arial"/>
                <a:ea typeface="Arial"/>
                <a:cs typeface="Arial"/>
                <a:sym typeface="Arial"/>
              </a:rPr>
              <a:t>Nach dem Alter 25 Jahren verlangsamt sich dieser Prozess jedoch und der Kollagengehalt </a:t>
            </a:r>
            <a:br>
              <a:rPr lang="de" sz="1400" b="0" i="0" u="none" strike="noStrike" cap="none">
                <a:solidFill>
                  <a:srgbClr val="7A7A7A"/>
                </a:solidFill>
                <a:latin typeface="Arial"/>
                <a:ea typeface="Arial"/>
                <a:cs typeface="Arial"/>
                <a:sym typeface="Arial"/>
              </a:rPr>
            </a:br>
            <a:r>
              <a:rPr lang="de" sz="1400" b="0" i="0" u="none" strike="noStrike" cap="none">
                <a:solidFill>
                  <a:srgbClr val="7A7A7A"/>
                </a:solidFill>
                <a:latin typeface="Arial"/>
                <a:ea typeface="Arial"/>
                <a:cs typeface="Arial"/>
                <a:sym typeface="Arial"/>
              </a:rPr>
              <a:t>in Organen und Geweben nimmt ab.</a:t>
            </a:r>
            <a:endParaRPr sz="1400" b="0" i="0" u="none" strike="noStrike" cap="none">
              <a:solidFill>
                <a:srgbClr val="7A7A7A"/>
              </a:solidFill>
              <a:latin typeface="Arial"/>
              <a:ea typeface="Arial"/>
              <a:cs typeface="Arial"/>
              <a:sym typeface="Arial"/>
            </a:endParaRPr>
          </a:p>
        </p:txBody>
      </p:sp>
      <p:sp>
        <p:nvSpPr>
          <p:cNvPr id="126" name="Google Shape;126;p19"/>
          <p:cNvSpPr/>
          <p:nvPr/>
        </p:nvSpPr>
        <p:spPr>
          <a:xfrm>
            <a:off x="6987088" y="2675248"/>
            <a:ext cx="1782946" cy="745630"/>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8F77C7"/>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27" name="Google Shape;127;p19"/>
          <p:cNvSpPr/>
          <p:nvPr/>
        </p:nvSpPr>
        <p:spPr>
          <a:xfrm>
            <a:off x="5521399" y="2675248"/>
            <a:ext cx="1744120" cy="745630"/>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C7A2DA"/>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28" name="Google Shape;128;p19"/>
          <p:cNvSpPr/>
          <p:nvPr/>
        </p:nvSpPr>
        <p:spPr>
          <a:xfrm>
            <a:off x="4053429" y="2675248"/>
            <a:ext cx="1844231" cy="745630"/>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EBABD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29" name="Google Shape;129;p19"/>
          <p:cNvSpPr/>
          <p:nvPr/>
        </p:nvSpPr>
        <p:spPr>
          <a:xfrm>
            <a:off x="2740948" y="2675248"/>
            <a:ext cx="1647827" cy="745630"/>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F9BACD"/>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30" name="Google Shape;130;p19"/>
          <p:cNvSpPr/>
          <p:nvPr/>
        </p:nvSpPr>
        <p:spPr>
          <a:xfrm>
            <a:off x="1510559" y="2675248"/>
            <a:ext cx="1537461" cy="745630"/>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FFE5B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31" name="Google Shape;131;p19"/>
          <p:cNvSpPr/>
          <p:nvPr/>
        </p:nvSpPr>
        <p:spPr>
          <a:xfrm>
            <a:off x="311674" y="2675250"/>
            <a:ext cx="1381590" cy="745632"/>
          </a:xfrm>
          <a:custGeom>
            <a:avLst/>
            <a:gdLst/>
            <a:ahLst/>
            <a:cxnLst/>
            <a:rect l="l" t="t" r="r" b="b"/>
            <a:pathLst>
              <a:path w="21600" h="21600" extrusionOk="0">
                <a:moveTo>
                  <a:pt x="0" y="0"/>
                </a:moveTo>
                <a:lnTo>
                  <a:pt x="18923" y="0"/>
                </a:lnTo>
                <a:lnTo>
                  <a:pt x="21600" y="10841"/>
                </a:lnTo>
                <a:lnTo>
                  <a:pt x="18923" y="21600"/>
                </a:lnTo>
                <a:lnTo>
                  <a:pt x="0" y="21600"/>
                </a:lnTo>
                <a:lnTo>
                  <a:pt x="0" y="0"/>
                </a:lnTo>
                <a:close/>
              </a:path>
            </a:pathLst>
          </a:custGeom>
          <a:solidFill>
            <a:srgbClr val="FFFFF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32" name="Google Shape;132;p19"/>
          <p:cNvSpPr/>
          <p:nvPr/>
        </p:nvSpPr>
        <p:spPr>
          <a:xfrm>
            <a:off x="358080" y="3506724"/>
            <a:ext cx="1610700" cy="6774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Höhepunkt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der Kollagen-</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Produktion</a:t>
            </a:r>
            <a:endParaRPr sz="1900" b="0" i="0" u="none" strike="noStrike" cap="none">
              <a:solidFill>
                <a:srgbClr val="000000"/>
              </a:solidFill>
              <a:latin typeface="Helvetica Neue"/>
              <a:ea typeface="Helvetica Neue"/>
              <a:cs typeface="Helvetica Neue"/>
              <a:sym typeface="Helvetica Neue"/>
            </a:endParaRPr>
          </a:p>
        </p:txBody>
      </p:sp>
      <p:sp>
        <p:nvSpPr>
          <p:cNvPr id="133" name="Google Shape;133;p19"/>
          <p:cNvSpPr/>
          <p:nvPr/>
        </p:nvSpPr>
        <p:spPr>
          <a:xfrm>
            <a:off x="513113" y="2900954"/>
            <a:ext cx="1180170"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20 Jahre</a:t>
            </a:r>
            <a:endParaRPr sz="1700" b="1" i="0" u="none" strike="noStrike" cap="none">
              <a:solidFill>
                <a:srgbClr val="545454"/>
              </a:solidFill>
              <a:latin typeface="Arial"/>
              <a:ea typeface="Arial"/>
              <a:cs typeface="Arial"/>
              <a:sym typeface="Arial"/>
            </a:endParaRPr>
          </a:p>
        </p:txBody>
      </p:sp>
      <p:sp>
        <p:nvSpPr>
          <p:cNvPr id="134" name="Google Shape;134;p19"/>
          <p:cNvSpPr/>
          <p:nvPr/>
        </p:nvSpPr>
        <p:spPr>
          <a:xfrm>
            <a:off x="1787077" y="2900954"/>
            <a:ext cx="1260943"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25 Jahre</a:t>
            </a:r>
            <a:endParaRPr sz="1700" b="1" i="0" u="none" strike="noStrike" cap="none">
              <a:solidFill>
                <a:srgbClr val="545454"/>
              </a:solidFill>
              <a:latin typeface="Arial"/>
              <a:ea typeface="Arial"/>
              <a:cs typeface="Arial"/>
              <a:sym typeface="Arial"/>
            </a:endParaRPr>
          </a:p>
        </p:txBody>
      </p:sp>
      <p:sp>
        <p:nvSpPr>
          <p:cNvPr id="135" name="Google Shape;135;p19"/>
          <p:cNvSpPr/>
          <p:nvPr/>
        </p:nvSpPr>
        <p:spPr>
          <a:xfrm>
            <a:off x="3134665" y="2900954"/>
            <a:ext cx="1347588"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30 Jahre</a:t>
            </a:r>
            <a:endParaRPr sz="1700" b="1" i="0" u="none" strike="noStrike" cap="none">
              <a:solidFill>
                <a:srgbClr val="545454"/>
              </a:solidFill>
              <a:latin typeface="Arial"/>
              <a:ea typeface="Arial"/>
              <a:cs typeface="Arial"/>
              <a:sym typeface="Arial"/>
            </a:endParaRPr>
          </a:p>
        </p:txBody>
      </p:sp>
      <p:sp>
        <p:nvSpPr>
          <p:cNvPr id="136" name="Google Shape;136;p19"/>
          <p:cNvSpPr/>
          <p:nvPr/>
        </p:nvSpPr>
        <p:spPr>
          <a:xfrm>
            <a:off x="4482253" y="2900954"/>
            <a:ext cx="1203113"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40 Jahre</a:t>
            </a:r>
            <a:endParaRPr sz="1700" b="1" i="0" u="none" strike="noStrike" cap="none">
              <a:solidFill>
                <a:srgbClr val="545454"/>
              </a:solidFill>
              <a:latin typeface="Arial"/>
              <a:ea typeface="Arial"/>
              <a:cs typeface="Arial"/>
              <a:sym typeface="Arial"/>
            </a:endParaRPr>
          </a:p>
        </p:txBody>
      </p:sp>
      <p:sp>
        <p:nvSpPr>
          <p:cNvPr id="137" name="Google Shape;137;p19"/>
          <p:cNvSpPr/>
          <p:nvPr/>
        </p:nvSpPr>
        <p:spPr>
          <a:xfrm>
            <a:off x="5986974" y="2900954"/>
            <a:ext cx="1278546"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50 Jahre</a:t>
            </a:r>
            <a:endParaRPr sz="1700" b="1" i="0" u="none" strike="noStrike" cap="none">
              <a:solidFill>
                <a:srgbClr val="545454"/>
              </a:solidFill>
              <a:latin typeface="Arial"/>
              <a:ea typeface="Arial"/>
              <a:cs typeface="Arial"/>
              <a:sym typeface="Arial"/>
            </a:endParaRPr>
          </a:p>
        </p:txBody>
      </p:sp>
      <p:sp>
        <p:nvSpPr>
          <p:cNvPr id="138" name="Google Shape;138;p19"/>
          <p:cNvSpPr/>
          <p:nvPr/>
        </p:nvSpPr>
        <p:spPr>
          <a:xfrm>
            <a:off x="7374816" y="2777129"/>
            <a:ext cx="1395219" cy="573471"/>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nach</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50 Jahren</a:t>
            </a:r>
            <a:endParaRPr sz="1900" b="0" i="0" u="none" strike="noStrike" cap="none">
              <a:solidFill>
                <a:srgbClr val="000000"/>
              </a:solidFill>
              <a:latin typeface="Helvetica Neue"/>
              <a:ea typeface="Helvetica Neue"/>
              <a:cs typeface="Helvetica Neue"/>
              <a:sym typeface="Helvetica Neue"/>
            </a:endParaRPr>
          </a:p>
        </p:txBody>
      </p:sp>
      <p:sp>
        <p:nvSpPr>
          <p:cNvPr id="139" name="Google Shape;139;p19"/>
          <p:cNvSpPr/>
          <p:nvPr/>
        </p:nvSpPr>
        <p:spPr>
          <a:xfrm>
            <a:off x="1701925" y="3506725"/>
            <a:ext cx="1081200" cy="8850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Reduzierung der Kollagen-</a:t>
            </a:r>
            <a:endParaRPr sz="1400" b="0" i="0" u="none" strike="noStrike" cap="none">
              <a:solidFill>
                <a:srgbClr val="545454"/>
              </a:solidFill>
              <a:latin typeface="Arial"/>
              <a:ea typeface="Arial"/>
              <a:cs typeface="Arial"/>
              <a:sym typeface="Arial"/>
            </a:endParaRPr>
          </a:p>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Produktion</a:t>
            </a:r>
            <a:endParaRPr sz="1900" b="0" i="0" u="none" strike="noStrike" cap="none">
              <a:solidFill>
                <a:srgbClr val="000000"/>
              </a:solidFill>
              <a:latin typeface="Helvetica Neue"/>
              <a:ea typeface="Helvetica Neue"/>
              <a:cs typeface="Helvetica Neue"/>
              <a:sym typeface="Helvetica Neue"/>
            </a:endParaRPr>
          </a:p>
        </p:txBody>
      </p:sp>
      <p:sp>
        <p:nvSpPr>
          <p:cNvPr id="140" name="Google Shape;140;p19"/>
          <p:cNvSpPr/>
          <p:nvPr/>
        </p:nvSpPr>
        <p:spPr>
          <a:xfrm>
            <a:off x="2961375" y="3506725"/>
            <a:ext cx="1278600" cy="6774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Entstehung </a:t>
            </a:r>
            <a:r>
              <a:rPr lang="de">
                <a:solidFill>
                  <a:srgbClr val="545454"/>
                </a:solidFill>
              </a:rPr>
              <a:t>eine</a:t>
            </a:r>
            <a:r>
              <a:rPr lang="de" sz="1400" b="0" i="0" u="none" strike="noStrike" cap="none">
                <a:solidFill>
                  <a:srgbClr val="545454"/>
                </a:solidFill>
                <a:latin typeface="Arial"/>
                <a:ea typeface="Arial"/>
                <a:cs typeface="Arial"/>
                <a:sym typeface="Arial"/>
              </a:rPr>
              <a:t>s Mangels an Kollagen</a:t>
            </a:r>
            <a:endParaRPr sz="1900" b="0" i="0" u="none" strike="noStrike" cap="none">
              <a:solidFill>
                <a:srgbClr val="000000"/>
              </a:solidFill>
              <a:latin typeface="Helvetica Neue"/>
              <a:ea typeface="Helvetica Neue"/>
              <a:cs typeface="Helvetica Neue"/>
              <a:sym typeface="Helvetica Neue"/>
            </a:endParaRPr>
          </a:p>
        </p:txBody>
      </p:sp>
      <p:sp>
        <p:nvSpPr>
          <p:cNvPr id="141" name="Google Shape;141;p19"/>
          <p:cNvSpPr/>
          <p:nvPr/>
        </p:nvSpPr>
        <p:spPr>
          <a:xfrm>
            <a:off x="4412943" y="3506724"/>
            <a:ext cx="1610583"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Verlust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von 10-20%</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45454"/>
              </a:buClr>
              <a:buSzPts val="1400"/>
              <a:buFont typeface="Arial"/>
              <a:buNone/>
            </a:pPr>
            <a:r>
              <a:rPr lang="de">
                <a:solidFill>
                  <a:srgbClr val="545454"/>
                </a:solidFill>
              </a:rPr>
              <a:t>des </a:t>
            </a:r>
            <a:r>
              <a:rPr lang="de" sz="1400" b="0" i="0" u="none" strike="noStrike" cap="none">
                <a:solidFill>
                  <a:srgbClr val="545454"/>
                </a:solidFill>
                <a:latin typeface="Arial"/>
                <a:ea typeface="Arial"/>
                <a:cs typeface="Arial"/>
                <a:sym typeface="Arial"/>
              </a:rPr>
              <a:t>Kollagens</a:t>
            </a:r>
            <a:endParaRPr sz="1900" b="0" i="0" u="none" strike="noStrike" cap="none">
              <a:solidFill>
                <a:srgbClr val="000000"/>
              </a:solidFill>
              <a:latin typeface="Helvetica Neue"/>
              <a:ea typeface="Helvetica Neue"/>
              <a:cs typeface="Helvetica Neue"/>
              <a:sym typeface="Helvetica Neue"/>
            </a:endParaRPr>
          </a:p>
        </p:txBody>
      </p:sp>
      <p:sp>
        <p:nvSpPr>
          <p:cNvPr id="142" name="Google Shape;142;p19"/>
          <p:cNvSpPr/>
          <p:nvPr/>
        </p:nvSpPr>
        <p:spPr>
          <a:xfrm>
            <a:off x="7459078" y="3506724"/>
            <a:ext cx="1610583" cy="885095"/>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Jährliche Reduzierung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des Kollagens jeweils um 2% </a:t>
            </a:r>
            <a:endParaRPr sz="1900" b="0" i="0" u="none" strike="noStrike" cap="none">
              <a:solidFill>
                <a:srgbClr val="000000"/>
              </a:solidFill>
              <a:latin typeface="Helvetica Neue"/>
              <a:ea typeface="Helvetica Neue"/>
              <a:cs typeface="Helvetica Neue"/>
              <a:sym typeface="Helvetica Neue"/>
            </a:endParaRPr>
          </a:p>
        </p:txBody>
      </p:sp>
      <p:cxnSp>
        <p:nvCxnSpPr>
          <p:cNvPr id="143" name="Google Shape;143;p19"/>
          <p:cNvCxnSpPr/>
          <p:nvPr/>
        </p:nvCxnSpPr>
        <p:spPr>
          <a:xfrm rot="10800000" flipH="1">
            <a:off x="1514474" y="3445786"/>
            <a:ext cx="2" cy="711955"/>
          </a:xfrm>
          <a:prstGeom prst="straightConnector1">
            <a:avLst/>
          </a:prstGeom>
          <a:noFill/>
          <a:ln w="63500" cap="rnd" cmpd="sng">
            <a:solidFill>
              <a:srgbClr val="FFFFFF"/>
            </a:solidFill>
            <a:prstDash val="solid"/>
            <a:round/>
            <a:headEnd type="none" w="sm" len="sm"/>
            <a:tailEnd type="none" w="sm" len="sm"/>
          </a:ln>
        </p:spPr>
      </p:cxnSp>
      <p:cxnSp>
        <p:nvCxnSpPr>
          <p:cNvPr id="144" name="Google Shape;144;p19"/>
          <p:cNvCxnSpPr/>
          <p:nvPr/>
        </p:nvCxnSpPr>
        <p:spPr>
          <a:xfrm rot="10800000" flipH="1">
            <a:off x="2863801" y="3445786"/>
            <a:ext cx="1" cy="711955"/>
          </a:xfrm>
          <a:prstGeom prst="straightConnector1">
            <a:avLst/>
          </a:prstGeom>
          <a:noFill/>
          <a:ln w="63500" cap="rnd" cmpd="sng">
            <a:solidFill>
              <a:srgbClr val="FFFFFF"/>
            </a:solidFill>
            <a:prstDash val="solid"/>
            <a:round/>
            <a:headEnd type="none" w="sm" len="sm"/>
            <a:tailEnd type="none" w="sm" len="sm"/>
          </a:ln>
        </p:spPr>
      </p:cxnSp>
      <p:cxnSp>
        <p:nvCxnSpPr>
          <p:cNvPr id="145" name="Google Shape;145;p19"/>
          <p:cNvCxnSpPr/>
          <p:nvPr/>
        </p:nvCxnSpPr>
        <p:spPr>
          <a:xfrm rot="10800000" flipH="1">
            <a:off x="4193763" y="3445786"/>
            <a:ext cx="1" cy="711955"/>
          </a:xfrm>
          <a:prstGeom prst="straightConnector1">
            <a:avLst/>
          </a:prstGeom>
          <a:noFill/>
          <a:ln w="63500" cap="rnd" cmpd="sng">
            <a:solidFill>
              <a:srgbClr val="FFFFFF"/>
            </a:solidFill>
            <a:prstDash val="solid"/>
            <a:round/>
            <a:headEnd type="none" w="sm" len="sm"/>
            <a:tailEnd type="none" w="sm" len="sm"/>
          </a:ln>
        </p:spPr>
      </p:cxnSp>
      <p:cxnSp>
        <p:nvCxnSpPr>
          <p:cNvPr id="146" name="Google Shape;146;p19"/>
          <p:cNvCxnSpPr/>
          <p:nvPr/>
        </p:nvCxnSpPr>
        <p:spPr>
          <a:xfrm rot="10800000" flipH="1">
            <a:off x="5685365" y="3445786"/>
            <a:ext cx="1" cy="711955"/>
          </a:xfrm>
          <a:prstGeom prst="straightConnector1">
            <a:avLst/>
          </a:prstGeom>
          <a:noFill/>
          <a:ln w="63500" cap="rnd" cmpd="sng">
            <a:solidFill>
              <a:srgbClr val="FFFFFF"/>
            </a:solidFill>
            <a:prstDash val="solid"/>
            <a:round/>
            <a:headEnd type="none" w="sm" len="sm"/>
            <a:tailEnd type="none" w="sm" len="sm"/>
          </a:ln>
        </p:spPr>
      </p:cxnSp>
      <p:cxnSp>
        <p:nvCxnSpPr>
          <p:cNvPr id="147" name="Google Shape;147;p19"/>
          <p:cNvCxnSpPr/>
          <p:nvPr/>
        </p:nvCxnSpPr>
        <p:spPr>
          <a:xfrm rot="10800000" flipH="1">
            <a:off x="7313990" y="3445786"/>
            <a:ext cx="1" cy="711955"/>
          </a:xfrm>
          <a:prstGeom prst="straightConnector1">
            <a:avLst/>
          </a:prstGeom>
          <a:noFill/>
          <a:ln w="63500" cap="rnd" cmpd="sng">
            <a:solidFill>
              <a:srgbClr val="FFFFFF"/>
            </a:solidFill>
            <a:prstDash val="solid"/>
            <a:round/>
            <a:headEnd type="none" w="sm" len="sm"/>
            <a:tailEnd type="none" w="sm" len="sm"/>
          </a:ln>
        </p:spPr>
      </p:cxnSp>
      <p:sp>
        <p:nvSpPr>
          <p:cNvPr id="148" name="Google Shape;148;p19"/>
          <p:cNvSpPr/>
          <p:nvPr/>
        </p:nvSpPr>
        <p:spPr>
          <a:xfrm>
            <a:off x="5832872" y="3506317"/>
            <a:ext cx="1610321" cy="67734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Verlust von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etwa 50% </a:t>
            </a:r>
            <a:br>
              <a:rPr lang="de" sz="1400" b="0" i="0" u="none" strike="noStrike" cap="none">
                <a:solidFill>
                  <a:srgbClr val="545454"/>
                </a:solidFill>
                <a:latin typeface="Arial"/>
                <a:ea typeface="Arial"/>
                <a:cs typeface="Arial"/>
                <a:sym typeface="Arial"/>
              </a:rPr>
            </a:br>
            <a:r>
              <a:rPr lang="de" sz="1400" b="0" i="0" u="none" strike="noStrike" cap="none">
                <a:solidFill>
                  <a:srgbClr val="545454"/>
                </a:solidFill>
                <a:latin typeface="Arial"/>
                <a:ea typeface="Arial"/>
                <a:cs typeface="Arial"/>
                <a:sym typeface="Arial"/>
              </a:rPr>
              <a:t>des Kollagens</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66750" y="-86246"/>
            <a:ext cx="9277500" cy="5315992"/>
          </a:xfrm>
          <a:prstGeom prst="rect">
            <a:avLst/>
          </a:prstGeom>
          <a:solidFill>
            <a:srgbClr val="F6F5F3"/>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54" name="Google Shape;154;p20"/>
          <p:cNvSpPr/>
          <p:nvPr/>
        </p:nvSpPr>
        <p:spPr>
          <a:xfrm>
            <a:off x="119918" y="356679"/>
            <a:ext cx="8904166" cy="417659"/>
          </a:xfrm>
          <a:prstGeom prst="rect">
            <a:avLst/>
          </a:prstGeom>
          <a:noFill/>
          <a:ln>
            <a:noFill/>
          </a:ln>
        </p:spPr>
        <p:txBody>
          <a:bodyPr spcFirstLastPara="1" wrap="square" lIns="26775" tIns="26775" rIns="26775" bIns="26775" anchor="ctr" anchorCtr="0">
            <a:noAutofit/>
          </a:bodyPr>
          <a:lstStyle/>
          <a:p>
            <a:pPr marL="0" marR="0" lvl="0" indent="0" algn="ctr" rtl="0">
              <a:lnSpc>
                <a:spcPct val="90000"/>
              </a:lnSpc>
              <a:spcBef>
                <a:spcPts val="0"/>
              </a:spcBef>
              <a:spcAft>
                <a:spcPts val="0"/>
              </a:spcAft>
              <a:buClr>
                <a:srgbClr val="535353"/>
              </a:buClr>
              <a:buSzPts val="2600"/>
              <a:buFont typeface="Arial"/>
              <a:buNone/>
            </a:pPr>
            <a:r>
              <a:rPr lang="de" sz="2600" b="1" i="0" u="none" strike="noStrike" cap="none">
                <a:solidFill>
                  <a:srgbClr val="535353"/>
                </a:solidFill>
                <a:latin typeface="Arial"/>
                <a:ea typeface="Arial"/>
                <a:cs typeface="Arial"/>
                <a:sym typeface="Arial"/>
              </a:rPr>
              <a:t>WAS VERURSACHT </a:t>
            </a:r>
            <a:r>
              <a:rPr lang="de" sz="2600" b="1" i="0" u="none" strike="noStrike" cap="none">
                <a:solidFill>
                  <a:srgbClr val="C15799"/>
                </a:solidFill>
                <a:latin typeface="Arial"/>
                <a:ea typeface="Arial"/>
                <a:cs typeface="Arial"/>
                <a:sym typeface="Arial"/>
              </a:rPr>
              <a:t>EIN MANGEL AN KOLLAGEN?</a:t>
            </a:r>
            <a:endParaRPr sz="1900" b="0" i="0" u="none" strike="noStrike" cap="none">
              <a:solidFill>
                <a:srgbClr val="000000"/>
              </a:solidFill>
              <a:latin typeface="Helvetica Neue"/>
              <a:ea typeface="Helvetica Neue"/>
              <a:cs typeface="Helvetica Neue"/>
              <a:sym typeface="Helvetica Neue"/>
            </a:endParaRPr>
          </a:p>
        </p:txBody>
      </p:sp>
      <p:sp>
        <p:nvSpPr>
          <p:cNvPr id="155" name="Google Shape;155;p20"/>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156" name="Google Shape;156;p20"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157" name="Google Shape;157;p20"/>
          <p:cNvSpPr/>
          <p:nvPr/>
        </p:nvSpPr>
        <p:spPr>
          <a:xfrm>
            <a:off x="514899" y="2113875"/>
            <a:ext cx="1779600" cy="60810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Schnelle Hautalterung, Trockenheit und Entstehung </a:t>
            </a:r>
            <a:r>
              <a:rPr lang="de" sz="1200">
                <a:solidFill>
                  <a:srgbClr val="545454"/>
                </a:solidFill>
              </a:rPr>
              <a:t>von</a:t>
            </a:r>
            <a:r>
              <a:rPr lang="de" sz="1200" b="0" i="0" u="none" strike="noStrike" cap="none">
                <a:solidFill>
                  <a:srgbClr val="545454"/>
                </a:solidFill>
                <a:latin typeface="Arial"/>
                <a:ea typeface="Arial"/>
                <a:cs typeface="Arial"/>
                <a:sym typeface="Arial"/>
              </a:rPr>
              <a:t> Falten</a:t>
            </a:r>
            <a:endParaRPr sz="1900" b="0" i="0" u="none" strike="noStrike" cap="none">
              <a:solidFill>
                <a:srgbClr val="000000"/>
              </a:solidFill>
              <a:latin typeface="Helvetica Neue"/>
              <a:ea typeface="Helvetica Neue"/>
              <a:cs typeface="Helvetica Neue"/>
              <a:sym typeface="Helvetica Neue"/>
            </a:endParaRPr>
          </a:p>
        </p:txBody>
      </p:sp>
      <p:pic>
        <p:nvPicPr>
          <p:cNvPr id="158" name="Google Shape;158;p20"/>
          <p:cNvPicPr preferRelativeResize="0"/>
          <p:nvPr/>
        </p:nvPicPr>
        <p:blipFill rotWithShape="1">
          <a:blip r:embed="rId4">
            <a:alphaModFix/>
          </a:blip>
          <a:srcRect l="21167" t="9812" r="40578" b="64685"/>
          <a:stretch/>
        </p:blipFill>
        <p:spPr>
          <a:xfrm>
            <a:off x="3010313" y="986412"/>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sp>
        <p:nvSpPr>
          <p:cNvPr id="159" name="Google Shape;159;p20"/>
          <p:cNvSpPr/>
          <p:nvPr/>
        </p:nvSpPr>
        <p:spPr>
          <a:xfrm>
            <a:off x="7082148" y="2087645"/>
            <a:ext cx="1165765" cy="423430"/>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Störungen des Sehvermögens</a:t>
            </a:r>
            <a:endParaRPr sz="1900" b="0" i="0" u="none" strike="noStrike" cap="none">
              <a:solidFill>
                <a:srgbClr val="000000"/>
              </a:solidFill>
              <a:latin typeface="Helvetica Neue"/>
              <a:ea typeface="Helvetica Neue"/>
              <a:cs typeface="Helvetica Neue"/>
              <a:sym typeface="Helvetica Neue"/>
            </a:endParaRPr>
          </a:p>
        </p:txBody>
      </p:sp>
      <p:sp>
        <p:nvSpPr>
          <p:cNvPr id="160" name="Google Shape;160;p20"/>
          <p:cNvSpPr/>
          <p:nvPr/>
        </p:nvSpPr>
        <p:spPr>
          <a:xfrm>
            <a:off x="6721645" y="4065869"/>
            <a:ext cx="1886771" cy="23876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Gefäßerkrankungen</a:t>
            </a:r>
            <a:endParaRPr sz="1900" b="0" i="0" u="none" strike="noStrike" cap="none">
              <a:solidFill>
                <a:srgbClr val="000000"/>
              </a:solidFill>
              <a:latin typeface="Helvetica Neue"/>
              <a:ea typeface="Helvetica Neue"/>
              <a:cs typeface="Helvetica Neue"/>
              <a:sym typeface="Helvetica Neue"/>
            </a:endParaRPr>
          </a:p>
        </p:txBody>
      </p:sp>
      <p:sp>
        <p:nvSpPr>
          <p:cNvPr id="161" name="Google Shape;161;p20"/>
          <p:cNvSpPr/>
          <p:nvPr/>
        </p:nvSpPr>
        <p:spPr>
          <a:xfrm>
            <a:off x="2106100" y="4044443"/>
            <a:ext cx="2869781" cy="6080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Absenkung der inneren </a:t>
            </a:r>
            <a:br>
              <a:rPr lang="de" sz="1200" b="0" i="0" u="none" strike="noStrike" cap="none">
                <a:solidFill>
                  <a:srgbClr val="545454"/>
                </a:solidFill>
                <a:latin typeface="Arial"/>
                <a:ea typeface="Arial"/>
                <a:cs typeface="Arial"/>
                <a:sym typeface="Arial"/>
              </a:rPr>
            </a:br>
            <a:r>
              <a:rPr lang="de" sz="1200" b="0" i="0" u="none" strike="noStrike" cap="none">
                <a:solidFill>
                  <a:srgbClr val="545454"/>
                </a:solidFill>
                <a:latin typeface="Arial"/>
                <a:ea typeface="Arial"/>
                <a:cs typeface="Arial"/>
                <a:sym typeface="Arial"/>
              </a:rPr>
              <a:t>Organe wegen der Abnahme </a:t>
            </a:r>
            <a:br>
              <a:rPr lang="de" sz="1200" b="0" i="0" u="none" strike="noStrike" cap="none">
                <a:solidFill>
                  <a:srgbClr val="545454"/>
                </a:solidFill>
                <a:latin typeface="Arial"/>
                <a:ea typeface="Arial"/>
                <a:cs typeface="Arial"/>
                <a:sym typeface="Arial"/>
              </a:rPr>
            </a:br>
            <a:r>
              <a:rPr lang="de" sz="1200" b="0" i="0" u="none" strike="noStrike" cap="none">
                <a:solidFill>
                  <a:srgbClr val="545454"/>
                </a:solidFill>
                <a:latin typeface="Arial"/>
                <a:ea typeface="Arial"/>
                <a:cs typeface="Arial"/>
                <a:sym typeface="Arial"/>
              </a:rPr>
              <a:t>der Elastizität der Bänder</a:t>
            </a:r>
            <a:endParaRPr sz="1900" b="0" i="0" u="none" strike="noStrike" cap="none">
              <a:solidFill>
                <a:srgbClr val="000000"/>
              </a:solidFill>
              <a:latin typeface="Helvetica Neue"/>
              <a:ea typeface="Helvetica Neue"/>
              <a:cs typeface="Helvetica Neue"/>
              <a:sym typeface="Helvetica Neue"/>
            </a:endParaRPr>
          </a:p>
        </p:txBody>
      </p:sp>
      <p:sp>
        <p:nvSpPr>
          <p:cNvPr id="162" name="Google Shape;162;p20"/>
          <p:cNvSpPr/>
          <p:nvPr/>
        </p:nvSpPr>
        <p:spPr>
          <a:xfrm>
            <a:off x="2292525" y="2121561"/>
            <a:ext cx="2496930" cy="6080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Störung des Wachstums </a:t>
            </a:r>
            <a:br>
              <a:rPr lang="de" sz="1200" b="0" i="0" u="none" strike="noStrike" cap="none">
                <a:solidFill>
                  <a:srgbClr val="545454"/>
                </a:solidFill>
                <a:latin typeface="Arial"/>
                <a:ea typeface="Arial"/>
                <a:cs typeface="Arial"/>
                <a:sym typeface="Arial"/>
              </a:rPr>
            </a:br>
            <a:r>
              <a:rPr lang="de" sz="1200" b="0" i="0" u="none" strike="noStrike" cap="none">
                <a:solidFill>
                  <a:srgbClr val="545454"/>
                </a:solidFill>
                <a:latin typeface="Arial"/>
                <a:ea typeface="Arial"/>
                <a:cs typeface="Arial"/>
                <a:sym typeface="Arial"/>
              </a:rPr>
              <a:t>und der Struktur </a:t>
            </a:r>
            <a:br>
              <a:rPr lang="de" sz="1200" b="0" i="0" u="none" strike="noStrike" cap="none">
                <a:solidFill>
                  <a:srgbClr val="545454"/>
                </a:solidFill>
                <a:latin typeface="Arial"/>
                <a:ea typeface="Arial"/>
                <a:cs typeface="Arial"/>
                <a:sym typeface="Arial"/>
              </a:rPr>
            </a:br>
            <a:r>
              <a:rPr lang="de" sz="1200" b="0" i="0" u="none" strike="noStrike" cap="none">
                <a:solidFill>
                  <a:srgbClr val="545454"/>
                </a:solidFill>
                <a:latin typeface="Arial"/>
                <a:ea typeface="Arial"/>
                <a:cs typeface="Arial"/>
                <a:sym typeface="Arial"/>
              </a:rPr>
              <a:t>der Haare und Nägel</a:t>
            </a:r>
            <a:endParaRPr sz="1900" b="0" i="0" u="none" strike="noStrike" cap="none">
              <a:solidFill>
                <a:srgbClr val="000000"/>
              </a:solidFill>
              <a:latin typeface="Helvetica Neue"/>
              <a:ea typeface="Helvetica Neue"/>
              <a:cs typeface="Helvetica Neue"/>
              <a:sym typeface="Helvetica Neue"/>
            </a:endParaRPr>
          </a:p>
        </p:txBody>
      </p:sp>
      <p:sp>
        <p:nvSpPr>
          <p:cNvPr id="163" name="Google Shape;163;p20"/>
          <p:cNvSpPr/>
          <p:nvPr/>
        </p:nvSpPr>
        <p:spPr>
          <a:xfrm>
            <a:off x="4410549" y="4044443"/>
            <a:ext cx="2694164" cy="6080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Probleme mit den Zähnen, </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Brüchigkeit der Zähne </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und der Gelenke</a:t>
            </a:r>
            <a:endParaRPr sz="1900" b="0" i="0" u="none" strike="noStrike" cap="none">
              <a:solidFill>
                <a:srgbClr val="000000"/>
              </a:solidFill>
              <a:latin typeface="Helvetica Neue"/>
              <a:ea typeface="Helvetica Neue"/>
              <a:cs typeface="Helvetica Neue"/>
              <a:sym typeface="Helvetica Neue"/>
            </a:endParaRPr>
          </a:p>
        </p:txBody>
      </p:sp>
      <p:sp>
        <p:nvSpPr>
          <p:cNvPr id="164" name="Google Shape;164;p20"/>
          <p:cNvSpPr/>
          <p:nvPr/>
        </p:nvSpPr>
        <p:spPr>
          <a:xfrm>
            <a:off x="666563" y="4044443"/>
            <a:ext cx="1624811" cy="23876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Muskelschwäche</a:t>
            </a:r>
            <a:endParaRPr sz="1900" b="0" i="0" u="none" strike="noStrike" cap="none">
              <a:solidFill>
                <a:srgbClr val="000000"/>
              </a:solidFill>
              <a:latin typeface="Helvetica Neue"/>
              <a:ea typeface="Helvetica Neue"/>
              <a:cs typeface="Helvetica Neue"/>
              <a:sym typeface="Helvetica Neue"/>
            </a:endParaRPr>
          </a:p>
        </p:txBody>
      </p:sp>
      <p:sp>
        <p:nvSpPr>
          <p:cNvPr id="165" name="Google Shape;165;p20"/>
          <p:cNvSpPr/>
          <p:nvPr/>
        </p:nvSpPr>
        <p:spPr>
          <a:xfrm>
            <a:off x="4354546" y="2121561"/>
            <a:ext cx="2496930" cy="608096"/>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Probleme mit der </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Wirbelsäule und </a:t>
            </a:r>
            <a:endParaRPr sz="19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45454"/>
              </a:buClr>
              <a:buSzPts val="1200"/>
              <a:buFont typeface="Arial"/>
              <a:buNone/>
            </a:pPr>
            <a:r>
              <a:rPr lang="de" sz="1200" b="0" i="0" u="none" strike="noStrike" cap="none">
                <a:solidFill>
                  <a:srgbClr val="545454"/>
                </a:solidFill>
                <a:latin typeface="Arial"/>
                <a:ea typeface="Arial"/>
                <a:cs typeface="Arial"/>
                <a:sym typeface="Arial"/>
              </a:rPr>
              <a:t>dem Bandapparat</a:t>
            </a:r>
            <a:endParaRPr sz="1900" b="0" i="0" u="none" strike="noStrike" cap="none">
              <a:solidFill>
                <a:srgbClr val="000000"/>
              </a:solidFill>
              <a:latin typeface="Helvetica Neue"/>
              <a:ea typeface="Helvetica Neue"/>
              <a:cs typeface="Helvetica Neue"/>
              <a:sym typeface="Helvetica Neue"/>
            </a:endParaRPr>
          </a:p>
        </p:txBody>
      </p:sp>
      <p:pic>
        <p:nvPicPr>
          <p:cNvPr id="166" name="Google Shape;166;p20"/>
          <p:cNvPicPr preferRelativeResize="0"/>
          <p:nvPr/>
        </p:nvPicPr>
        <p:blipFill rotWithShape="1">
          <a:blip r:embed="rId5">
            <a:alphaModFix/>
          </a:blip>
          <a:srcRect l="52191" t="19939" r="637" b="48615"/>
          <a:stretch/>
        </p:blipFill>
        <p:spPr>
          <a:xfrm>
            <a:off x="948292" y="986413"/>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pic>
        <p:nvPicPr>
          <p:cNvPr id="167" name="Google Shape;167;p20"/>
          <p:cNvPicPr preferRelativeResize="0"/>
          <p:nvPr/>
        </p:nvPicPr>
        <p:blipFill rotWithShape="1">
          <a:blip r:embed="rId6">
            <a:alphaModFix/>
          </a:blip>
          <a:srcRect l="39872" t="30107" r="21872" b="12428"/>
          <a:stretch/>
        </p:blipFill>
        <p:spPr>
          <a:xfrm>
            <a:off x="5072333" y="986412"/>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pic>
        <p:nvPicPr>
          <p:cNvPr id="168" name="Google Shape;168;p20"/>
          <p:cNvPicPr preferRelativeResize="0"/>
          <p:nvPr/>
        </p:nvPicPr>
        <p:blipFill rotWithShape="1">
          <a:blip r:embed="rId7">
            <a:alphaModFix/>
          </a:blip>
          <a:srcRect l="30089" t="20016" r="31656" b="54483"/>
          <a:stretch/>
        </p:blipFill>
        <p:spPr>
          <a:xfrm>
            <a:off x="948293" y="2903171"/>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pic>
        <p:nvPicPr>
          <p:cNvPr id="169" name="Google Shape;169;p20"/>
          <p:cNvPicPr preferRelativeResize="0"/>
          <p:nvPr/>
        </p:nvPicPr>
        <p:blipFill rotWithShape="1">
          <a:blip r:embed="rId8">
            <a:alphaModFix/>
          </a:blip>
          <a:srcRect l="49823" r="5245" b="33143"/>
          <a:stretch/>
        </p:blipFill>
        <p:spPr>
          <a:xfrm>
            <a:off x="7134353" y="2907859"/>
            <a:ext cx="1061358" cy="1051601"/>
          </a:xfrm>
          <a:custGeom>
            <a:avLst/>
            <a:gdLst/>
            <a:ahLst/>
            <a:cxnLst/>
            <a:rect l="l" t="t" r="r" b="b"/>
            <a:pathLst>
              <a:path w="19679" h="20586" extrusionOk="0">
                <a:moveTo>
                  <a:pt x="8012" y="0"/>
                </a:moveTo>
                <a:cubicBezTo>
                  <a:pt x="6133" y="373"/>
                  <a:pt x="4337" y="1323"/>
                  <a:pt x="2882" y="2858"/>
                </a:cubicBezTo>
                <a:cubicBezTo>
                  <a:pt x="-960" y="6914"/>
                  <a:pt x="-960" y="13489"/>
                  <a:pt x="2882" y="17545"/>
                </a:cubicBezTo>
                <a:cubicBezTo>
                  <a:pt x="6725" y="21600"/>
                  <a:pt x="12955" y="21600"/>
                  <a:pt x="16798" y="17545"/>
                </a:cubicBezTo>
                <a:cubicBezTo>
                  <a:pt x="20640" y="13489"/>
                  <a:pt x="20640" y="6914"/>
                  <a:pt x="16798" y="2858"/>
                </a:cubicBezTo>
                <a:cubicBezTo>
                  <a:pt x="15343" y="1323"/>
                  <a:pt x="13545" y="373"/>
                  <a:pt x="11665" y="0"/>
                </a:cubicBezTo>
                <a:lnTo>
                  <a:pt x="8012" y="0"/>
                </a:lnTo>
                <a:close/>
              </a:path>
            </a:pathLst>
          </a:custGeom>
          <a:noFill/>
          <a:ln>
            <a:noFill/>
          </a:ln>
        </p:spPr>
      </p:pic>
      <p:pic>
        <p:nvPicPr>
          <p:cNvPr id="170" name="Google Shape;170;p20"/>
          <p:cNvPicPr preferRelativeResize="0"/>
          <p:nvPr/>
        </p:nvPicPr>
        <p:blipFill rotWithShape="1">
          <a:blip r:embed="rId9">
            <a:alphaModFix/>
          </a:blip>
          <a:srcRect l="20982" t="30285" r="32334"/>
          <a:stretch/>
        </p:blipFill>
        <p:spPr>
          <a:xfrm>
            <a:off x="3010313" y="2906216"/>
            <a:ext cx="1061358" cy="1054850"/>
          </a:xfrm>
          <a:custGeom>
            <a:avLst/>
            <a:gdLst/>
            <a:ahLst/>
            <a:cxnLst/>
            <a:rect l="l" t="t" r="r" b="b"/>
            <a:pathLst>
              <a:path w="19679" h="21600" extrusionOk="0">
                <a:moveTo>
                  <a:pt x="9839" y="0"/>
                </a:moveTo>
                <a:cubicBezTo>
                  <a:pt x="7321" y="0"/>
                  <a:pt x="4804" y="1063"/>
                  <a:pt x="2882" y="3181"/>
                </a:cubicBezTo>
                <a:cubicBezTo>
                  <a:pt x="-960" y="7423"/>
                  <a:pt x="-960" y="14304"/>
                  <a:pt x="2882" y="18543"/>
                </a:cubicBezTo>
                <a:cubicBezTo>
                  <a:pt x="4444" y="20266"/>
                  <a:pt x="6401" y="21277"/>
                  <a:pt x="8429" y="21600"/>
                </a:cubicBezTo>
                <a:lnTo>
                  <a:pt x="11251" y="21600"/>
                </a:lnTo>
                <a:cubicBezTo>
                  <a:pt x="13278" y="21277"/>
                  <a:pt x="15237" y="20266"/>
                  <a:pt x="16798" y="18543"/>
                </a:cubicBezTo>
                <a:cubicBezTo>
                  <a:pt x="20640" y="14304"/>
                  <a:pt x="20640" y="7423"/>
                  <a:pt x="16798" y="3181"/>
                </a:cubicBezTo>
                <a:cubicBezTo>
                  <a:pt x="14876" y="1063"/>
                  <a:pt x="12357" y="0"/>
                  <a:pt x="9839" y="0"/>
                </a:cubicBezTo>
                <a:close/>
              </a:path>
            </a:pathLst>
          </a:custGeom>
          <a:noFill/>
          <a:ln>
            <a:noFill/>
          </a:ln>
        </p:spPr>
      </p:pic>
      <p:pic>
        <p:nvPicPr>
          <p:cNvPr id="171" name="Google Shape;171;p20"/>
          <p:cNvPicPr preferRelativeResize="0"/>
          <p:nvPr/>
        </p:nvPicPr>
        <p:blipFill rotWithShape="1">
          <a:blip r:embed="rId10">
            <a:alphaModFix/>
          </a:blip>
          <a:srcRect l="43881" t="25209" r="27519" b="55724"/>
          <a:stretch/>
        </p:blipFill>
        <p:spPr>
          <a:xfrm>
            <a:off x="7134353" y="986412"/>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pic>
        <p:nvPicPr>
          <p:cNvPr id="172" name="Google Shape;172;p20"/>
          <p:cNvPicPr preferRelativeResize="0"/>
          <p:nvPr/>
        </p:nvPicPr>
        <p:blipFill rotWithShape="1">
          <a:blip r:embed="rId11">
            <a:alphaModFix/>
          </a:blip>
          <a:srcRect l="27718" t="60412" r="36859" b="15973"/>
          <a:stretch/>
        </p:blipFill>
        <p:spPr>
          <a:xfrm>
            <a:off x="5072333" y="2902724"/>
            <a:ext cx="1061358" cy="1060980"/>
          </a:xfrm>
          <a:custGeom>
            <a:avLst/>
            <a:gdLst/>
            <a:ahLst/>
            <a:cxnLst/>
            <a:rect l="l" t="t" r="r" b="b"/>
            <a:pathLst>
              <a:path w="19679" h="20595" extrusionOk="0">
                <a:moveTo>
                  <a:pt x="9839"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7" y="0"/>
                  <a:pt x="9839" y="0"/>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78" name="Google Shape;178;p21"/>
          <p:cNvSpPr/>
          <p:nvPr/>
        </p:nvSpPr>
        <p:spPr>
          <a:xfrm>
            <a:off x="4615715" y="714611"/>
            <a:ext cx="3551974" cy="3551973"/>
          </a:xfrm>
          <a:prstGeom prst="ellipse">
            <a:avLst/>
          </a:pr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sp>
        <p:nvSpPr>
          <p:cNvPr id="179" name="Google Shape;179;p21"/>
          <p:cNvSpPr/>
          <p:nvPr/>
        </p:nvSpPr>
        <p:spPr>
          <a:xfrm>
            <a:off x="5047483" y="1719792"/>
            <a:ext cx="1566054" cy="83315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In der Haut -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400"/>
              <a:buFont typeface="Arial"/>
              <a:buNone/>
            </a:pPr>
            <a:r>
              <a:rPr lang="de" sz="3400" b="1" i="0" u="none" strike="noStrike" cap="none">
                <a:solidFill>
                  <a:srgbClr val="FFFFFF"/>
                </a:solidFill>
                <a:latin typeface="Arial"/>
                <a:ea typeface="Arial"/>
                <a:cs typeface="Arial"/>
                <a:sym typeface="Arial"/>
              </a:rPr>
              <a:t>~</a:t>
            </a:r>
            <a:r>
              <a:rPr lang="de" sz="1700" b="1" i="0" u="none" strike="noStrike" cap="none">
                <a:solidFill>
                  <a:srgbClr val="FFFFFF"/>
                </a:solidFill>
                <a:latin typeface="Arial"/>
                <a:ea typeface="Arial"/>
                <a:cs typeface="Arial"/>
                <a:sym typeface="Arial"/>
              </a:rPr>
              <a:t> </a:t>
            </a:r>
            <a:r>
              <a:rPr lang="de" sz="3400" b="1" i="0" u="none" strike="noStrike" cap="none">
                <a:solidFill>
                  <a:srgbClr val="FFFFFF"/>
                </a:solidFill>
                <a:latin typeface="Arial"/>
                <a:ea typeface="Arial"/>
                <a:cs typeface="Arial"/>
                <a:sym typeface="Arial"/>
              </a:rPr>
              <a:t>40%</a:t>
            </a:r>
            <a:endParaRPr sz="1900" b="0" i="0" u="none" strike="noStrike" cap="none">
              <a:solidFill>
                <a:srgbClr val="000000"/>
              </a:solidFill>
              <a:latin typeface="Helvetica Neue"/>
              <a:ea typeface="Helvetica Neue"/>
              <a:cs typeface="Helvetica Neue"/>
              <a:sym typeface="Helvetica Neue"/>
            </a:endParaRPr>
          </a:p>
        </p:txBody>
      </p:sp>
      <p:sp>
        <p:nvSpPr>
          <p:cNvPr id="180" name="Google Shape;180;p21"/>
          <p:cNvSpPr/>
          <p:nvPr/>
        </p:nvSpPr>
        <p:spPr>
          <a:xfrm>
            <a:off x="5139333" y="844747"/>
            <a:ext cx="3031430" cy="3429493"/>
          </a:xfrm>
          <a:custGeom>
            <a:avLst/>
            <a:gdLst/>
            <a:ahLst/>
            <a:cxnLst/>
            <a:rect l="l" t="t" r="r" b="b"/>
            <a:pathLst>
              <a:path w="20430" h="20552" extrusionOk="0">
                <a:moveTo>
                  <a:pt x="16952" y="2341"/>
                </a:moveTo>
                <a:cubicBezTo>
                  <a:pt x="21579" y="6539"/>
                  <a:pt x="21600" y="13249"/>
                  <a:pt x="16952" y="17412"/>
                </a:cubicBezTo>
                <a:cubicBezTo>
                  <a:pt x="12280" y="21597"/>
                  <a:pt x="4668" y="21600"/>
                  <a:pt x="0" y="17412"/>
                </a:cubicBezTo>
                <a:lnTo>
                  <a:pt x="8610" y="9950"/>
                </a:lnTo>
                <a:lnTo>
                  <a:pt x="12987" y="0"/>
                </a:lnTo>
                <a:cubicBezTo>
                  <a:pt x="14482" y="519"/>
                  <a:pt x="15829" y="1322"/>
                  <a:pt x="16952" y="2341"/>
                </a:cubicBezTo>
                <a:close/>
              </a:path>
            </a:pathLst>
          </a:custGeom>
          <a:solidFill>
            <a:srgbClr val="E5D5BF"/>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181" name="Google Shape;181;p21"/>
          <p:cNvSpPr/>
          <p:nvPr/>
        </p:nvSpPr>
        <p:spPr>
          <a:xfrm>
            <a:off x="385874" y="925186"/>
            <a:ext cx="4053603" cy="139408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C15799"/>
              </a:buClr>
              <a:buSzPts val="3200"/>
              <a:buFont typeface="Arial"/>
              <a:buNone/>
            </a:pPr>
            <a:r>
              <a:rPr lang="de" sz="3200" b="1" i="0" u="none" strike="noStrike" cap="none">
                <a:solidFill>
                  <a:srgbClr val="C15799"/>
                </a:solidFill>
                <a:latin typeface="Arial"/>
                <a:ea typeface="Arial"/>
                <a:cs typeface="Arial"/>
                <a:sym typeface="Arial"/>
              </a:rPr>
              <a:t>KOLLAGEN </a:t>
            </a:r>
            <a:r>
              <a:rPr lang="de" sz="3200" b="1" i="0" u="none" strike="noStrike" cap="none">
                <a:solidFill>
                  <a:srgbClr val="535353"/>
                </a:solidFill>
                <a:latin typeface="Arial"/>
                <a:ea typeface="Arial"/>
                <a:cs typeface="Arial"/>
                <a:sym typeface="Arial"/>
              </a:rPr>
              <a: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IN DEN ORGANEN UND GEWEBEN</a:t>
            </a:r>
            <a:endParaRPr sz="1900" b="0" i="0" u="none" strike="noStrike" cap="none">
              <a:solidFill>
                <a:srgbClr val="000000"/>
              </a:solidFill>
              <a:latin typeface="Helvetica Neue"/>
              <a:ea typeface="Helvetica Neue"/>
              <a:cs typeface="Helvetica Neue"/>
              <a:sym typeface="Helvetica Neue"/>
            </a:endParaRPr>
          </a:p>
        </p:txBody>
      </p:sp>
      <p:sp>
        <p:nvSpPr>
          <p:cNvPr id="182" name="Google Shape;182;p21"/>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183" name="Google Shape;183;p21" descr="pasted-image.pdf"/>
          <p:cNvPicPr preferRelativeResize="0"/>
          <p:nvPr/>
        </p:nvPicPr>
        <p:blipFill rotWithShape="1">
          <a:blip r:embed="rId3">
            <a:alphaModFix/>
          </a:blip>
          <a:srcRect/>
          <a:stretch/>
        </p:blipFill>
        <p:spPr>
          <a:xfrm>
            <a:off x="392311" y="4768453"/>
            <a:ext cx="726878" cy="126803"/>
          </a:xfrm>
          <a:prstGeom prst="rect">
            <a:avLst/>
          </a:prstGeom>
          <a:noFill/>
          <a:ln>
            <a:noFill/>
          </a:ln>
        </p:spPr>
      </p:pic>
      <p:sp>
        <p:nvSpPr>
          <p:cNvPr id="184" name="Google Shape;184;p21"/>
          <p:cNvSpPr/>
          <p:nvPr/>
        </p:nvSpPr>
        <p:spPr>
          <a:xfrm>
            <a:off x="396180" y="3382696"/>
            <a:ext cx="3368131"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1" u="none" strike="noStrike" cap="none">
                <a:solidFill>
                  <a:srgbClr val="545454"/>
                </a:solidFill>
                <a:latin typeface="Arial"/>
                <a:ea typeface="Arial"/>
                <a:cs typeface="Arial"/>
                <a:sym typeface="Arial"/>
              </a:rPr>
              <a:t>*Knochen, Muskeln. Gefäße, innere Organe, Sehorgane, Nägel, Haare.</a:t>
            </a:r>
            <a:endParaRPr sz="1400" b="0" i="1" u="none" strike="noStrike" cap="none">
              <a:solidFill>
                <a:srgbClr val="545454"/>
              </a:solidFill>
              <a:latin typeface="Arial"/>
              <a:ea typeface="Arial"/>
              <a:cs typeface="Arial"/>
              <a:sym typeface="Arial"/>
            </a:endParaRPr>
          </a:p>
        </p:txBody>
      </p:sp>
      <p:sp>
        <p:nvSpPr>
          <p:cNvPr id="185" name="Google Shape;185;p21"/>
          <p:cNvSpPr/>
          <p:nvPr/>
        </p:nvSpPr>
        <p:spPr>
          <a:xfrm>
            <a:off x="405975" y="2567525"/>
            <a:ext cx="2974200" cy="8331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 40% DES KOLLAGENS SIND IN DER HAUT KONZENTRIERT</a:t>
            </a:r>
            <a:endParaRPr sz="1700" b="1" i="0" u="none" strike="noStrike" cap="none">
              <a:solidFill>
                <a:srgbClr val="545454"/>
              </a:solidFill>
              <a:latin typeface="Arial"/>
              <a:ea typeface="Arial"/>
              <a:cs typeface="Arial"/>
              <a:sym typeface="Arial"/>
            </a:endParaRPr>
          </a:p>
        </p:txBody>
      </p:sp>
      <p:sp>
        <p:nvSpPr>
          <p:cNvPr id="186" name="Google Shape;186;p21"/>
          <p:cNvSpPr/>
          <p:nvPr/>
        </p:nvSpPr>
        <p:spPr>
          <a:xfrm>
            <a:off x="6025730" y="3097648"/>
            <a:ext cx="1566053" cy="83315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Andere Gewebe </a:t>
            </a:r>
            <a:br>
              <a:rPr lang="de" sz="1700" b="1" i="0" u="none" strike="noStrike" cap="none">
                <a:solidFill>
                  <a:srgbClr val="535353"/>
                </a:solidFill>
                <a:latin typeface="Arial"/>
                <a:ea typeface="Arial"/>
                <a:cs typeface="Arial"/>
                <a:sym typeface="Arial"/>
              </a:rPr>
            </a:br>
            <a:r>
              <a:rPr lang="de" sz="1700" b="1" i="0" u="none" strike="noStrike" cap="none">
                <a:solidFill>
                  <a:srgbClr val="535353"/>
                </a:solidFill>
                <a:latin typeface="Arial"/>
                <a:ea typeface="Arial"/>
                <a:cs typeface="Arial"/>
                <a:sym typeface="Arial"/>
              </a:rPr>
              <a:t>und Organe*</a:t>
            </a:r>
            <a:endParaRPr sz="1700" b="1" i="0" u="none" strike="noStrike" cap="none">
              <a:solidFill>
                <a:srgbClr val="53535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p:nvPr/>
        </p:nvSpPr>
        <p:spPr>
          <a:xfrm>
            <a:off x="-66675" y="-86023"/>
            <a:ext cx="9277350" cy="5315546"/>
          </a:xfrm>
          <a:prstGeom prst="rect">
            <a:avLst/>
          </a:prstGeom>
          <a:solidFill>
            <a:srgbClr val="D4E5F2"/>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192" name="Google Shape;192;p22"/>
          <p:cNvSpPr/>
          <p:nvPr/>
        </p:nvSpPr>
        <p:spPr>
          <a:xfrm>
            <a:off x="385777" y="405275"/>
            <a:ext cx="8219700" cy="94740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IN VERSCHIEDENEN ORGANEN </a:t>
            </a:r>
            <a:r>
              <a:rPr lang="de" sz="3200" b="1">
                <a:solidFill>
                  <a:srgbClr val="535353"/>
                </a:solidFill>
              </a:rPr>
              <a:t>GIBT ES</a:t>
            </a:r>
            <a:r>
              <a:rPr lang="de" sz="3200" b="1" i="0" u="none" strike="noStrike" cap="none">
                <a:solidFill>
                  <a:srgbClr val="535353"/>
                </a:solidFill>
                <a:latin typeface="Arial"/>
                <a:ea typeface="Arial"/>
                <a:cs typeface="Arial"/>
                <a:sym typeface="Arial"/>
              </a:rPr>
              <a:t>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175D97"/>
              </a:buClr>
              <a:buSzPts val="3200"/>
              <a:buFont typeface="Arial"/>
              <a:buNone/>
            </a:pPr>
            <a:r>
              <a:rPr lang="de" sz="3200" b="1" i="0" u="none" strike="noStrike" cap="none">
                <a:solidFill>
                  <a:srgbClr val="175D97"/>
                </a:solidFill>
                <a:latin typeface="Arial"/>
                <a:ea typeface="Arial"/>
                <a:cs typeface="Arial"/>
                <a:sym typeface="Arial"/>
              </a:rPr>
              <a:t>VERSCHIEDENE KOLLAGENTYPEN</a:t>
            </a:r>
            <a:endParaRPr sz="1900" b="0" i="0" u="none" strike="noStrike" cap="none">
              <a:solidFill>
                <a:srgbClr val="000000"/>
              </a:solidFill>
              <a:latin typeface="Helvetica Neue"/>
              <a:ea typeface="Helvetica Neue"/>
              <a:cs typeface="Helvetica Neue"/>
              <a:sym typeface="Helvetica Neue"/>
            </a:endParaRPr>
          </a:p>
        </p:txBody>
      </p:sp>
      <p:sp>
        <p:nvSpPr>
          <p:cNvPr id="193" name="Google Shape;193;p22"/>
          <p:cNvSpPr/>
          <p:nvPr/>
        </p:nvSpPr>
        <p:spPr>
          <a:xfrm>
            <a:off x="1198959" y="2079187"/>
            <a:ext cx="3368278"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Haut, Bänder, Sehnen und Knochen</a:t>
            </a:r>
            <a:endParaRPr sz="1400" b="0" i="0" u="none" strike="noStrike" cap="none">
              <a:solidFill>
                <a:srgbClr val="545454"/>
              </a:solidFill>
              <a:latin typeface="Arial"/>
              <a:ea typeface="Arial"/>
              <a:cs typeface="Arial"/>
              <a:sym typeface="Arial"/>
            </a:endParaRPr>
          </a:p>
        </p:txBody>
      </p:sp>
      <p:sp>
        <p:nvSpPr>
          <p:cNvPr id="194" name="Google Shape;194;p22"/>
          <p:cNvSpPr/>
          <p:nvPr/>
        </p:nvSpPr>
        <p:spPr>
          <a:xfrm>
            <a:off x="405408" y="1580555"/>
            <a:ext cx="700088"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Typ</a:t>
            </a:r>
            <a:endParaRPr sz="1700" b="1" i="0" u="none" strike="noStrike" cap="none">
              <a:solidFill>
                <a:srgbClr val="545454"/>
              </a:solidFill>
              <a:latin typeface="Arial"/>
              <a:ea typeface="Arial"/>
              <a:cs typeface="Arial"/>
              <a:sym typeface="Arial"/>
            </a:endParaRPr>
          </a:p>
        </p:txBody>
      </p:sp>
      <p:sp>
        <p:nvSpPr>
          <p:cNvPr id="195" name="Google Shape;195;p22"/>
          <p:cNvSpPr/>
          <p:nvPr/>
        </p:nvSpPr>
        <p:spPr>
          <a:xfrm>
            <a:off x="5147071" y="1582676"/>
            <a:ext cx="5143503" cy="1913568"/>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175D97"/>
              </a:buClr>
              <a:buSzPts val="13100"/>
              <a:buFont typeface="Arial"/>
              <a:buNone/>
            </a:pPr>
            <a:r>
              <a:rPr lang="de" sz="13100" b="1" i="0" u="none" strike="noStrike" cap="none">
                <a:solidFill>
                  <a:srgbClr val="175D97"/>
                </a:solidFill>
                <a:latin typeface="Arial"/>
                <a:ea typeface="Arial"/>
                <a:cs typeface="Arial"/>
                <a:sym typeface="Arial"/>
              </a:rPr>
              <a:t>95%</a:t>
            </a:r>
            <a:endParaRPr sz="13100" b="1" i="0" u="none" strike="noStrike" cap="none">
              <a:solidFill>
                <a:srgbClr val="175D97"/>
              </a:solidFill>
              <a:latin typeface="Arial"/>
              <a:ea typeface="Arial"/>
              <a:cs typeface="Arial"/>
              <a:sym typeface="Arial"/>
            </a:endParaRPr>
          </a:p>
        </p:txBody>
      </p:sp>
      <p:sp>
        <p:nvSpPr>
          <p:cNvPr id="196" name="Google Shape;196;p22"/>
          <p:cNvSpPr/>
          <p:nvPr/>
        </p:nvSpPr>
        <p:spPr>
          <a:xfrm>
            <a:off x="1168003" y="1580555"/>
            <a:ext cx="2847245" cy="313784"/>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Gewebe und Organe</a:t>
            </a:r>
            <a:endParaRPr sz="1700" b="1" i="0" u="none" strike="noStrike" cap="none">
              <a:solidFill>
                <a:srgbClr val="545454"/>
              </a:solidFill>
              <a:latin typeface="Arial"/>
              <a:ea typeface="Arial"/>
              <a:cs typeface="Arial"/>
              <a:sym typeface="Arial"/>
            </a:endParaRPr>
          </a:p>
        </p:txBody>
      </p:sp>
      <p:sp>
        <p:nvSpPr>
          <p:cNvPr id="197" name="Google Shape;197;p22"/>
          <p:cNvSpPr/>
          <p:nvPr/>
        </p:nvSpPr>
        <p:spPr>
          <a:xfrm>
            <a:off x="1198959" y="2605928"/>
            <a:ext cx="3368278"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Knorpel, </a:t>
            </a:r>
            <a:r>
              <a:rPr lang="de">
                <a:solidFill>
                  <a:srgbClr val="545454"/>
                </a:solidFill>
              </a:rPr>
              <a:t>G</a:t>
            </a:r>
            <a:r>
              <a:rPr lang="de" sz="1400" b="0" i="0" u="none" strike="noStrike" cap="none">
                <a:solidFill>
                  <a:srgbClr val="545454"/>
                </a:solidFill>
                <a:latin typeface="Arial"/>
                <a:ea typeface="Arial"/>
                <a:cs typeface="Arial"/>
                <a:sym typeface="Arial"/>
              </a:rPr>
              <a:t>laskörper des Auge</a:t>
            </a:r>
            <a:r>
              <a:rPr lang="de">
                <a:solidFill>
                  <a:srgbClr val="545454"/>
                </a:solidFill>
              </a:rPr>
              <a:t>s</a:t>
            </a:r>
            <a:endParaRPr sz="1400" b="0" i="0" u="none" strike="noStrike" cap="none">
              <a:solidFill>
                <a:srgbClr val="545454"/>
              </a:solidFill>
              <a:latin typeface="Arial"/>
              <a:ea typeface="Arial"/>
              <a:cs typeface="Arial"/>
              <a:sym typeface="Arial"/>
            </a:endParaRPr>
          </a:p>
        </p:txBody>
      </p:sp>
      <p:sp>
        <p:nvSpPr>
          <p:cNvPr id="198" name="Google Shape;198;p22"/>
          <p:cNvSpPr/>
          <p:nvPr/>
        </p:nvSpPr>
        <p:spPr>
          <a:xfrm>
            <a:off x="1198959" y="3021806"/>
            <a:ext cx="3368278" cy="469596"/>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Haut, Gefäßwände, Lungen-, Leber- Milzgewebe</a:t>
            </a:r>
            <a:endParaRPr sz="1400" b="0" i="0" u="none" strike="noStrike" cap="none">
              <a:solidFill>
                <a:srgbClr val="545454"/>
              </a:solidFill>
              <a:latin typeface="Arial"/>
              <a:ea typeface="Arial"/>
              <a:cs typeface="Arial"/>
              <a:sym typeface="Arial"/>
            </a:endParaRPr>
          </a:p>
        </p:txBody>
      </p:sp>
      <p:sp>
        <p:nvSpPr>
          <p:cNvPr id="199" name="Google Shape;199;p22"/>
          <p:cNvSpPr/>
          <p:nvPr/>
        </p:nvSpPr>
        <p:spPr>
          <a:xfrm>
            <a:off x="7383065" y="4793229"/>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66A1C9"/>
              </a:buClr>
              <a:buSzPts val="800"/>
              <a:buFont typeface="Arial"/>
              <a:buNone/>
            </a:pPr>
            <a:r>
              <a:rPr lang="de" sz="800" b="1" i="0" u="none" strike="noStrike" cap="none">
                <a:solidFill>
                  <a:srgbClr val="66A1C9"/>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a:t>
            </a:r>
            <a:r>
              <a:rPr lang="de" sz="800" b="1" i="0" u="none" strike="noStrike" cap="none">
                <a:solidFill>
                  <a:srgbClr val="FFFFFF"/>
                </a:solidFill>
                <a:latin typeface="Arial"/>
                <a:ea typeface="Arial"/>
                <a:cs typeface="Arial"/>
                <a:sym typeface="Arial"/>
              </a:rPr>
              <a:t>Collagen Peptides</a:t>
            </a:r>
            <a:endParaRPr sz="1900" b="0" i="0" u="none" strike="noStrike" cap="none">
              <a:solidFill>
                <a:srgbClr val="000000"/>
              </a:solidFill>
              <a:latin typeface="Helvetica Neue"/>
              <a:ea typeface="Helvetica Neue"/>
              <a:cs typeface="Helvetica Neue"/>
              <a:sym typeface="Helvetica Neue"/>
            </a:endParaRPr>
          </a:p>
        </p:txBody>
      </p:sp>
      <p:pic>
        <p:nvPicPr>
          <p:cNvPr id="200" name="Google Shape;200;p22" descr="image14.png"/>
          <p:cNvPicPr preferRelativeResize="0"/>
          <p:nvPr/>
        </p:nvPicPr>
        <p:blipFill rotWithShape="1">
          <a:blip r:embed="rId3">
            <a:alphaModFix/>
          </a:blip>
          <a:srcRect/>
          <a:stretch/>
        </p:blipFill>
        <p:spPr>
          <a:xfrm>
            <a:off x="395883" y="4774406"/>
            <a:ext cx="652463" cy="114300"/>
          </a:xfrm>
          <a:prstGeom prst="rect">
            <a:avLst/>
          </a:prstGeom>
          <a:noFill/>
          <a:ln>
            <a:noFill/>
          </a:ln>
        </p:spPr>
      </p:pic>
      <p:sp>
        <p:nvSpPr>
          <p:cNvPr id="201" name="Google Shape;201;p22"/>
          <p:cNvSpPr/>
          <p:nvPr/>
        </p:nvSpPr>
        <p:spPr>
          <a:xfrm>
            <a:off x="1198959" y="3645434"/>
            <a:ext cx="3368278" cy="261847"/>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Hauptkomponente der Basalmembranen*</a:t>
            </a:r>
            <a:endParaRPr sz="1400" b="0" i="0" u="none" strike="noStrike" cap="none">
              <a:solidFill>
                <a:srgbClr val="545454"/>
              </a:solidFill>
              <a:latin typeface="Arial"/>
              <a:ea typeface="Arial"/>
              <a:cs typeface="Arial"/>
              <a:sym typeface="Arial"/>
            </a:endParaRPr>
          </a:p>
        </p:txBody>
      </p:sp>
      <p:sp>
        <p:nvSpPr>
          <p:cNvPr id="202" name="Google Shape;202;p22"/>
          <p:cNvSpPr/>
          <p:nvPr/>
        </p:nvSpPr>
        <p:spPr>
          <a:xfrm>
            <a:off x="1203725" y="4149148"/>
            <a:ext cx="3368400" cy="4695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400"/>
              <a:buFont typeface="Arial"/>
              <a:buNone/>
            </a:pPr>
            <a:r>
              <a:rPr lang="de" sz="1400" b="0" i="0" u="none" strike="noStrike" cap="none">
                <a:solidFill>
                  <a:srgbClr val="545454"/>
                </a:solidFill>
                <a:latin typeface="Arial"/>
                <a:ea typeface="Arial"/>
                <a:cs typeface="Arial"/>
                <a:sym typeface="Arial"/>
              </a:rPr>
              <a:t>Lungen, Hornhaut, Haare, Nägel, Plazenta</a:t>
            </a:r>
            <a:endParaRPr sz="1400" b="0" i="0" u="none" strike="noStrike" cap="none">
              <a:solidFill>
                <a:srgbClr val="545454"/>
              </a:solidFill>
              <a:latin typeface="Arial"/>
              <a:ea typeface="Arial"/>
              <a:cs typeface="Arial"/>
              <a:sym typeface="Arial"/>
            </a:endParaRPr>
          </a:p>
        </p:txBody>
      </p:sp>
      <p:sp>
        <p:nvSpPr>
          <p:cNvPr id="203" name="Google Shape;203;p22"/>
          <p:cNvSpPr/>
          <p:nvPr/>
        </p:nvSpPr>
        <p:spPr>
          <a:xfrm>
            <a:off x="5254225" y="3438125"/>
            <a:ext cx="2663700" cy="83310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545454"/>
              </a:buClr>
              <a:buSzPts val="1700"/>
              <a:buFont typeface="Arial"/>
              <a:buNone/>
            </a:pPr>
            <a:r>
              <a:rPr lang="de" sz="1700">
                <a:solidFill>
                  <a:srgbClr val="545454"/>
                </a:solidFill>
              </a:rPr>
              <a:t>d</a:t>
            </a:r>
            <a:r>
              <a:rPr lang="de" sz="1700" b="0" i="0" u="none" strike="noStrike" cap="none">
                <a:solidFill>
                  <a:srgbClr val="545454"/>
                </a:solidFill>
                <a:latin typeface="Arial"/>
                <a:ea typeface="Arial"/>
                <a:cs typeface="Arial"/>
                <a:sym typeface="Arial"/>
              </a:rPr>
              <a:t>es gesamten Kollagens im Körper </a:t>
            </a:r>
            <a:r>
              <a:rPr lang="de" sz="1700">
                <a:solidFill>
                  <a:srgbClr val="545454"/>
                </a:solidFill>
              </a:rPr>
              <a:t>sind die</a:t>
            </a:r>
            <a:r>
              <a:rPr lang="de" sz="1700" b="0" i="0" u="none" strike="noStrike" cap="none">
                <a:solidFill>
                  <a:srgbClr val="545454"/>
                </a:solidFill>
                <a:latin typeface="Arial"/>
                <a:ea typeface="Arial"/>
                <a:cs typeface="Arial"/>
                <a:sym typeface="Arial"/>
              </a:rPr>
              <a:t> </a:t>
            </a:r>
            <a:r>
              <a:rPr lang="de" sz="1700" b="1" i="0" u="none" strike="noStrike" cap="none">
                <a:solidFill>
                  <a:srgbClr val="545454"/>
                </a:solidFill>
                <a:latin typeface="Arial"/>
                <a:ea typeface="Arial"/>
                <a:cs typeface="Arial"/>
                <a:sym typeface="Arial"/>
              </a:rPr>
              <a:t>Kollagen</a:t>
            </a:r>
            <a:r>
              <a:rPr lang="de" sz="1700" b="1">
                <a:solidFill>
                  <a:srgbClr val="545454"/>
                </a:solidFill>
              </a:rPr>
              <a:t>typen</a:t>
            </a:r>
            <a:r>
              <a:rPr lang="de" sz="1700" b="1" i="0" u="none" strike="noStrike" cap="none">
                <a:solidFill>
                  <a:srgbClr val="545454"/>
                </a:solidFill>
                <a:latin typeface="Arial"/>
                <a:ea typeface="Arial"/>
                <a:cs typeface="Arial"/>
                <a:sym typeface="Arial"/>
              </a:rPr>
              <a:t> I, II und III.</a:t>
            </a:r>
            <a:endParaRPr sz="1900" b="0" i="0" u="none" strike="noStrike" cap="none">
              <a:solidFill>
                <a:srgbClr val="000000"/>
              </a:solidFill>
              <a:latin typeface="Helvetica Neue"/>
              <a:ea typeface="Helvetica Neue"/>
              <a:cs typeface="Helvetica Neue"/>
              <a:sym typeface="Helvetica Neue"/>
            </a:endParaRPr>
          </a:p>
        </p:txBody>
      </p:sp>
      <p:cxnSp>
        <p:nvCxnSpPr>
          <p:cNvPr id="204" name="Google Shape;204;p22"/>
          <p:cNvCxnSpPr/>
          <p:nvPr/>
        </p:nvCxnSpPr>
        <p:spPr>
          <a:xfrm flipH="1">
            <a:off x="619125" y="2414232"/>
            <a:ext cx="2" cy="1820712"/>
          </a:xfrm>
          <a:prstGeom prst="straightConnector1">
            <a:avLst/>
          </a:prstGeom>
          <a:noFill/>
          <a:ln w="50800" cap="flat" cmpd="sng">
            <a:solidFill>
              <a:srgbClr val="FFFFFF"/>
            </a:solidFill>
            <a:prstDash val="solid"/>
            <a:round/>
            <a:headEnd type="none" w="sm" len="sm"/>
            <a:tailEnd type="none" w="sm" len="sm"/>
          </a:ln>
        </p:spPr>
      </p:cxnSp>
      <p:sp>
        <p:nvSpPr>
          <p:cNvPr id="205" name="Google Shape;205;p22"/>
          <p:cNvSpPr/>
          <p:nvPr/>
        </p:nvSpPr>
        <p:spPr>
          <a:xfrm>
            <a:off x="409575" y="2013346"/>
            <a:ext cx="401374" cy="401374"/>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06" name="Google Shape;206;p22"/>
          <p:cNvSpPr/>
          <p:nvPr/>
        </p:nvSpPr>
        <p:spPr>
          <a:xfrm>
            <a:off x="366117" y="2066924"/>
            <a:ext cx="491133"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I</a:t>
            </a:r>
            <a:endParaRPr sz="1700" b="1" i="0" u="none" strike="noStrike" cap="none">
              <a:solidFill>
                <a:srgbClr val="545454"/>
              </a:solidFill>
              <a:latin typeface="Arial"/>
              <a:ea typeface="Arial"/>
              <a:cs typeface="Arial"/>
              <a:sym typeface="Arial"/>
            </a:endParaRPr>
          </a:p>
        </p:txBody>
      </p:sp>
      <p:sp>
        <p:nvSpPr>
          <p:cNvPr id="207" name="Google Shape;207;p22"/>
          <p:cNvSpPr/>
          <p:nvPr/>
        </p:nvSpPr>
        <p:spPr>
          <a:xfrm>
            <a:off x="409575" y="2529238"/>
            <a:ext cx="401371" cy="401374"/>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08" name="Google Shape;208;p22"/>
          <p:cNvSpPr/>
          <p:nvPr/>
        </p:nvSpPr>
        <p:spPr>
          <a:xfrm>
            <a:off x="409575" y="3045128"/>
            <a:ext cx="401371" cy="401374"/>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09" name="Google Shape;209;p22"/>
          <p:cNvSpPr/>
          <p:nvPr/>
        </p:nvSpPr>
        <p:spPr>
          <a:xfrm>
            <a:off x="409575" y="3561020"/>
            <a:ext cx="401371" cy="401373"/>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10" name="Google Shape;210;p22"/>
          <p:cNvSpPr/>
          <p:nvPr/>
        </p:nvSpPr>
        <p:spPr>
          <a:xfrm>
            <a:off x="409575" y="4172476"/>
            <a:ext cx="401374" cy="401373"/>
          </a:xfrm>
          <a:prstGeom prst="ellipse">
            <a:avLst/>
          </a:prstGeom>
          <a:solidFill>
            <a:srgbClr val="D4E5F2"/>
          </a:solidFill>
          <a:ln w="50800" cap="flat" cmpd="sng">
            <a:solidFill>
              <a:srgbClr val="FFFFFF"/>
            </a:solidFill>
            <a:prstDash val="solid"/>
            <a:miter lim="8000"/>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11" name="Google Shape;211;p22"/>
          <p:cNvSpPr/>
          <p:nvPr/>
        </p:nvSpPr>
        <p:spPr>
          <a:xfrm>
            <a:off x="221818" y="2582816"/>
            <a:ext cx="776884"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II</a:t>
            </a:r>
            <a:endParaRPr sz="1700" b="1" i="0" u="none" strike="noStrike" cap="none">
              <a:solidFill>
                <a:srgbClr val="545454"/>
              </a:solidFill>
              <a:latin typeface="Arial"/>
              <a:ea typeface="Arial"/>
              <a:cs typeface="Arial"/>
              <a:sym typeface="Arial"/>
            </a:endParaRPr>
          </a:p>
        </p:txBody>
      </p:sp>
      <p:sp>
        <p:nvSpPr>
          <p:cNvPr id="212" name="Google Shape;212;p22"/>
          <p:cNvSpPr/>
          <p:nvPr/>
        </p:nvSpPr>
        <p:spPr>
          <a:xfrm>
            <a:off x="230683" y="3098706"/>
            <a:ext cx="776885"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III</a:t>
            </a:r>
            <a:endParaRPr sz="1700" b="1" i="0" u="none" strike="noStrike" cap="none">
              <a:solidFill>
                <a:srgbClr val="545454"/>
              </a:solidFill>
              <a:latin typeface="Arial"/>
              <a:ea typeface="Arial"/>
              <a:cs typeface="Arial"/>
              <a:sym typeface="Arial"/>
            </a:endParaRPr>
          </a:p>
        </p:txBody>
      </p:sp>
      <p:sp>
        <p:nvSpPr>
          <p:cNvPr id="213" name="Google Shape;213;p22"/>
          <p:cNvSpPr/>
          <p:nvPr/>
        </p:nvSpPr>
        <p:spPr>
          <a:xfrm>
            <a:off x="230683" y="3614598"/>
            <a:ext cx="776885"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IV</a:t>
            </a:r>
            <a:endParaRPr sz="1700" b="1" i="0" u="none" strike="noStrike" cap="none">
              <a:solidFill>
                <a:srgbClr val="545454"/>
              </a:solidFill>
              <a:latin typeface="Arial"/>
              <a:ea typeface="Arial"/>
              <a:cs typeface="Arial"/>
              <a:sym typeface="Arial"/>
            </a:endParaRPr>
          </a:p>
        </p:txBody>
      </p:sp>
      <p:sp>
        <p:nvSpPr>
          <p:cNvPr id="214" name="Google Shape;214;p22"/>
          <p:cNvSpPr/>
          <p:nvPr/>
        </p:nvSpPr>
        <p:spPr>
          <a:xfrm>
            <a:off x="230683" y="4240341"/>
            <a:ext cx="776885" cy="294214"/>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45454"/>
              </a:buClr>
              <a:buSzPts val="1700"/>
              <a:buFont typeface="Arial"/>
              <a:buNone/>
            </a:pPr>
            <a:r>
              <a:rPr lang="de" sz="1700" b="1" i="0" u="none" strike="noStrike" cap="none">
                <a:solidFill>
                  <a:srgbClr val="545454"/>
                </a:solidFill>
                <a:latin typeface="Arial"/>
                <a:ea typeface="Arial"/>
                <a:cs typeface="Arial"/>
                <a:sym typeface="Arial"/>
              </a:rPr>
              <a:t>V</a:t>
            </a:r>
            <a:endParaRPr sz="1700" b="1" i="0" u="none" strike="noStrike" cap="none">
              <a:solidFill>
                <a:srgbClr val="54545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p:nvPr/>
        </p:nvSpPr>
        <p:spPr>
          <a:xfrm>
            <a:off x="-114450" y="-66675"/>
            <a:ext cx="9277500" cy="5315992"/>
          </a:xfrm>
          <a:prstGeom prst="rect">
            <a:avLst/>
          </a:prstGeom>
          <a:solidFill>
            <a:srgbClr val="F7EEF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a:buNone/>
            </a:pPr>
            <a:endParaRPr sz="1900" b="0" i="0" u="none" strike="noStrike" cap="none">
              <a:solidFill>
                <a:srgbClr val="000000"/>
              </a:solidFill>
              <a:latin typeface="Helvetica Neue"/>
              <a:ea typeface="Helvetica Neue"/>
              <a:cs typeface="Helvetica Neue"/>
              <a:sym typeface="Helvetica Neue"/>
            </a:endParaRPr>
          </a:p>
        </p:txBody>
      </p:sp>
      <p:pic>
        <p:nvPicPr>
          <p:cNvPr id="220" name="Google Shape;220;p23"/>
          <p:cNvPicPr preferRelativeResize="0"/>
          <p:nvPr/>
        </p:nvPicPr>
        <p:blipFill rotWithShape="1">
          <a:blip r:embed="rId3">
            <a:alphaModFix/>
          </a:blip>
          <a:srcRect l="5362" t="2147" r="3763" b="12798"/>
          <a:stretch/>
        </p:blipFill>
        <p:spPr>
          <a:xfrm>
            <a:off x="-109036" y="-185042"/>
            <a:ext cx="9362073" cy="5404351"/>
          </a:xfrm>
          <a:prstGeom prst="rect">
            <a:avLst/>
          </a:prstGeom>
          <a:noFill/>
          <a:ln>
            <a:noFill/>
          </a:ln>
        </p:spPr>
      </p:pic>
      <p:sp>
        <p:nvSpPr>
          <p:cNvPr id="221" name="Google Shape;221;p23"/>
          <p:cNvSpPr/>
          <p:nvPr/>
        </p:nvSpPr>
        <p:spPr>
          <a:xfrm>
            <a:off x="385874" y="1874710"/>
            <a:ext cx="4994784" cy="1394080"/>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KOLLAGEN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DIE KOMPONENTE Nr. 1  </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535353"/>
              </a:buClr>
              <a:buSzPts val="3200"/>
              <a:buFont typeface="Arial"/>
              <a:buNone/>
            </a:pPr>
            <a:r>
              <a:rPr lang="de" sz="3200" b="1" i="0" u="none" strike="noStrike" cap="none">
                <a:solidFill>
                  <a:srgbClr val="535353"/>
                </a:solidFill>
                <a:latin typeface="Arial"/>
                <a:ea typeface="Arial"/>
                <a:cs typeface="Arial"/>
                <a:sym typeface="Arial"/>
              </a:rPr>
              <a:t>IN DER HAUT</a:t>
            </a:r>
            <a:endParaRPr sz="1900" b="0" i="0" u="none" strike="noStrike" cap="none">
              <a:solidFill>
                <a:srgbClr val="000000"/>
              </a:solidFill>
              <a:latin typeface="Helvetica Neue"/>
              <a:ea typeface="Helvetica Neue"/>
              <a:cs typeface="Helvetica Neue"/>
              <a:sym typeface="Helvetica Neue"/>
            </a:endParaRPr>
          </a:p>
        </p:txBody>
      </p:sp>
      <p:pic>
        <p:nvPicPr>
          <p:cNvPr id="222" name="Google Shape;222;p23"/>
          <p:cNvPicPr preferRelativeResize="0"/>
          <p:nvPr/>
        </p:nvPicPr>
        <p:blipFill rotWithShape="1">
          <a:blip r:embed="rId4">
            <a:alphaModFix/>
          </a:blip>
          <a:srcRect/>
          <a:stretch/>
        </p:blipFill>
        <p:spPr>
          <a:xfrm>
            <a:off x="396409" y="4774740"/>
            <a:ext cx="652007" cy="114230"/>
          </a:xfrm>
          <a:prstGeom prst="rect">
            <a:avLst/>
          </a:prstGeom>
          <a:noFill/>
          <a:ln>
            <a:noFill/>
          </a:ln>
        </p:spPr>
      </p:pic>
      <p:pic>
        <p:nvPicPr>
          <p:cNvPr id="223" name="Google Shape;223;p23" descr="pasted-image.pdf"/>
          <p:cNvPicPr preferRelativeResize="0"/>
          <p:nvPr/>
        </p:nvPicPr>
        <p:blipFill rotWithShape="1">
          <a:blip r:embed="rId5">
            <a:alphaModFix/>
          </a:blip>
          <a:srcRect/>
          <a:stretch/>
        </p:blipFill>
        <p:spPr>
          <a:xfrm>
            <a:off x="392311" y="4768453"/>
            <a:ext cx="726878" cy="126803"/>
          </a:xfrm>
          <a:prstGeom prst="rect">
            <a:avLst/>
          </a:prstGeom>
          <a:noFill/>
          <a:ln>
            <a:noFill/>
          </a:ln>
        </p:spPr>
      </p:pic>
      <p:sp>
        <p:nvSpPr>
          <p:cNvPr id="224" name="Google Shape;224;p23"/>
          <p:cNvSpPr/>
          <p:nvPr/>
        </p:nvSpPr>
        <p:spPr>
          <a:xfrm>
            <a:off x="7383065" y="4793526"/>
            <a:ext cx="1381606" cy="159996"/>
          </a:xfrm>
          <a:prstGeom prst="rect">
            <a:avLst/>
          </a:prstGeom>
          <a:noFill/>
          <a:ln>
            <a:noFill/>
          </a:ln>
        </p:spPr>
        <p:txBody>
          <a:bodyPr spcFirstLastPara="1" wrap="square" lIns="26775" tIns="26775" rIns="26775" bIns="26775" anchor="ctr" anchorCtr="0">
            <a:noAutofit/>
          </a:bodyPr>
          <a:lstStyle/>
          <a:p>
            <a:pPr marL="0" marR="0" lvl="0" indent="0" algn="l" rtl="0">
              <a:lnSpc>
                <a:spcPct val="90000"/>
              </a:lnSpc>
              <a:spcBef>
                <a:spcPts val="0"/>
              </a:spcBef>
              <a:spcAft>
                <a:spcPts val="0"/>
              </a:spcAft>
              <a:buClr>
                <a:srgbClr val="DFA4CE"/>
              </a:buClr>
              <a:buSzPts val="800"/>
              <a:buFont typeface="Arial"/>
              <a:buNone/>
            </a:pPr>
            <a:r>
              <a:rPr lang="de" sz="800" b="1" i="0" u="none" strike="noStrike" cap="none">
                <a:solidFill>
                  <a:srgbClr val="DFA4CE"/>
                </a:solidFill>
                <a:latin typeface="Arial"/>
                <a:ea typeface="Arial"/>
                <a:cs typeface="Arial"/>
                <a:sym typeface="Arial"/>
              </a:rPr>
              <a:t>Promarine</a:t>
            </a:r>
            <a:r>
              <a:rPr lang="de" sz="800" b="1" i="0" u="none" strike="noStrike" cap="none">
                <a:solidFill>
                  <a:srgbClr val="A7A7A7"/>
                </a:solidFill>
                <a:latin typeface="Arial"/>
                <a:ea typeface="Arial"/>
                <a:cs typeface="Arial"/>
                <a:sym typeface="Arial"/>
              </a:rPr>
              <a:t> Collagen Peptides</a:t>
            </a:r>
            <a:endParaRPr sz="1900" b="0" i="0" u="none" strike="noStrike" cap="none">
              <a:solidFill>
                <a:srgbClr val="000000"/>
              </a:solidFill>
              <a:latin typeface="Helvetica Neue"/>
              <a:ea typeface="Helvetica Neue"/>
              <a:cs typeface="Helvetica Neue"/>
              <a:sym typeface="Helvetica Neue"/>
            </a:endParaRPr>
          </a:p>
        </p:txBody>
      </p:sp>
      <p:sp>
        <p:nvSpPr>
          <p:cNvPr id="225" name="Google Shape;225;p23"/>
          <p:cNvSpPr/>
          <p:nvPr/>
        </p:nvSpPr>
        <p:spPr>
          <a:xfrm>
            <a:off x="5196483" y="690561"/>
            <a:ext cx="3552233" cy="3551989"/>
          </a:xfrm>
          <a:prstGeom prst="ellipse">
            <a:avLst/>
          </a:prstGeom>
          <a:solidFill>
            <a:srgbClr val="E5D5C0"/>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26" name="Google Shape;226;p23"/>
          <p:cNvSpPr/>
          <p:nvPr/>
        </p:nvSpPr>
        <p:spPr>
          <a:xfrm rot="2674194">
            <a:off x="5595347" y="999024"/>
            <a:ext cx="3031274" cy="3429452"/>
          </a:xfrm>
          <a:custGeom>
            <a:avLst/>
            <a:gdLst/>
            <a:ahLst/>
            <a:cxnLst/>
            <a:rect l="l" t="t" r="r" b="b"/>
            <a:pathLst>
              <a:path w="20430" h="20552" extrusionOk="0">
                <a:moveTo>
                  <a:pt x="16952" y="2341"/>
                </a:moveTo>
                <a:cubicBezTo>
                  <a:pt x="21579" y="6539"/>
                  <a:pt x="21600" y="13249"/>
                  <a:pt x="16952" y="17412"/>
                </a:cubicBezTo>
                <a:cubicBezTo>
                  <a:pt x="12280" y="21597"/>
                  <a:pt x="4668" y="21600"/>
                  <a:pt x="0" y="17412"/>
                </a:cubicBezTo>
                <a:lnTo>
                  <a:pt x="8610" y="9950"/>
                </a:lnTo>
                <a:lnTo>
                  <a:pt x="12987" y="0"/>
                </a:lnTo>
                <a:cubicBezTo>
                  <a:pt x="14482" y="519"/>
                  <a:pt x="15829" y="1322"/>
                  <a:pt x="16952" y="2341"/>
                </a:cubicBezTo>
                <a:close/>
              </a:path>
            </a:pathLst>
          </a:cu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27" name="Google Shape;227;p23"/>
          <p:cNvSpPr/>
          <p:nvPr/>
        </p:nvSpPr>
        <p:spPr>
          <a:xfrm rot="-1298884">
            <a:off x="5729859" y="706026"/>
            <a:ext cx="3031429" cy="3429493"/>
          </a:xfrm>
          <a:custGeom>
            <a:avLst/>
            <a:gdLst/>
            <a:ahLst/>
            <a:cxnLst/>
            <a:rect l="l" t="t" r="r" b="b"/>
            <a:pathLst>
              <a:path w="20430" h="20552" extrusionOk="0">
                <a:moveTo>
                  <a:pt x="16952" y="2341"/>
                </a:moveTo>
                <a:cubicBezTo>
                  <a:pt x="21579" y="6539"/>
                  <a:pt x="21600" y="13249"/>
                  <a:pt x="16952" y="17412"/>
                </a:cubicBezTo>
                <a:cubicBezTo>
                  <a:pt x="12280" y="21597"/>
                  <a:pt x="4668" y="21600"/>
                  <a:pt x="0" y="17412"/>
                </a:cubicBezTo>
                <a:lnTo>
                  <a:pt x="8610" y="9950"/>
                </a:lnTo>
                <a:lnTo>
                  <a:pt x="12987" y="0"/>
                </a:lnTo>
                <a:cubicBezTo>
                  <a:pt x="14482" y="519"/>
                  <a:pt x="15829" y="1322"/>
                  <a:pt x="16952" y="2341"/>
                </a:cubicBezTo>
                <a:close/>
              </a:path>
            </a:pathLst>
          </a:custGeom>
          <a:solidFill>
            <a:srgbClr val="C15799"/>
          </a:solid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a:ea typeface="Helvetica Neue"/>
              <a:cs typeface="Helvetica Neue"/>
              <a:sym typeface="Helvetica Neue"/>
            </a:endParaRPr>
          </a:p>
        </p:txBody>
      </p:sp>
      <p:sp>
        <p:nvSpPr>
          <p:cNvPr id="228" name="Google Shape;228;p23"/>
          <p:cNvSpPr/>
          <p:nvPr/>
        </p:nvSpPr>
        <p:spPr>
          <a:xfrm>
            <a:off x="7065764" y="2672060"/>
            <a:ext cx="1507160" cy="908178"/>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FFFFFF"/>
              </a:buClr>
              <a:buSzPts val="1700"/>
              <a:buFont typeface="Arial"/>
              <a:buNone/>
            </a:pPr>
            <a:r>
              <a:rPr lang="de" sz="1700" b="1" i="0" u="none" strike="noStrike" cap="none">
                <a:solidFill>
                  <a:srgbClr val="FFFFFF"/>
                </a:solidFill>
                <a:latin typeface="Arial"/>
                <a:ea typeface="Arial"/>
                <a:cs typeface="Arial"/>
                <a:sym typeface="Arial"/>
              </a:rPr>
              <a:t>Kollagen</a:t>
            </a:r>
            <a:endParaRPr sz="1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400"/>
              <a:buFont typeface="Arial"/>
              <a:buNone/>
            </a:pPr>
            <a:r>
              <a:rPr lang="de" sz="3400" b="1" i="0" u="none" strike="noStrike" cap="none">
                <a:solidFill>
                  <a:srgbClr val="FFFFFF"/>
                </a:solidFill>
                <a:latin typeface="Arial"/>
                <a:ea typeface="Arial"/>
                <a:cs typeface="Arial"/>
                <a:sym typeface="Arial"/>
              </a:rPr>
              <a:t>~</a:t>
            </a:r>
            <a:r>
              <a:rPr lang="de" sz="3900" b="1" i="0" u="none" strike="noStrike" cap="none">
                <a:solidFill>
                  <a:srgbClr val="FFFFFF"/>
                </a:solidFill>
                <a:latin typeface="Arial"/>
                <a:ea typeface="Arial"/>
                <a:cs typeface="Arial"/>
                <a:sym typeface="Arial"/>
              </a:rPr>
              <a:t>75%</a:t>
            </a:r>
            <a:endParaRPr sz="1900" b="0" i="0" u="none" strike="noStrike" cap="none">
              <a:solidFill>
                <a:srgbClr val="000000"/>
              </a:solidFill>
              <a:latin typeface="Helvetica Neue"/>
              <a:ea typeface="Helvetica Neue"/>
              <a:cs typeface="Helvetica Neue"/>
              <a:sym typeface="Helvetica Neue"/>
            </a:endParaRPr>
          </a:p>
        </p:txBody>
      </p:sp>
      <p:sp>
        <p:nvSpPr>
          <p:cNvPr id="229" name="Google Shape;229;p23"/>
          <p:cNvSpPr/>
          <p:nvPr/>
        </p:nvSpPr>
        <p:spPr>
          <a:xfrm>
            <a:off x="5382220" y="1586442"/>
            <a:ext cx="1566268" cy="8331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535353"/>
              </a:buClr>
              <a:buSzPts val="1700"/>
              <a:buFont typeface="Arial"/>
              <a:buNone/>
            </a:pPr>
            <a:r>
              <a:rPr lang="de" sz="1700" b="1" i="0" u="none" strike="noStrike" cap="none">
                <a:solidFill>
                  <a:srgbClr val="535353"/>
                </a:solidFill>
                <a:latin typeface="Arial"/>
                <a:ea typeface="Arial"/>
                <a:cs typeface="Arial"/>
                <a:sym typeface="Arial"/>
              </a:rPr>
              <a:t>Andere Komponenten der Haut</a:t>
            </a:r>
            <a:endParaRPr sz="1700" b="1" i="0" u="none" strike="noStrike" cap="none">
              <a:solidFill>
                <a:srgbClr val="53535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3150</Words>
  <Application>Microsoft Office PowerPoint</Application>
  <PresentationFormat>Bildschirmpräsentation (16:9)</PresentationFormat>
  <Paragraphs>328</Paragraphs>
  <Slides>27</Slides>
  <Notes>27</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27</vt:i4>
      </vt:variant>
    </vt:vector>
  </HeadingPairs>
  <TitlesOfParts>
    <vt:vector size="33" baseType="lpstr">
      <vt:lpstr>Arial</vt:lpstr>
      <vt:lpstr>Calibri</vt:lpstr>
      <vt:lpstr>Helvetica Neue</vt:lpstr>
      <vt:lpstr>Helvetica Neue Light</vt:lpstr>
      <vt:lpstr>Simple Light</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Viktoria Robl</dc:creator>
  <cp:lastModifiedBy>Viktoria Robl</cp:lastModifiedBy>
  <cp:revision>1</cp:revision>
  <dcterms:modified xsi:type="dcterms:W3CDTF">2023-06-21T11:02:30Z</dcterms:modified>
</cp:coreProperties>
</file>