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charts/chart2.xml" ContentType="application/vnd.openxmlformats-officedocument.drawingml.char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_rels/slideLayout31.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media/image57.png" ContentType="image/png"/>
  <Override PartName="/ppt/media/image1.png" ContentType="image/png"/>
  <Override PartName="/ppt/media/image58.png" ContentType="image/png"/>
  <Override PartName="/ppt/media/image2.png" ContentType="image/png"/>
  <Override PartName="/ppt/media/image59.png" ContentType="image/png"/>
  <Override PartName="/ppt/media/image3.png" ContentType="image/png"/>
  <Override PartName="/ppt/media/image4.png" ContentType="image/png"/>
  <Override PartName="/ppt/media/image70.png" ContentType="image/png"/>
  <Override PartName="/ppt/media/image71.png" ContentType="image/png"/>
  <Override PartName="/ppt/media/image5.png" ContentType="image/png"/>
  <Override PartName="/ppt/media/image72.png" ContentType="image/png"/>
  <Override PartName="/ppt/media/image6.png" ContentType="image/png"/>
  <Override PartName="/ppt/media/image73.png" ContentType="image/png"/>
  <Override PartName="/ppt/media/image7.png" ContentType="image/png"/>
  <Override PartName="/ppt/media/image74.png" ContentType="image/png"/>
  <Override PartName="/ppt/media/image8.png" ContentType="image/png"/>
  <Override PartName="/ppt/media/image75.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8.png" ContentType="image/png"/>
  <Override PartName="/ppt/media/image39.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ppt/media/image47.png" ContentType="image/png"/>
  <Override PartName="/ppt/media/image48.png" ContentType="image/png"/>
  <Override PartName="/ppt/media/image49.png" ContentType="image/png"/>
  <Override PartName="/ppt/media/image50.png" ContentType="image/png"/>
  <Override PartName="/ppt/media/image51.png" ContentType="image/png"/>
  <Override PartName="/ppt/media/image52.png" ContentType="image/png"/>
  <Override PartName="/ppt/media/image53.png" ContentType="image/png"/>
  <Override PartName="/ppt/media/image54.png" ContentType="image/png"/>
  <Override PartName="/ppt/media/image55.png" ContentType="image/png"/>
  <Override PartName="/ppt/media/image56.png" ContentType="image/png"/>
  <Override PartName="/ppt/media/image60.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6.png" ContentType="image/png"/>
  <Override PartName="/ppt/media/image67.png" ContentType="image/png"/>
  <Override PartName="/ppt/media/image68.png" ContentType="image/png"/>
  <Override PartName="/ppt/media/image69.png" ContentType="image/png"/>
  <Override PartName="/ppt/media/image76.png" ContentType="image/png"/>
  <Override PartName="/ppt/media/image77.png" ContentType="image/png"/>
  <Override PartName="/ppt/media/image78.png" ContentType="image/pn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notesSlides/_rels/notesSlide2.xml.rels" ContentType="application/vnd.openxmlformats-package.relationships+xml"/>
  <Override PartName="/ppt/notesSlides/_rels/notesSlide4.xml.rels" ContentType="application/vnd.openxmlformats-package.relationships+xml"/>
  <Override PartName="/ppt/notesSlides/_rels/notesSlide8.xml.rels" ContentType="application/vnd.openxmlformats-package.relationships+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x="24384000" cy="13716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
</Relationships>
</file>

<file path=ppt/charts/chart2.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layout>
        <c:manualLayout>
          <c:layoutTarget val="inner"/>
          <c:xMode val="edge"/>
          <c:yMode val="edge"/>
          <c:x val="0.0300820817324485"/>
          <c:y val="0.0388797033919535"/>
          <c:w val="0.964831470485505"/>
          <c:h val="0.891928453329325"/>
        </c:manualLayout>
      </c:layout>
      <c:barChart>
        <c:barDir val="col"/>
        <c:grouping val="clustered"/>
        <c:varyColors val="0"/>
        <c:ser>
          <c:idx val="0"/>
          <c:order val="0"/>
          <c:tx>
            <c:strRef>
              <c:f>label 0</c:f>
              <c:strCache>
                <c:ptCount val="1"/>
                <c:pt idx="0">
                  <c:v>Дефицит</c:v>
                </c:pt>
              </c:strCache>
            </c:strRef>
          </c:tx>
          <c:spPr>
            <a:solidFill>
              <a:srgbClr val="e13b3e"/>
            </a:solidFill>
            <a:ln w="9360">
              <a:solidFill>
                <a:srgbClr val="f9f9f9"/>
              </a:solidFill>
              <a:round/>
            </a:ln>
          </c:spPr>
          <c:invertIfNegative val="0"/>
          <c:dLbls>
            <c:txPr>
              <a:bodyPr wrap="square"/>
              <a:lstStyle/>
              <a:p>
                <a:pPr>
                  <a:defRPr b="0" sz="1000" spc="-1" strike="noStrike">
                    <a:solidFill>
                      <a:srgbClr val="000000"/>
                    </a:solidFill>
                    <a:latin typeface="Lucida Grande"/>
                    <a:ea typeface="Lucida Grande"/>
                  </a:defRPr>
                </a:pPr>
              </a:p>
            </c:txPr>
            <c:dLblPos val="outEnd"/>
            <c:showLegendKey val="0"/>
            <c:showVal val="0"/>
            <c:showCatName val="0"/>
            <c:showSerName val="0"/>
            <c:showPercent val="0"/>
            <c:separator>; </c:separator>
            <c:showLeaderLines val="1"/>
            <c:extLst>
              <c:ext xmlns:c15="http://schemas.microsoft.com/office/drawing/2012/chart" uri="{CE6537A1-D6FC-4f65-9D91-7224C49458BB}">
                <c15:showLeaderLines val="1"/>
              </c:ext>
            </c:extLst>
          </c:dLbls>
          <c:cat>
            <c:strRef>
              <c:f>categories</c:f>
              <c:strCache>
                <c:ptCount val="7"/>
                <c:pt idx="0">
                  <c:v>Австрия</c:v>
                </c:pt>
                <c:pt idx="1">
                  <c:v>Франция</c:v>
                </c:pt>
                <c:pt idx="2">
                  <c:v>Германия</c:v>
                </c:pt>
                <c:pt idx="3">
                  <c:v>Голландия</c:v>
                </c:pt>
                <c:pt idx="4">
                  <c:v>Испания</c:v>
                </c:pt>
                <c:pt idx="5">
                  <c:v>Турция</c:v>
                </c:pt>
                <c:pt idx="6">
                  <c:v>Россия</c:v>
                </c:pt>
              </c:strCache>
            </c:strRef>
          </c:cat>
          <c:val>
            <c:numRef>
              <c:f>0</c:f>
              <c:numCache>
                <c:formatCode>General</c:formatCode>
                <c:ptCount val="7"/>
                <c:pt idx="0">
                  <c:v>12</c:v>
                </c:pt>
                <c:pt idx="1">
                  <c:v>5</c:v>
                </c:pt>
                <c:pt idx="2">
                  <c:v>17</c:v>
                </c:pt>
                <c:pt idx="3">
                  <c:v>9</c:v>
                </c:pt>
                <c:pt idx="6">
                  <c:v>56</c:v>
                </c:pt>
              </c:numCache>
            </c:numRef>
          </c:val>
        </c:ser>
        <c:ser>
          <c:idx val="1"/>
          <c:order val="1"/>
          <c:tx>
            <c:strRef>
              <c:f>label 1</c:f>
              <c:strCache>
                <c:ptCount val="1"/>
                <c:pt idx="0">
                  <c:v>Недостаток</c:v>
                </c:pt>
              </c:strCache>
            </c:strRef>
          </c:tx>
          <c:spPr>
            <a:solidFill>
              <a:srgbClr val="e9c33a"/>
            </a:solidFill>
            <a:ln w="9360">
              <a:solidFill>
                <a:srgbClr val="f9f9f9"/>
              </a:solidFill>
              <a:round/>
            </a:ln>
          </c:spPr>
          <c:invertIfNegative val="0"/>
          <c:dLbls>
            <c:txPr>
              <a:bodyPr wrap="square"/>
              <a:lstStyle/>
              <a:p>
                <a:pPr>
                  <a:defRPr b="0" sz="1000" spc="-1" strike="noStrike">
                    <a:solidFill>
                      <a:srgbClr val="000000"/>
                    </a:solidFill>
                    <a:latin typeface="Lucida Grande"/>
                    <a:ea typeface="Lucida Grande"/>
                  </a:defRPr>
                </a:pPr>
              </a:p>
            </c:txPr>
            <c:dLblPos val="outEnd"/>
            <c:showLegendKey val="0"/>
            <c:showVal val="0"/>
            <c:showCatName val="0"/>
            <c:showSerName val="0"/>
            <c:showPercent val="0"/>
            <c:separator>; </c:separator>
            <c:showLeaderLines val="1"/>
            <c:extLst>
              <c:ext xmlns:c15="http://schemas.microsoft.com/office/drawing/2012/chart" uri="{CE6537A1-D6FC-4f65-9D91-7224C49458BB}">
                <c15:showLeaderLines val="1"/>
              </c:ext>
            </c:extLst>
          </c:dLbls>
          <c:cat>
            <c:strRef>
              <c:f>categories</c:f>
              <c:strCache>
                <c:ptCount val="7"/>
                <c:pt idx="0">
                  <c:v>Австрия</c:v>
                </c:pt>
                <c:pt idx="1">
                  <c:v>Франция</c:v>
                </c:pt>
                <c:pt idx="2">
                  <c:v>Германия</c:v>
                </c:pt>
                <c:pt idx="3">
                  <c:v>Голландия</c:v>
                </c:pt>
                <c:pt idx="4">
                  <c:v>Испания</c:v>
                </c:pt>
                <c:pt idx="5">
                  <c:v>Турция</c:v>
                </c:pt>
                <c:pt idx="6">
                  <c:v>Россия</c:v>
                </c:pt>
              </c:strCache>
            </c:strRef>
          </c:cat>
          <c:val>
            <c:numRef>
              <c:f>1</c:f>
              <c:numCache>
                <c:formatCode>General</c:formatCode>
                <c:ptCount val="7"/>
                <c:pt idx="0">
                  <c:v>38</c:v>
                </c:pt>
                <c:pt idx="1">
                  <c:v>42</c:v>
                </c:pt>
                <c:pt idx="2">
                  <c:v>57</c:v>
                </c:pt>
                <c:pt idx="3">
                  <c:v>37</c:v>
                </c:pt>
                <c:pt idx="4">
                  <c:v>32</c:v>
                </c:pt>
                <c:pt idx="5">
                  <c:v>74</c:v>
                </c:pt>
                <c:pt idx="6">
                  <c:v>84</c:v>
                </c:pt>
              </c:numCache>
            </c:numRef>
          </c:val>
        </c:ser>
        <c:gapWidth val="150"/>
        <c:overlap val="0"/>
        <c:axId val="44312054"/>
        <c:axId val="32539765"/>
      </c:barChart>
      <c:catAx>
        <c:axId val="44312054"/>
        <c:scaling>
          <c:orientation val="minMax"/>
        </c:scaling>
        <c:delete val="0"/>
        <c:axPos val="b"/>
        <c:numFmt formatCode="General" sourceLinked="0"/>
        <c:majorTickMark val="out"/>
        <c:minorTickMark val="none"/>
        <c:tickLblPos val="low"/>
        <c:spPr>
          <a:ln w="12600">
            <a:solidFill>
              <a:srgbClr val="888888"/>
            </a:solidFill>
            <a:round/>
          </a:ln>
        </c:spPr>
        <c:txPr>
          <a:bodyPr/>
          <a:lstStyle/>
          <a:p>
            <a:pPr>
              <a:defRPr b="0" sz="1800" spc="-1" strike="noStrike">
                <a:solidFill>
                  <a:srgbClr val="000000"/>
                </a:solidFill>
                <a:latin typeface="Helvetica Light"/>
                <a:ea typeface="Lucida Grande"/>
              </a:defRPr>
            </a:pPr>
          </a:p>
        </c:txPr>
        <c:crossAx val="32539765"/>
        <c:crosses val="autoZero"/>
        <c:auto val="1"/>
        <c:lblAlgn val="ctr"/>
        <c:lblOffset val="100"/>
        <c:noMultiLvlLbl val="0"/>
      </c:catAx>
      <c:valAx>
        <c:axId val="32539765"/>
        <c:scaling>
          <c:orientation val="minMax"/>
        </c:scaling>
        <c:delete val="0"/>
        <c:axPos val="l"/>
        <c:majorGridlines>
          <c:spPr>
            <a:ln w="12600">
              <a:solidFill>
                <a:srgbClr val="888888"/>
              </a:solidFill>
              <a:round/>
            </a:ln>
          </c:spPr>
        </c:majorGridlines>
        <c:numFmt formatCode="#,##0" sourceLinked="0"/>
        <c:majorTickMark val="out"/>
        <c:minorTickMark val="none"/>
        <c:tickLblPos val="nextTo"/>
        <c:spPr>
          <a:ln w="12600">
            <a:solidFill>
              <a:srgbClr val="888888"/>
            </a:solidFill>
            <a:round/>
          </a:ln>
        </c:spPr>
        <c:txPr>
          <a:bodyPr/>
          <a:lstStyle/>
          <a:p>
            <a:pPr>
              <a:defRPr b="0" sz="1800" spc="-1" strike="noStrike">
                <a:solidFill>
                  <a:srgbClr val="000000"/>
                </a:solidFill>
                <a:latin typeface="Arial"/>
                <a:ea typeface="Lucida Grande"/>
              </a:defRPr>
            </a:pPr>
          </a:p>
        </c:txPr>
        <c:crossAx val="44312054"/>
        <c:crosses val="autoZero"/>
        <c:crossBetween val="between"/>
        <c:majorUnit val="10"/>
        <c:minorUnit val="5"/>
      </c:valAx>
      <c:spPr>
        <a:noFill/>
        <a:ln w="12600">
          <a:noFill/>
        </a:ln>
      </c:spPr>
    </c:plotArea>
    <c:plotVisOnly val="1"/>
    <c:dispBlanksAs val="gap"/>
  </c:chart>
  <c:spPr>
    <a:noFill/>
    <a:ln w="9360">
      <a:noFill/>
    </a:ln>
  </c:spPr>
</c:chartSpace>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ru-RU" sz="1800" spc="-1" strike="noStrike">
                <a:solidFill>
                  <a:srgbClr val="000000"/>
                </a:solidFill>
                <a:latin typeface="Arial"/>
              </a:rPr>
              <a:t>Для перемещения страницы щёлкните мышью</a:t>
            </a:r>
            <a:endParaRPr b="0" lang="ru-RU" sz="1800" spc="-1" strike="noStrike">
              <a:solidFill>
                <a:srgbClr val="000000"/>
              </a:solidFill>
              <a:latin typeface="Arial"/>
            </a:endParaRPr>
          </a:p>
        </p:txBody>
      </p:sp>
      <p:sp>
        <p:nvSpPr>
          <p:cNvPr id="166" name="PlaceHolder 2"/>
          <p:cNvSpPr>
            <a:spLocks noGrp="1"/>
          </p:cNvSpPr>
          <p:nvPr>
            <p:ph type="body"/>
          </p:nvPr>
        </p:nvSpPr>
        <p:spPr>
          <a:xfrm>
            <a:off x="756000" y="5078520"/>
            <a:ext cx="6047640" cy="4811040"/>
          </a:xfrm>
          <a:prstGeom prst="rect">
            <a:avLst/>
          </a:prstGeom>
        </p:spPr>
        <p:txBody>
          <a:bodyPr lIns="0" rIns="0" tIns="0" bIns="0">
            <a:noAutofit/>
          </a:bodyPr>
          <a:p>
            <a:r>
              <a:rPr b="0" lang="ru-RU" sz="2000" spc="-1" strike="noStrike">
                <a:latin typeface="Arial"/>
              </a:rPr>
              <a:t>Для правки формата примечаний щёлкните мышью</a:t>
            </a:r>
            <a:endParaRPr b="0" lang="ru-RU" sz="2000" spc="-1" strike="noStrike">
              <a:latin typeface="Arial"/>
            </a:endParaRPr>
          </a:p>
        </p:txBody>
      </p:sp>
      <p:sp>
        <p:nvSpPr>
          <p:cNvPr id="167" name="PlaceHolder 3"/>
          <p:cNvSpPr>
            <a:spLocks noGrp="1"/>
          </p:cNvSpPr>
          <p:nvPr>
            <p:ph type="hdr"/>
          </p:nvPr>
        </p:nvSpPr>
        <p:spPr>
          <a:xfrm>
            <a:off x="0" y="0"/>
            <a:ext cx="3280680" cy="534240"/>
          </a:xfrm>
          <a:prstGeom prst="rect">
            <a:avLst/>
          </a:prstGeom>
        </p:spPr>
        <p:txBody>
          <a:bodyPr lIns="0" rIns="0" tIns="0" bIns="0">
            <a:noAutofit/>
          </a:bodyPr>
          <a:p>
            <a:r>
              <a:rPr b="0" lang="ru-RU" sz="1400" spc="-1" strike="noStrike">
                <a:latin typeface="Times New Roman"/>
              </a:rPr>
              <a:t>&lt;верхний колонтитул&gt;</a:t>
            </a:r>
            <a:endParaRPr b="0" lang="ru-RU" sz="1400" spc="-1" strike="noStrike">
              <a:latin typeface="Times New Roman"/>
            </a:endParaRPr>
          </a:p>
        </p:txBody>
      </p:sp>
      <p:sp>
        <p:nvSpPr>
          <p:cNvPr id="168" name="PlaceHolder 4"/>
          <p:cNvSpPr>
            <a:spLocks noGrp="1"/>
          </p:cNvSpPr>
          <p:nvPr>
            <p:ph type="dt"/>
          </p:nvPr>
        </p:nvSpPr>
        <p:spPr>
          <a:xfrm>
            <a:off x="4278960" y="0"/>
            <a:ext cx="3280680" cy="534240"/>
          </a:xfrm>
          <a:prstGeom prst="rect">
            <a:avLst/>
          </a:prstGeom>
        </p:spPr>
        <p:txBody>
          <a:bodyPr lIns="0" rIns="0" tIns="0" bIns="0">
            <a:noAutofit/>
          </a:bodyPr>
          <a:p>
            <a:pPr algn="r"/>
            <a:r>
              <a:rPr b="0" lang="ru-RU" sz="1400" spc="-1" strike="noStrike">
                <a:latin typeface="Times New Roman"/>
              </a:rPr>
              <a:t>&lt;дата/время&gt;</a:t>
            </a:r>
            <a:endParaRPr b="0" lang="ru-RU" sz="1400" spc="-1" strike="noStrike">
              <a:latin typeface="Times New Roman"/>
            </a:endParaRPr>
          </a:p>
        </p:txBody>
      </p:sp>
      <p:sp>
        <p:nvSpPr>
          <p:cNvPr id="169" name="PlaceHolder 5"/>
          <p:cNvSpPr>
            <a:spLocks noGrp="1"/>
          </p:cNvSpPr>
          <p:nvPr>
            <p:ph type="ftr"/>
          </p:nvPr>
        </p:nvSpPr>
        <p:spPr>
          <a:xfrm>
            <a:off x="0" y="10157400"/>
            <a:ext cx="3280680" cy="534240"/>
          </a:xfrm>
          <a:prstGeom prst="rect">
            <a:avLst/>
          </a:prstGeom>
        </p:spPr>
        <p:txBody>
          <a:bodyPr lIns="0" rIns="0" tIns="0" bIns="0" anchor="b">
            <a:noAutofit/>
          </a:bodyPr>
          <a:p>
            <a:r>
              <a:rPr b="0" lang="ru-RU" sz="1400" spc="-1" strike="noStrike">
                <a:latin typeface="Times New Roman"/>
              </a:rPr>
              <a:t>&lt;нижний колонтитул&gt;</a:t>
            </a:r>
            <a:endParaRPr b="0" lang="ru-RU" sz="1400" spc="-1" strike="noStrike">
              <a:latin typeface="Times New Roman"/>
            </a:endParaRPr>
          </a:p>
        </p:txBody>
      </p:sp>
      <p:sp>
        <p:nvSpPr>
          <p:cNvPr id="170"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E8E64724-F8A3-48C7-9C58-4805890173E8}" type="slidenum">
              <a:rPr b="0" lang="ru-RU" sz="1400" spc="-1" strike="noStrike">
                <a:latin typeface="Times New Roman"/>
              </a:rPr>
              <a:t>&lt;номер&gt;</a:t>
            </a:fld>
            <a:endParaRPr b="0" lang="ru-RU"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PlaceHolder 1"/>
          <p:cNvSpPr>
            <a:spLocks noGrp="1"/>
          </p:cNvSpPr>
          <p:nvPr>
            <p:ph type="sldImg"/>
          </p:nvPr>
        </p:nvSpPr>
        <p:spPr>
          <a:xfrm>
            <a:off x="380880" y="685800"/>
            <a:ext cx="6095520" cy="3428640"/>
          </a:xfrm>
          <a:prstGeom prst="rect">
            <a:avLst/>
          </a:prstGeom>
        </p:spPr>
      </p:sp>
      <p:sp>
        <p:nvSpPr>
          <p:cNvPr id="417"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5640">
              <a:lnSpc>
                <a:spcPct val="100000"/>
              </a:lnSpc>
              <a:tabLst>
                <a:tab algn="l" pos="0"/>
              </a:tabLst>
            </a:pPr>
            <a:r>
              <a:rPr b="0" lang="de-DE" sz="2000" spc="-1" strike="noStrike">
                <a:latin typeface="Arial"/>
              </a:rPr>
              <a:t>Der menschliche Körper ist ein hochkomplexes System, in dem alle Elemente in ständiger Wechselwirkung stehen. Ihr reibungsloses Zusammenspiel wirkt sich unmittelbar auf die Gesundheit und das allgemeine Wohlbefinden des Menschen aus. Die Wirksamkeit von Vitaminen kann durch "Hilfsmoleküle", so genannte Co-Faktoren, erhöht werden. Dabei handelt es sich um Verbindungen, die an biochemischen Prozessen beteiligt sind. Zu den wichtigsten Co-Faktoren, die die Wirkung von Vitamin D verstärken, gehören:</a:t>
            </a:r>
            <a:br/>
            <a:endParaRPr b="0" lang="ru-RU" sz="2000" spc="-1" strike="noStrike">
              <a:latin typeface="Arial"/>
            </a:endParaRPr>
          </a:p>
          <a:p>
            <a:pPr marL="216000" indent="-215640">
              <a:lnSpc>
                <a:spcPct val="100000"/>
              </a:lnSpc>
              <a:tabLst>
                <a:tab algn="l" pos="0"/>
              </a:tabLst>
            </a:pPr>
            <a:r>
              <a:rPr b="1" lang="de-DE" sz="2000" spc="-1" strike="noStrike">
                <a:latin typeface="Arial"/>
              </a:rPr>
              <a:t>Calcium</a:t>
            </a:r>
            <a:r>
              <a:rPr b="1" lang="ru-RU" sz="2000" spc="-1" strike="noStrike">
                <a:latin typeface="Arial"/>
              </a:rPr>
              <a:t>.</a:t>
            </a:r>
            <a:r>
              <a:rPr b="0" lang="ru-RU" sz="2000" spc="-1" strike="noStrike">
                <a:latin typeface="Arial"/>
              </a:rPr>
              <a:t> </a:t>
            </a:r>
            <a:r>
              <a:rPr b="0" lang="de-DE" sz="2000" spc="-1" strike="noStrike">
                <a:latin typeface="Arial"/>
              </a:rPr>
              <a:t>Vitamin D steuert den Calciumgehalt im Körper. Der Mineralstoff wird nur dann gut aufgenommen, wenn ausreichend Vitamin D vorhanden ist. Die beiden Stoffe sind also untrennbar miteinander verbunden.</a:t>
            </a:r>
            <a:br/>
            <a:endParaRPr b="0" lang="ru-RU" sz="2000" spc="-1" strike="noStrike">
              <a:latin typeface="Arial"/>
            </a:endParaRPr>
          </a:p>
          <a:p>
            <a:pPr marL="216000" indent="-215640">
              <a:lnSpc>
                <a:spcPct val="100000"/>
              </a:lnSpc>
              <a:tabLst>
                <a:tab algn="l" pos="0"/>
              </a:tabLst>
            </a:pPr>
            <a:r>
              <a:rPr b="1" lang="de-DE" sz="2000" spc="-1" strike="noStrike">
                <a:latin typeface="Arial"/>
              </a:rPr>
              <a:t>Magnesium. </a:t>
            </a:r>
            <a:r>
              <a:rPr b="0" lang="de-DE" sz="2000" spc="-1" strike="noStrike">
                <a:latin typeface="Arial"/>
              </a:rPr>
              <a:t>Dieses Element hat viele Funktionen. Zum Beispiel wird es benötigt, um Nahrung in Energie umzuwandeln. Magnesium ist auch an der Aufnahme von Calcium, Phosphor, Natrium, Kalium und Vitamin D beteiligt. Ein Magnesiummangel kann sowohl durch Nahrungsergänzungsmittel als auch durch die Aufnahme von Lebensmitteln wie Spinat, Nüssen, Samen und Vollkornprodukten in die Ernährung ausgeglichen werden.</a:t>
            </a:r>
            <a:endParaRPr b="0" lang="ru-RU" sz="2000" spc="-1" strike="noStrike">
              <a:latin typeface="Arial"/>
            </a:endParaRPr>
          </a:p>
          <a:p>
            <a:pPr marL="216000" indent="-215640">
              <a:lnSpc>
                <a:spcPct val="100000"/>
              </a:lnSpc>
              <a:tabLst>
                <a:tab algn="l" pos="0"/>
              </a:tabLst>
            </a:pPr>
            <a:endParaRPr b="0" lang="ru-RU" sz="2000" spc="-1" strike="noStrike">
              <a:latin typeface="Arial"/>
            </a:endParaRPr>
          </a:p>
          <a:p>
            <a:pPr marL="216000" indent="-215640">
              <a:lnSpc>
                <a:spcPct val="100000"/>
              </a:lnSpc>
              <a:tabLst>
                <a:tab algn="l" pos="0"/>
              </a:tabLst>
            </a:pPr>
            <a:r>
              <a:rPr b="1" lang="de-DE" sz="2000" spc="-1" strike="noStrike">
                <a:latin typeface="Arial"/>
              </a:rPr>
              <a:t>Vitamin К.</a:t>
            </a:r>
            <a:r>
              <a:rPr b="0" lang="de-DE" sz="2000" spc="-1" strike="noStrike">
                <a:latin typeface="Arial"/>
              </a:rPr>
              <a:t> Dieses Element ist für die Gesundheit der Knochen verantwortlich und erhöht auch die Blutgerinnung, sodass es für den menschlichen Körper unerlässlich ist. Ohne dieses Element sterben die Menschen schon bei der kleinsten Verletzung. Die Vitamine D und K wirken zusammen, wenn es um die gesunde Entwicklung der Knochen geht. Vitamin K kann durch Lebensmittel wie Grünkohl, Spinat, Leber, Eier und Hartkäse aufgenommen werden.</a:t>
            </a:r>
            <a:endParaRPr b="0" lang="ru-RU" sz="2000" spc="-1" strike="noStrike">
              <a:latin typeface="Arial"/>
            </a:endParaRPr>
          </a:p>
          <a:p>
            <a:pPr marL="216000" indent="-215640">
              <a:lnSpc>
                <a:spcPct val="100000"/>
              </a:lnSpc>
              <a:tabLst>
                <a:tab algn="l" pos="0"/>
              </a:tabLst>
            </a:pPr>
            <a:endParaRPr b="0" lang="ru-RU" sz="2000" spc="-1" strike="noStrike">
              <a:latin typeface="Arial"/>
            </a:endParaRPr>
          </a:p>
          <a:p>
            <a:pPr marL="216000" indent="-215640">
              <a:lnSpc>
                <a:spcPct val="100000"/>
              </a:lnSpc>
              <a:tabLst>
                <a:tab algn="l" pos="0"/>
              </a:tabLst>
            </a:pPr>
            <a:r>
              <a:rPr b="1" lang="de-DE" sz="2000" spc="-1" strike="noStrike">
                <a:latin typeface="Arial"/>
              </a:rPr>
              <a:t>Zink. </a:t>
            </a:r>
            <a:r>
              <a:rPr b="0" lang="de-DE" sz="2000" spc="-1" strike="noStrike">
                <a:latin typeface="Arial"/>
              </a:rPr>
              <a:t>Ein multifunktionales Element. Es hilft dem Körper, zu wachsen und sich zu entwickeln, neue Zellen zu bilden, Infektionen abzuwehren und Fette, Kohlenhydrate und Proteine vollständig zu absorbieren. Zink ist auch wichtig für die Aufnahme von Vitamin D und trägt dazu bei, dass Calcium in die Knochen gelangt. Dieses Element ist in Fleisch, Gemüse und einigen Getreidesorten enthalten.</a:t>
            </a:r>
            <a:endParaRPr b="0" lang="ru-RU" sz="2000" spc="-1" strike="noStrike">
              <a:latin typeface="Arial"/>
            </a:endParaRPr>
          </a:p>
          <a:p>
            <a:pPr marL="216000" indent="-215640">
              <a:lnSpc>
                <a:spcPct val="100000"/>
              </a:lnSpc>
              <a:tabLst>
                <a:tab algn="l" pos="0"/>
              </a:tabLst>
            </a:pPr>
            <a:endParaRPr b="0" lang="ru-RU" sz="2000" spc="-1" strike="noStrike">
              <a:latin typeface="Arial"/>
            </a:endParaRPr>
          </a:p>
          <a:p>
            <a:pPr marL="216000" indent="-215640">
              <a:lnSpc>
                <a:spcPct val="100000"/>
              </a:lnSpc>
              <a:tabLst>
                <a:tab algn="l" pos="0"/>
              </a:tabLst>
            </a:pPr>
            <a:r>
              <a:rPr b="1" lang="de-DE" sz="2000" spc="-1" strike="noStrike">
                <a:latin typeface="Arial"/>
              </a:rPr>
              <a:t>Bor.</a:t>
            </a:r>
            <a:r>
              <a:rPr b="0" lang="de-DE" sz="2000" spc="-1" strike="noStrike">
                <a:latin typeface="Arial"/>
              </a:rPr>
              <a:t> Der menschliche Körper benötigt nur eine geringe Menge dieser Substanz, aber sie ist dennoch unverzichtbar. Bor ist am Stoffwechsel und der Aufnahme von Vitamin D beteiligt. Es ist in Erdnussbutter, Wein, Avocados, Rosinen und einigen Blattgemüsearten enthalten.</a:t>
            </a:r>
            <a:endParaRPr b="0" lang="ru-RU" sz="2000" spc="-1" strike="noStrike">
              <a:latin typeface="Arial"/>
            </a:endParaRPr>
          </a:p>
          <a:p>
            <a:pPr marL="216000" indent="-215640">
              <a:lnSpc>
                <a:spcPct val="100000"/>
              </a:lnSpc>
              <a:tabLst>
                <a:tab algn="l" pos="0"/>
              </a:tabLst>
            </a:pPr>
            <a:endParaRPr b="0" lang="ru-RU" sz="2000" spc="-1" strike="noStrike">
              <a:latin typeface="Arial"/>
            </a:endParaRPr>
          </a:p>
          <a:p>
            <a:pPr marL="216000" indent="-215640">
              <a:lnSpc>
                <a:spcPct val="100000"/>
              </a:lnSpc>
              <a:tabLst>
                <a:tab algn="l" pos="0"/>
              </a:tabLst>
            </a:pPr>
            <a:r>
              <a:rPr b="1" lang="de-DE" sz="2000" spc="-1" strike="noStrike">
                <a:latin typeface="Arial"/>
              </a:rPr>
              <a:t>Vitamin А. </a:t>
            </a:r>
            <a:r>
              <a:rPr b="0" lang="de-DE" sz="2000" spc="-1" strike="noStrike">
                <a:latin typeface="Arial"/>
              </a:rPr>
              <a:t>Steuert die Proteinsynthese. Ist zusammen mit Vitamin D an der Entwicklung des Erbguts beteiligt. Bei einem Mangel an Retinol ist die Wirkung von Vitamin D beeinträchtigt. Vitamin A ist in Möhren, Mangos, Leber, Butter, Käse und Milch enthalten. Retinol ist eine fettlösliche Substanz und ein starkes Antioxidans. Wenn es aus pflanzlichen Lebensmitteln stammt, sollte es mit fetthaltigen Lebensmitteln kombiniert werden. Auf diese Weise lässt sich das Retinol besser aufnehmen.</a:t>
            </a:r>
            <a:endParaRPr b="0" lang="ru-RU" sz="20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 name="PlaceHolder 1"/>
          <p:cNvSpPr>
            <a:spLocks noGrp="1"/>
          </p:cNvSpPr>
          <p:nvPr>
            <p:ph type="sldImg"/>
          </p:nvPr>
        </p:nvSpPr>
        <p:spPr>
          <a:xfrm>
            <a:off x="380880" y="685800"/>
            <a:ext cx="6095520" cy="3428640"/>
          </a:xfrm>
          <a:prstGeom prst="rect">
            <a:avLst/>
          </a:prstGeom>
        </p:spPr>
      </p:sp>
      <p:sp>
        <p:nvSpPr>
          <p:cNvPr id="419"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5640">
              <a:lnSpc>
                <a:spcPct val="100000"/>
              </a:lnSpc>
              <a:tabLst>
                <a:tab algn="l" pos="0"/>
              </a:tabLst>
            </a:pPr>
            <a:r>
              <a:rPr b="0" lang="de-DE" sz="2000" spc="-1" strike="noStrike">
                <a:latin typeface="Arial"/>
              </a:rPr>
              <a:t>Fettlösliches Vitamin D gilt als die natürliche Form des Elements. Da Vitamin D selbst fettlöslich ist, eignet sich seine Einnahme in Kombination mit Kokosöl am besten. Fettlösliches Colecalciferol neigt dazu, sich in der Leber oder im Fettgewebe anzusammeln, sodass der Körper eine Art Vitaminreserve aufbauen kann.</a:t>
            </a:r>
            <a:br/>
            <a:endParaRPr b="0" lang="ru-RU" sz="2000" spc="-1" strike="noStrike">
              <a:latin typeface="Arial"/>
            </a:endParaRPr>
          </a:p>
          <a:p>
            <a:pPr marL="216000" indent="-215640">
              <a:lnSpc>
                <a:spcPct val="100000"/>
              </a:lnSpc>
              <a:tabLst>
                <a:tab algn="l" pos="0"/>
              </a:tabLst>
            </a:pPr>
            <a:r>
              <a:rPr b="0" lang="de-DE" sz="2000" spc="-1" strike="noStrike">
                <a:latin typeface="Arial"/>
              </a:rPr>
              <a:t>Kokosöl (MST) wird in vielen Bereichen des Lebens aktiv genutzt. Seine Verwendung als Bestandteil von D-Spray kann nützlich sein bei:</a:t>
            </a:r>
            <a:endParaRPr b="0" lang="ru-RU" sz="2000" spc="-1" strike="noStrike">
              <a:latin typeface="Arial"/>
            </a:endParaRPr>
          </a:p>
          <a:p>
            <a:pPr marL="216000" indent="-215640">
              <a:lnSpc>
                <a:spcPct val="100000"/>
              </a:lnSpc>
              <a:tabLst>
                <a:tab algn="l" pos="0"/>
              </a:tabLst>
            </a:pPr>
            <a:r>
              <a:rPr b="0" lang="de-DE" sz="2000" spc="-1" strike="noStrike">
                <a:latin typeface="Arial"/>
              </a:rPr>
              <a:t>- Gewichtsabnahme</a:t>
            </a:r>
            <a:endParaRPr b="0" lang="ru-RU" sz="2000" spc="-1" strike="noStrike">
              <a:latin typeface="Arial"/>
            </a:endParaRPr>
          </a:p>
          <a:p>
            <a:pPr>
              <a:lnSpc>
                <a:spcPct val="100000"/>
              </a:lnSpc>
              <a:tabLst>
                <a:tab algn="l" pos="0"/>
              </a:tabLst>
            </a:pPr>
            <a:r>
              <a:rPr b="0" lang="de-DE" sz="2000" spc="-1" strike="noStrike">
                <a:latin typeface="Arial"/>
              </a:rPr>
              <a:t>- Verdauungsstörungen</a:t>
            </a:r>
            <a:endParaRPr b="0" lang="ru-RU" sz="2000" spc="-1" strike="noStrike">
              <a:latin typeface="Arial"/>
            </a:endParaRPr>
          </a:p>
          <a:p>
            <a:pPr>
              <a:lnSpc>
                <a:spcPct val="100000"/>
              </a:lnSpc>
              <a:tabLst>
                <a:tab algn="l" pos="0"/>
              </a:tabLst>
            </a:pPr>
            <a:r>
              <a:rPr b="0" lang="de-DE" sz="2000" spc="-1" strike="noStrike">
                <a:latin typeface="Arial"/>
              </a:rPr>
              <a:t>- Immunschwäche</a:t>
            </a:r>
            <a:endParaRPr b="0" lang="ru-RU" sz="2000" spc="-1" strike="noStrike">
              <a:latin typeface="Arial"/>
            </a:endParaRPr>
          </a:p>
          <a:p>
            <a:pPr>
              <a:lnSpc>
                <a:spcPct val="100000"/>
              </a:lnSpc>
              <a:tabLst>
                <a:tab algn="l" pos="0"/>
              </a:tabLst>
            </a:pPr>
            <a:r>
              <a:rPr b="0" lang="de-DE" sz="2000" spc="-1" strike="noStrike">
                <a:latin typeface="Arial"/>
              </a:rPr>
              <a:t>- Als Energielieferant bei sportlichen Aktivitäten</a:t>
            </a:r>
            <a:endParaRPr b="0" lang="ru-RU" sz="2000" spc="-1" strike="noStrike">
              <a:latin typeface="Arial"/>
            </a:endParaRPr>
          </a:p>
          <a:p>
            <a:pPr>
              <a:lnSpc>
                <a:spcPct val="100000"/>
              </a:lnSpc>
              <a:tabLst>
                <a:tab algn="l" pos="0"/>
              </a:tabLst>
            </a:pPr>
            <a:r>
              <a:rPr b="0" lang="de-DE" sz="2000" spc="-1" strike="noStrike">
                <a:latin typeface="Arial"/>
              </a:rPr>
              <a:t>- Bei kognitiven Störungen (in Bezug auf Gedächtnis, Aufmerksamkeit usw.)</a:t>
            </a:r>
            <a:endParaRPr b="0" lang="ru-RU"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0" name="PlaceHolder 1"/>
          <p:cNvSpPr>
            <a:spLocks noGrp="1"/>
          </p:cNvSpPr>
          <p:nvPr>
            <p:ph type="sldImg"/>
          </p:nvPr>
        </p:nvSpPr>
        <p:spPr>
          <a:xfrm>
            <a:off x="380880" y="685800"/>
            <a:ext cx="6095520" cy="3428640"/>
          </a:xfrm>
          <a:prstGeom prst="rect">
            <a:avLst/>
          </a:prstGeom>
        </p:spPr>
      </p:sp>
      <p:sp>
        <p:nvSpPr>
          <p:cNvPr id="421"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5640">
              <a:lnSpc>
                <a:spcPct val="100000"/>
              </a:lnSpc>
              <a:tabLst>
                <a:tab algn="l" pos="0"/>
              </a:tabLst>
            </a:pPr>
            <a:r>
              <a:rPr b="0" lang="de-DE" sz="2000" spc="-1" strike="noStrike">
                <a:latin typeface="Arial"/>
              </a:rPr>
              <a:t>Vitamin D existiert in zwei Formen:</a:t>
            </a:r>
            <a:br/>
            <a:endParaRPr b="0" lang="ru-RU" sz="2000" spc="-1" strike="noStrike">
              <a:latin typeface="Arial"/>
            </a:endParaRPr>
          </a:p>
          <a:p>
            <a:pPr marL="216000" indent="-215640">
              <a:lnSpc>
                <a:spcPct val="100000"/>
              </a:lnSpc>
              <a:tabLst>
                <a:tab algn="l" pos="0"/>
              </a:tabLst>
            </a:pPr>
            <a:r>
              <a:rPr b="0" lang="de-DE" sz="2000" spc="-1" strike="noStrike">
                <a:latin typeface="Arial"/>
              </a:rPr>
              <a:t>Vitamin D3 (Colecalciferol) - wird durch UV-Strahlen in der Haut synthetisiert und ist auch in tierischen Produkten enthalten.</a:t>
            </a:r>
            <a:endParaRPr b="0" lang="ru-RU" sz="2000" spc="-1" strike="noStrike">
              <a:latin typeface="Arial"/>
            </a:endParaRPr>
          </a:p>
          <a:p>
            <a:pPr marL="216000" indent="-215640">
              <a:lnSpc>
                <a:spcPct val="100000"/>
              </a:lnSpc>
              <a:tabLst>
                <a:tab algn="l" pos="0"/>
              </a:tabLst>
            </a:pPr>
            <a:r>
              <a:rPr b="0" lang="de-DE" sz="2000" spc="-1" strike="noStrike">
                <a:latin typeface="Arial"/>
              </a:rPr>
              <a:t>Vitamin D2 (Ergocalciferol) ist in einigen Pflanzen, Pilzen und Hefen enthalten.</a:t>
            </a:r>
            <a:br/>
            <a:br/>
            <a:r>
              <a:rPr b="0" lang="de-DE" sz="2000" spc="-1" strike="noStrike">
                <a:latin typeface="Arial"/>
              </a:rPr>
              <a:t>Die Forschung zeigt, dass Vitamin-D3-Präparate den Vitamin-D-Gehalt im Blut wirksamer erhöhen als Vitamin-D2-Präparate. (*)</a:t>
            </a:r>
            <a:endParaRPr b="0" lang="ru-RU" sz="2000" spc="-1" strike="noStrike">
              <a:latin typeface="Arial"/>
            </a:endParaRPr>
          </a:p>
          <a:p>
            <a:pPr marL="216000" indent="-215640">
              <a:lnSpc>
                <a:spcPct val="100000"/>
              </a:lnSpc>
              <a:tabLst>
                <a:tab algn="l" pos="0"/>
              </a:tabLst>
            </a:pPr>
            <a:br/>
            <a:r>
              <a:rPr b="0" lang="de-DE" sz="2000" spc="-1" strike="noStrike">
                <a:latin typeface="Arial"/>
              </a:rPr>
              <a:t>(*) Tripkovic L. et al. Comparison of vitamin D2 and vitamin D3 supplementation in raising serum 25-hydroxyvitamin D status: a systematic review and meta-analysis // Am. J. Clin. Nutr. 2012. Vol. 95, № 6. P. 1357–1364.</a:t>
            </a:r>
            <a:endParaRPr b="0" lang="ru-RU"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26" name="PlaceHolder 2"/>
          <p:cNvSpPr>
            <a:spLocks noGrp="1"/>
          </p:cNvSpPr>
          <p:nvPr>
            <p:ph type="body"/>
          </p:nvPr>
        </p:nvSpPr>
        <p:spPr>
          <a:xfrm>
            <a:off x="1218960" y="320940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27" name="PlaceHolder 3"/>
          <p:cNvSpPr>
            <a:spLocks noGrp="1"/>
          </p:cNvSpPr>
          <p:nvPr>
            <p:ph type="body"/>
          </p:nvPr>
        </p:nvSpPr>
        <p:spPr>
          <a:xfrm>
            <a:off x="1218960" y="736452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29"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30"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31"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32" name="PlaceHolder 5"/>
          <p:cNvSpPr>
            <a:spLocks noGrp="1"/>
          </p:cNvSpPr>
          <p:nvPr>
            <p:ph type="body"/>
          </p:nvPr>
        </p:nvSpPr>
        <p:spPr>
          <a:xfrm>
            <a:off x="124635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34" name="PlaceHolder 2"/>
          <p:cNvSpPr>
            <a:spLocks noGrp="1"/>
          </p:cNvSpPr>
          <p:nvPr>
            <p:ph type="body"/>
          </p:nvPr>
        </p:nvSpPr>
        <p:spPr>
          <a:xfrm>
            <a:off x="121896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35" name="PlaceHolder 3"/>
          <p:cNvSpPr>
            <a:spLocks noGrp="1"/>
          </p:cNvSpPr>
          <p:nvPr>
            <p:ph type="body"/>
          </p:nvPr>
        </p:nvSpPr>
        <p:spPr>
          <a:xfrm>
            <a:off x="863856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36" name="PlaceHolder 4"/>
          <p:cNvSpPr>
            <a:spLocks noGrp="1"/>
          </p:cNvSpPr>
          <p:nvPr>
            <p:ph type="body"/>
          </p:nvPr>
        </p:nvSpPr>
        <p:spPr>
          <a:xfrm>
            <a:off x="1605852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37" name="PlaceHolder 5"/>
          <p:cNvSpPr>
            <a:spLocks noGrp="1"/>
          </p:cNvSpPr>
          <p:nvPr>
            <p:ph type="body"/>
          </p:nvPr>
        </p:nvSpPr>
        <p:spPr>
          <a:xfrm>
            <a:off x="121896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38" name="PlaceHolder 6"/>
          <p:cNvSpPr>
            <a:spLocks noGrp="1"/>
          </p:cNvSpPr>
          <p:nvPr>
            <p:ph type="body"/>
          </p:nvPr>
        </p:nvSpPr>
        <p:spPr>
          <a:xfrm>
            <a:off x="863856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39" name="PlaceHolder 7"/>
          <p:cNvSpPr>
            <a:spLocks noGrp="1"/>
          </p:cNvSpPr>
          <p:nvPr>
            <p:ph type="body"/>
          </p:nvPr>
        </p:nvSpPr>
        <p:spPr>
          <a:xfrm>
            <a:off x="1605852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47" name="PlaceHolder 2"/>
          <p:cNvSpPr>
            <a:spLocks noGrp="1"/>
          </p:cNvSpPr>
          <p:nvPr>
            <p:ph type="subTitle"/>
          </p:nvPr>
        </p:nvSpPr>
        <p:spPr>
          <a:xfrm>
            <a:off x="1218960" y="3209400"/>
            <a:ext cx="21944880" cy="795492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49" name="PlaceHolder 2"/>
          <p:cNvSpPr>
            <a:spLocks noGrp="1"/>
          </p:cNvSpPr>
          <p:nvPr>
            <p:ph type="body"/>
          </p:nvPr>
        </p:nvSpPr>
        <p:spPr>
          <a:xfrm>
            <a:off x="1218960" y="3209400"/>
            <a:ext cx="21944880" cy="795492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51"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52"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1218960" y="547200"/>
            <a:ext cx="21944880" cy="1061604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56"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57"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58"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5" name="PlaceHolder 2"/>
          <p:cNvSpPr>
            <a:spLocks noGrp="1"/>
          </p:cNvSpPr>
          <p:nvPr>
            <p:ph type="subTitle"/>
          </p:nvPr>
        </p:nvSpPr>
        <p:spPr>
          <a:xfrm>
            <a:off x="1218960" y="3209400"/>
            <a:ext cx="21944880" cy="795492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60"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61"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62" name="PlaceHolder 4"/>
          <p:cNvSpPr>
            <a:spLocks noGrp="1"/>
          </p:cNvSpPr>
          <p:nvPr>
            <p:ph type="body"/>
          </p:nvPr>
        </p:nvSpPr>
        <p:spPr>
          <a:xfrm>
            <a:off x="124635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64"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65"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66" name="PlaceHolder 4"/>
          <p:cNvSpPr>
            <a:spLocks noGrp="1"/>
          </p:cNvSpPr>
          <p:nvPr>
            <p:ph type="body"/>
          </p:nvPr>
        </p:nvSpPr>
        <p:spPr>
          <a:xfrm>
            <a:off x="1218960" y="736452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68" name="PlaceHolder 2"/>
          <p:cNvSpPr>
            <a:spLocks noGrp="1"/>
          </p:cNvSpPr>
          <p:nvPr>
            <p:ph type="body"/>
          </p:nvPr>
        </p:nvSpPr>
        <p:spPr>
          <a:xfrm>
            <a:off x="1218960" y="320940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69" name="PlaceHolder 3"/>
          <p:cNvSpPr>
            <a:spLocks noGrp="1"/>
          </p:cNvSpPr>
          <p:nvPr>
            <p:ph type="body"/>
          </p:nvPr>
        </p:nvSpPr>
        <p:spPr>
          <a:xfrm>
            <a:off x="1218960" y="736452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71"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72"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73"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74" name="PlaceHolder 5"/>
          <p:cNvSpPr>
            <a:spLocks noGrp="1"/>
          </p:cNvSpPr>
          <p:nvPr>
            <p:ph type="body"/>
          </p:nvPr>
        </p:nvSpPr>
        <p:spPr>
          <a:xfrm>
            <a:off x="124635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76" name="PlaceHolder 2"/>
          <p:cNvSpPr>
            <a:spLocks noGrp="1"/>
          </p:cNvSpPr>
          <p:nvPr>
            <p:ph type="body"/>
          </p:nvPr>
        </p:nvSpPr>
        <p:spPr>
          <a:xfrm>
            <a:off x="121896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77" name="PlaceHolder 3"/>
          <p:cNvSpPr>
            <a:spLocks noGrp="1"/>
          </p:cNvSpPr>
          <p:nvPr>
            <p:ph type="body"/>
          </p:nvPr>
        </p:nvSpPr>
        <p:spPr>
          <a:xfrm>
            <a:off x="863856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78" name="PlaceHolder 4"/>
          <p:cNvSpPr>
            <a:spLocks noGrp="1"/>
          </p:cNvSpPr>
          <p:nvPr>
            <p:ph type="body"/>
          </p:nvPr>
        </p:nvSpPr>
        <p:spPr>
          <a:xfrm>
            <a:off x="1605852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79" name="PlaceHolder 5"/>
          <p:cNvSpPr>
            <a:spLocks noGrp="1"/>
          </p:cNvSpPr>
          <p:nvPr>
            <p:ph type="body"/>
          </p:nvPr>
        </p:nvSpPr>
        <p:spPr>
          <a:xfrm>
            <a:off x="121896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80" name="PlaceHolder 6"/>
          <p:cNvSpPr>
            <a:spLocks noGrp="1"/>
          </p:cNvSpPr>
          <p:nvPr>
            <p:ph type="body"/>
          </p:nvPr>
        </p:nvSpPr>
        <p:spPr>
          <a:xfrm>
            <a:off x="863856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81" name="PlaceHolder 7"/>
          <p:cNvSpPr>
            <a:spLocks noGrp="1"/>
          </p:cNvSpPr>
          <p:nvPr>
            <p:ph type="body"/>
          </p:nvPr>
        </p:nvSpPr>
        <p:spPr>
          <a:xfrm>
            <a:off x="1605852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89" name="PlaceHolder 2"/>
          <p:cNvSpPr>
            <a:spLocks noGrp="1"/>
          </p:cNvSpPr>
          <p:nvPr>
            <p:ph type="subTitle"/>
          </p:nvPr>
        </p:nvSpPr>
        <p:spPr>
          <a:xfrm>
            <a:off x="1218960" y="3209400"/>
            <a:ext cx="21944880" cy="795492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91" name="PlaceHolder 2"/>
          <p:cNvSpPr>
            <a:spLocks noGrp="1"/>
          </p:cNvSpPr>
          <p:nvPr>
            <p:ph type="body"/>
          </p:nvPr>
        </p:nvSpPr>
        <p:spPr>
          <a:xfrm>
            <a:off x="1218960" y="3209400"/>
            <a:ext cx="21944880" cy="795492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93"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94"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7" name="PlaceHolder 2"/>
          <p:cNvSpPr>
            <a:spLocks noGrp="1"/>
          </p:cNvSpPr>
          <p:nvPr>
            <p:ph type="body"/>
          </p:nvPr>
        </p:nvSpPr>
        <p:spPr>
          <a:xfrm>
            <a:off x="1218960" y="3209400"/>
            <a:ext cx="21944880" cy="795492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1218960" y="547200"/>
            <a:ext cx="21944880" cy="1061604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98"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99"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100"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02"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103"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04" name="PlaceHolder 4"/>
          <p:cNvSpPr>
            <a:spLocks noGrp="1"/>
          </p:cNvSpPr>
          <p:nvPr>
            <p:ph type="body"/>
          </p:nvPr>
        </p:nvSpPr>
        <p:spPr>
          <a:xfrm>
            <a:off x="124635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06"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07"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08" name="PlaceHolder 4"/>
          <p:cNvSpPr>
            <a:spLocks noGrp="1"/>
          </p:cNvSpPr>
          <p:nvPr>
            <p:ph type="body"/>
          </p:nvPr>
        </p:nvSpPr>
        <p:spPr>
          <a:xfrm>
            <a:off x="1218960" y="736452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10" name="PlaceHolder 2"/>
          <p:cNvSpPr>
            <a:spLocks noGrp="1"/>
          </p:cNvSpPr>
          <p:nvPr>
            <p:ph type="body"/>
          </p:nvPr>
        </p:nvSpPr>
        <p:spPr>
          <a:xfrm>
            <a:off x="1218960" y="320940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11" name="PlaceHolder 3"/>
          <p:cNvSpPr>
            <a:spLocks noGrp="1"/>
          </p:cNvSpPr>
          <p:nvPr>
            <p:ph type="body"/>
          </p:nvPr>
        </p:nvSpPr>
        <p:spPr>
          <a:xfrm>
            <a:off x="1218960" y="736452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13"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14"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15"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16" name="PlaceHolder 5"/>
          <p:cNvSpPr>
            <a:spLocks noGrp="1"/>
          </p:cNvSpPr>
          <p:nvPr>
            <p:ph type="body"/>
          </p:nvPr>
        </p:nvSpPr>
        <p:spPr>
          <a:xfrm>
            <a:off x="124635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18" name="PlaceHolder 2"/>
          <p:cNvSpPr>
            <a:spLocks noGrp="1"/>
          </p:cNvSpPr>
          <p:nvPr>
            <p:ph type="body"/>
          </p:nvPr>
        </p:nvSpPr>
        <p:spPr>
          <a:xfrm>
            <a:off x="121896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19" name="PlaceHolder 3"/>
          <p:cNvSpPr>
            <a:spLocks noGrp="1"/>
          </p:cNvSpPr>
          <p:nvPr>
            <p:ph type="body"/>
          </p:nvPr>
        </p:nvSpPr>
        <p:spPr>
          <a:xfrm>
            <a:off x="863856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20" name="PlaceHolder 4"/>
          <p:cNvSpPr>
            <a:spLocks noGrp="1"/>
          </p:cNvSpPr>
          <p:nvPr>
            <p:ph type="body"/>
          </p:nvPr>
        </p:nvSpPr>
        <p:spPr>
          <a:xfrm>
            <a:off x="1605852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21" name="PlaceHolder 5"/>
          <p:cNvSpPr>
            <a:spLocks noGrp="1"/>
          </p:cNvSpPr>
          <p:nvPr>
            <p:ph type="body"/>
          </p:nvPr>
        </p:nvSpPr>
        <p:spPr>
          <a:xfrm>
            <a:off x="121896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22" name="PlaceHolder 6"/>
          <p:cNvSpPr>
            <a:spLocks noGrp="1"/>
          </p:cNvSpPr>
          <p:nvPr>
            <p:ph type="body"/>
          </p:nvPr>
        </p:nvSpPr>
        <p:spPr>
          <a:xfrm>
            <a:off x="863856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23" name="PlaceHolder 7"/>
          <p:cNvSpPr>
            <a:spLocks noGrp="1"/>
          </p:cNvSpPr>
          <p:nvPr>
            <p:ph type="body"/>
          </p:nvPr>
        </p:nvSpPr>
        <p:spPr>
          <a:xfrm>
            <a:off x="1605852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9"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30" name="PlaceHolder 2"/>
          <p:cNvSpPr>
            <a:spLocks noGrp="1"/>
          </p:cNvSpPr>
          <p:nvPr>
            <p:ph type="subTitle"/>
          </p:nvPr>
        </p:nvSpPr>
        <p:spPr>
          <a:xfrm>
            <a:off x="1218960" y="3209400"/>
            <a:ext cx="21944880" cy="795492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32" name="PlaceHolder 2"/>
          <p:cNvSpPr>
            <a:spLocks noGrp="1"/>
          </p:cNvSpPr>
          <p:nvPr>
            <p:ph type="body"/>
          </p:nvPr>
        </p:nvSpPr>
        <p:spPr>
          <a:xfrm>
            <a:off x="1218960" y="3209400"/>
            <a:ext cx="21944880" cy="795492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9"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10"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34"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135"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6"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7" name="PlaceHolder 1"/>
          <p:cNvSpPr>
            <a:spLocks noGrp="1"/>
          </p:cNvSpPr>
          <p:nvPr>
            <p:ph type="subTitle"/>
          </p:nvPr>
        </p:nvSpPr>
        <p:spPr>
          <a:xfrm>
            <a:off x="1218960" y="547200"/>
            <a:ext cx="21944880" cy="1061604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39"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40"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141"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43"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144"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45" name="PlaceHolder 4"/>
          <p:cNvSpPr>
            <a:spLocks noGrp="1"/>
          </p:cNvSpPr>
          <p:nvPr>
            <p:ph type="body"/>
          </p:nvPr>
        </p:nvSpPr>
        <p:spPr>
          <a:xfrm>
            <a:off x="124635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47"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48"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49" name="PlaceHolder 4"/>
          <p:cNvSpPr>
            <a:spLocks noGrp="1"/>
          </p:cNvSpPr>
          <p:nvPr>
            <p:ph type="body"/>
          </p:nvPr>
        </p:nvSpPr>
        <p:spPr>
          <a:xfrm>
            <a:off x="1218960" y="736452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51" name="PlaceHolder 2"/>
          <p:cNvSpPr>
            <a:spLocks noGrp="1"/>
          </p:cNvSpPr>
          <p:nvPr>
            <p:ph type="body"/>
          </p:nvPr>
        </p:nvSpPr>
        <p:spPr>
          <a:xfrm>
            <a:off x="1218960" y="320940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52" name="PlaceHolder 3"/>
          <p:cNvSpPr>
            <a:spLocks noGrp="1"/>
          </p:cNvSpPr>
          <p:nvPr>
            <p:ph type="body"/>
          </p:nvPr>
        </p:nvSpPr>
        <p:spPr>
          <a:xfrm>
            <a:off x="1218960" y="736452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54"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55"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56"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57" name="PlaceHolder 5"/>
          <p:cNvSpPr>
            <a:spLocks noGrp="1"/>
          </p:cNvSpPr>
          <p:nvPr>
            <p:ph type="body"/>
          </p:nvPr>
        </p:nvSpPr>
        <p:spPr>
          <a:xfrm>
            <a:off x="124635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59" name="PlaceHolder 2"/>
          <p:cNvSpPr>
            <a:spLocks noGrp="1"/>
          </p:cNvSpPr>
          <p:nvPr>
            <p:ph type="body"/>
          </p:nvPr>
        </p:nvSpPr>
        <p:spPr>
          <a:xfrm>
            <a:off x="121896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60" name="PlaceHolder 3"/>
          <p:cNvSpPr>
            <a:spLocks noGrp="1"/>
          </p:cNvSpPr>
          <p:nvPr>
            <p:ph type="body"/>
          </p:nvPr>
        </p:nvSpPr>
        <p:spPr>
          <a:xfrm>
            <a:off x="863856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61" name="PlaceHolder 4"/>
          <p:cNvSpPr>
            <a:spLocks noGrp="1"/>
          </p:cNvSpPr>
          <p:nvPr>
            <p:ph type="body"/>
          </p:nvPr>
        </p:nvSpPr>
        <p:spPr>
          <a:xfrm>
            <a:off x="1605852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62" name="PlaceHolder 5"/>
          <p:cNvSpPr>
            <a:spLocks noGrp="1"/>
          </p:cNvSpPr>
          <p:nvPr>
            <p:ph type="body"/>
          </p:nvPr>
        </p:nvSpPr>
        <p:spPr>
          <a:xfrm>
            <a:off x="121896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63" name="PlaceHolder 6"/>
          <p:cNvSpPr>
            <a:spLocks noGrp="1"/>
          </p:cNvSpPr>
          <p:nvPr>
            <p:ph type="body"/>
          </p:nvPr>
        </p:nvSpPr>
        <p:spPr>
          <a:xfrm>
            <a:off x="863856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64" name="PlaceHolder 7"/>
          <p:cNvSpPr>
            <a:spLocks noGrp="1"/>
          </p:cNvSpPr>
          <p:nvPr>
            <p:ph type="body"/>
          </p:nvPr>
        </p:nvSpPr>
        <p:spPr>
          <a:xfrm>
            <a:off x="1605852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1218960" y="547200"/>
            <a:ext cx="21944880" cy="1061604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4"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5"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16"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8"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19"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20" name="PlaceHolder 4"/>
          <p:cNvSpPr>
            <a:spLocks noGrp="1"/>
          </p:cNvSpPr>
          <p:nvPr>
            <p:ph type="body"/>
          </p:nvPr>
        </p:nvSpPr>
        <p:spPr>
          <a:xfrm>
            <a:off x="124635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22"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23"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24" name="PlaceHolder 4"/>
          <p:cNvSpPr>
            <a:spLocks noGrp="1"/>
          </p:cNvSpPr>
          <p:nvPr>
            <p:ph type="body"/>
          </p:nvPr>
        </p:nvSpPr>
        <p:spPr>
          <a:xfrm>
            <a:off x="1218960" y="736452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3.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Прямоугольник"/>
          <p:cNvSpPr/>
          <p:nvPr/>
        </p:nvSpPr>
        <p:spPr>
          <a:xfrm>
            <a:off x="-61920" y="-246240"/>
            <a:ext cx="25939080" cy="14234760"/>
          </a:xfrm>
          <a:prstGeom prst="rect">
            <a:avLst/>
          </a:prstGeom>
          <a:solidFill>
            <a:srgbClr val="ffb019"/>
          </a:solidFill>
          <a:ln w="12700">
            <a:noFill/>
          </a:ln>
        </p:spPr>
        <p:style>
          <a:lnRef idx="0"/>
          <a:fillRef idx="0"/>
          <a:effectRef idx="0"/>
          <a:fontRef idx="minor"/>
        </p:style>
      </p:sp>
      <p:sp>
        <p:nvSpPr>
          <p:cNvPr id="1" name="PlaceHolder 1"/>
          <p:cNvSpPr>
            <a:spLocks noGrp="1"/>
          </p:cNvSpPr>
          <p:nvPr>
            <p:ph type="sldNum"/>
          </p:nvPr>
        </p:nvSpPr>
        <p:spPr>
          <a:xfrm>
            <a:off x="11785680" y="12344400"/>
            <a:ext cx="5689080" cy="736200"/>
          </a:xfrm>
          <a:prstGeom prst="rect">
            <a:avLst/>
          </a:prstGeom>
        </p:spPr>
        <p:txBody>
          <a:bodyPr lIns="45720" rIns="45720" tIns="45000" bIns="45000" anchor="ctr">
            <a:noAutofit/>
          </a:bodyPr>
          <a:p>
            <a:pPr algn="r">
              <a:lnSpc>
                <a:spcPct val="100000"/>
              </a:lnSpc>
              <a:tabLst>
                <a:tab algn="l" pos="0"/>
              </a:tabLst>
            </a:pPr>
            <a:fld id="{78266AE6-8ABC-4431-87EB-41F04CEC06A7}" type="slidenum">
              <a:rPr b="0" lang="ru-RU" sz="1200" spc="-1" strike="noStrike">
                <a:solidFill>
                  <a:srgbClr val="000000"/>
                </a:solidFill>
                <a:latin typeface="Arial"/>
                <a:ea typeface="Arial"/>
              </a:rPr>
              <a:t>&lt;номер&gt;</a:t>
            </a:fld>
            <a:endParaRPr b="0" lang="ru-RU" sz="1200" spc="-1" strike="noStrike">
              <a:latin typeface="Times New Roman"/>
            </a:endParaRPr>
          </a:p>
        </p:txBody>
      </p:sp>
      <p:sp>
        <p:nvSpPr>
          <p:cNvPr id="2" name="PlaceHolder 2"/>
          <p:cNvSpPr>
            <a:spLocks noGrp="1"/>
          </p:cNvSpPr>
          <p:nvPr>
            <p:ph type="title"/>
          </p:nvPr>
        </p:nvSpPr>
        <p:spPr>
          <a:xfrm>
            <a:off x="1218960" y="547200"/>
            <a:ext cx="21944880" cy="2289960"/>
          </a:xfrm>
          <a:prstGeom prst="rect">
            <a:avLst/>
          </a:prstGeom>
        </p:spPr>
        <p:txBody>
          <a:bodyPr lIns="0" rIns="0" tIns="0" bIns="0" anchor="ctr">
            <a:noAutofit/>
          </a:bodyPr>
          <a:p>
            <a:r>
              <a:rPr b="0" lang="ru-RU" sz="1800" spc="-1" strike="noStrike">
                <a:solidFill>
                  <a:srgbClr val="000000"/>
                </a:solidFill>
                <a:latin typeface="Arial"/>
              </a:rPr>
              <a:t>Для правки текста заглавия щёлкните мышью</a:t>
            </a:r>
            <a:endParaRPr b="0" lang="ru-RU" sz="1800" spc="-1" strike="noStrike">
              <a:solidFill>
                <a:srgbClr val="000000"/>
              </a:solidFill>
              <a:latin typeface="Arial"/>
            </a:endParaRPr>
          </a:p>
        </p:txBody>
      </p:sp>
      <p:sp>
        <p:nvSpPr>
          <p:cNvPr id="3" name="PlaceHolder 3"/>
          <p:cNvSpPr>
            <a:spLocks noGrp="1"/>
          </p:cNvSpPr>
          <p:nvPr>
            <p:ph type="body"/>
          </p:nvPr>
        </p:nvSpPr>
        <p:spPr>
          <a:xfrm>
            <a:off x="1218960" y="3209400"/>
            <a:ext cx="21944880" cy="7954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1800" spc="-1" strike="noStrike">
                <a:solidFill>
                  <a:srgbClr val="000000"/>
                </a:solidFill>
                <a:latin typeface="Arial"/>
              </a:rPr>
              <a:t>Для правки структуры щёлкните мышью</a:t>
            </a:r>
            <a:endParaRPr b="0" lang="ru-RU"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1800" spc="-1" strike="noStrike">
                <a:solidFill>
                  <a:srgbClr val="000000"/>
                </a:solidFill>
                <a:latin typeface="Arial"/>
              </a:rPr>
              <a:t>Второй уровень структуры</a:t>
            </a:r>
            <a:endParaRPr b="0" lang="ru-R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1800" spc="-1" strike="noStrike">
                <a:solidFill>
                  <a:srgbClr val="000000"/>
                </a:solidFill>
                <a:latin typeface="Arial"/>
              </a:rPr>
              <a:t>Третий уровень структуры</a:t>
            </a:r>
            <a:endParaRPr b="0" lang="ru-RU"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1800" spc="-1" strike="noStrike">
                <a:solidFill>
                  <a:srgbClr val="000000"/>
                </a:solidFill>
                <a:latin typeface="Arial"/>
              </a:rPr>
              <a:t>Четвёртый уровень структуры</a:t>
            </a:r>
            <a:endParaRPr b="0" lang="ru-RU"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Arial"/>
              </a:rPr>
              <a:t>Пятый уровень структуры</a:t>
            </a:r>
            <a:endParaRPr b="0" lang="ru-R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Arial"/>
              </a:rPr>
              <a:t>Шестой уровень структуры</a:t>
            </a:r>
            <a:endParaRPr b="0" lang="ru-R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Arial"/>
              </a:rPr>
              <a:t>Седьмой уровень структуры</a:t>
            </a:r>
            <a:endParaRPr b="0" lang="ru-R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 name="Прямоугольник" hidden="1"/>
          <p:cNvSpPr/>
          <p:nvPr/>
        </p:nvSpPr>
        <p:spPr>
          <a:xfrm>
            <a:off x="-61920" y="-246240"/>
            <a:ext cx="25939080" cy="14234760"/>
          </a:xfrm>
          <a:prstGeom prst="rect">
            <a:avLst/>
          </a:prstGeom>
          <a:solidFill>
            <a:srgbClr val="ffb019"/>
          </a:solidFill>
          <a:ln w="12700">
            <a:noFill/>
          </a:ln>
        </p:spPr>
        <p:style>
          <a:lnRef idx="0"/>
          <a:fillRef idx="0"/>
          <a:effectRef idx="0"/>
          <a:fontRef idx="minor"/>
        </p:style>
      </p:sp>
      <p:sp>
        <p:nvSpPr>
          <p:cNvPr id="41" name="Прямоугольник"/>
          <p:cNvSpPr/>
          <p:nvPr/>
        </p:nvSpPr>
        <p:spPr>
          <a:xfrm>
            <a:off x="-470880" y="-172080"/>
            <a:ext cx="25939080" cy="14234760"/>
          </a:xfrm>
          <a:prstGeom prst="rect">
            <a:avLst/>
          </a:prstGeom>
          <a:solidFill>
            <a:srgbClr val="f3f9ff"/>
          </a:solidFill>
          <a:ln w="12700">
            <a:noFill/>
          </a:ln>
        </p:spPr>
        <p:style>
          <a:lnRef idx="0"/>
          <a:fillRef idx="0"/>
          <a:effectRef idx="0"/>
          <a:fontRef idx="minor"/>
        </p:style>
      </p:sp>
      <p:sp>
        <p:nvSpPr>
          <p:cNvPr id="42" name="Прямоугольник"/>
          <p:cNvSpPr/>
          <p:nvPr/>
        </p:nvSpPr>
        <p:spPr>
          <a:xfrm>
            <a:off x="-470880" y="-172080"/>
            <a:ext cx="25939080" cy="14234760"/>
          </a:xfrm>
          <a:prstGeom prst="rect">
            <a:avLst/>
          </a:prstGeom>
          <a:solidFill>
            <a:srgbClr val="f2efea"/>
          </a:solidFill>
          <a:ln w="12700">
            <a:noFill/>
          </a:ln>
        </p:spPr>
        <p:style>
          <a:lnRef idx="0"/>
          <a:fillRef idx="0"/>
          <a:effectRef idx="0"/>
          <a:fontRef idx="minor"/>
        </p:style>
      </p:sp>
      <p:sp>
        <p:nvSpPr>
          <p:cNvPr id="43" name="PlaceHolder 1"/>
          <p:cNvSpPr>
            <a:spLocks noGrp="1"/>
          </p:cNvSpPr>
          <p:nvPr>
            <p:ph type="sldNum"/>
          </p:nvPr>
        </p:nvSpPr>
        <p:spPr>
          <a:xfrm>
            <a:off x="11785680" y="12344400"/>
            <a:ext cx="5689080" cy="736200"/>
          </a:xfrm>
          <a:prstGeom prst="rect">
            <a:avLst/>
          </a:prstGeom>
        </p:spPr>
        <p:txBody>
          <a:bodyPr lIns="45720" rIns="45720" tIns="45000" bIns="45000" anchor="ctr">
            <a:noAutofit/>
          </a:bodyPr>
          <a:p>
            <a:pPr algn="r">
              <a:lnSpc>
                <a:spcPct val="100000"/>
              </a:lnSpc>
              <a:tabLst>
                <a:tab algn="l" pos="0"/>
              </a:tabLst>
            </a:pPr>
            <a:fld id="{ACBD6B02-995B-4921-A158-613984BF07A7}" type="slidenum">
              <a:rPr b="0" lang="ru-RU" sz="1200" spc="-1" strike="noStrike">
                <a:solidFill>
                  <a:srgbClr val="000000"/>
                </a:solidFill>
                <a:latin typeface="Arial"/>
                <a:ea typeface="Arial"/>
              </a:rPr>
              <a:t>&lt;номер&gt;</a:t>
            </a:fld>
            <a:endParaRPr b="0" lang="ru-RU" sz="1200" spc="-1" strike="noStrike">
              <a:latin typeface="Times New Roman"/>
            </a:endParaRPr>
          </a:p>
        </p:txBody>
      </p:sp>
      <p:sp>
        <p:nvSpPr>
          <p:cNvPr id="44" name="PlaceHolder 2"/>
          <p:cNvSpPr>
            <a:spLocks noGrp="1"/>
          </p:cNvSpPr>
          <p:nvPr>
            <p:ph type="title"/>
          </p:nvPr>
        </p:nvSpPr>
        <p:spPr>
          <a:xfrm>
            <a:off x="1218960" y="547200"/>
            <a:ext cx="21944880" cy="2289960"/>
          </a:xfrm>
          <a:prstGeom prst="rect">
            <a:avLst/>
          </a:prstGeom>
        </p:spPr>
        <p:txBody>
          <a:bodyPr lIns="0" rIns="0" tIns="0" bIns="0" anchor="ctr">
            <a:noAutofit/>
          </a:bodyPr>
          <a:p>
            <a:r>
              <a:rPr b="0" lang="ru-RU" sz="1800" spc="-1" strike="noStrike">
                <a:solidFill>
                  <a:srgbClr val="000000"/>
                </a:solidFill>
                <a:latin typeface="Arial"/>
              </a:rPr>
              <a:t>Для правки текста заглавия щёлкните мышью</a:t>
            </a:r>
            <a:endParaRPr b="0" lang="ru-RU" sz="1800" spc="-1" strike="noStrike">
              <a:solidFill>
                <a:srgbClr val="000000"/>
              </a:solidFill>
              <a:latin typeface="Arial"/>
            </a:endParaRPr>
          </a:p>
        </p:txBody>
      </p:sp>
      <p:sp>
        <p:nvSpPr>
          <p:cNvPr id="45" name="PlaceHolder 3"/>
          <p:cNvSpPr>
            <a:spLocks noGrp="1"/>
          </p:cNvSpPr>
          <p:nvPr>
            <p:ph type="body"/>
          </p:nvPr>
        </p:nvSpPr>
        <p:spPr>
          <a:xfrm>
            <a:off x="1218960" y="3209400"/>
            <a:ext cx="21944880" cy="7954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1800" spc="-1" strike="noStrike">
                <a:solidFill>
                  <a:srgbClr val="000000"/>
                </a:solidFill>
                <a:latin typeface="Arial"/>
              </a:rPr>
              <a:t>Для правки структуры щёлкните мышью</a:t>
            </a:r>
            <a:endParaRPr b="0" lang="ru-RU"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1800" spc="-1" strike="noStrike">
                <a:solidFill>
                  <a:srgbClr val="000000"/>
                </a:solidFill>
                <a:latin typeface="Arial"/>
              </a:rPr>
              <a:t>Второй уровень структуры</a:t>
            </a:r>
            <a:endParaRPr b="0" lang="ru-R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1800" spc="-1" strike="noStrike">
                <a:solidFill>
                  <a:srgbClr val="000000"/>
                </a:solidFill>
                <a:latin typeface="Arial"/>
              </a:rPr>
              <a:t>Третий уровень структуры</a:t>
            </a:r>
            <a:endParaRPr b="0" lang="ru-RU"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1800" spc="-1" strike="noStrike">
                <a:solidFill>
                  <a:srgbClr val="000000"/>
                </a:solidFill>
                <a:latin typeface="Arial"/>
              </a:rPr>
              <a:t>Четвёртый уровень структуры</a:t>
            </a:r>
            <a:endParaRPr b="0" lang="ru-RU"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Arial"/>
              </a:rPr>
              <a:t>Пятый уровень структуры</a:t>
            </a:r>
            <a:endParaRPr b="0" lang="ru-R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Arial"/>
              </a:rPr>
              <a:t>Шестой уровень структуры</a:t>
            </a:r>
            <a:endParaRPr b="0" lang="ru-R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Arial"/>
              </a:rPr>
              <a:t>Седьмой уровень структуры</a:t>
            </a:r>
            <a:endParaRPr b="0" lang="ru-R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Прямоугольник" hidden="1"/>
          <p:cNvSpPr/>
          <p:nvPr/>
        </p:nvSpPr>
        <p:spPr>
          <a:xfrm>
            <a:off x="-61920" y="-246240"/>
            <a:ext cx="25939080" cy="14234760"/>
          </a:xfrm>
          <a:prstGeom prst="rect">
            <a:avLst/>
          </a:prstGeom>
          <a:solidFill>
            <a:srgbClr val="ffb019"/>
          </a:solidFill>
          <a:ln w="12700">
            <a:noFill/>
          </a:ln>
        </p:spPr>
        <p:style>
          <a:lnRef idx="0"/>
          <a:fillRef idx="0"/>
          <a:effectRef idx="0"/>
          <a:fontRef idx="minor"/>
        </p:style>
      </p:sp>
      <p:pic>
        <p:nvPicPr>
          <p:cNvPr id="83" name="image3.png" descr="image3.png"/>
          <p:cNvPicPr/>
          <p:nvPr/>
        </p:nvPicPr>
        <p:blipFill>
          <a:blip r:embed="rId2"/>
          <a:stretch/>
        </p:blipFill>
        <p:spPr>
          <a:xfrm>
            <a:off x="-1322640" y="-49680"/>
            <a:ext cx="27028080" cy="15202800"/>
          </a:xfrm>
          <a:prstGeom prst="rect">
            <a:avLst/>
          </a:prstGeom>
          <a:ln w="12700">
            <a:noFill/>
          </a:ln>
        </p:spPr>
      </p:pic>
      <p:pic>
        <p:nvPicPr>
          <p:cNvPr id="84" name="image4.png" descr="image4.png"/>
          <p:cNvPicPr/>
          <p:nvPr/>
        </p:nvPicPr>
        <p:blipFill>
          <a:blip r:embed="rId3"/>
          <a:stretch/>
        </p:blipFill>
        <p:spPr>
          <a:xfrm>
            <a:off x="-1389600" y="-87480"/>
            <a:ext cx="27162000" cy="15278040"/>
          </a:xfrm>
          <a:prstGeom prst="rect">
            <a:avLst/>
          </a:prstGeom>
          <a:ln w="12700">
            <a:noFill/>
          </a:ln>
        </p:spPr>
      </p:pic>
      <p:sp>
        <p:nvSpPr>
          <p:cNvPr id="85" name="PlaceHolder 1"/>
          <p:cNvSpPr>
            <a:spLocks noGrp="1"/>
          </p:cNvSpPr>
          <p:nvPr>
            <p:ph type="sldNum"/>
          </p:nvPr>
        </p:nvSpPr>
        <p:spPr>
          <a:xfrm>
            <a:off x="11785680" y="12344400"/>
            <a:ext cx="5689080" cy="736200"/>
          </a:xfrm>
          <a:prstGeom prst="rect">
            <a:avLst/>
          </a:prstGeom>
        </p:spPr>
        <p:txBody>
          <a:bodyPr lIns="45720" rIns="45720" tIns="45000" bIns="45000" anchor="ctr">
            <a:noAutofit/>
          </a:bodyPr>
          <a:p>
            <a:pPr algn="r">
              <a:lnSpc>
                <a:spcPct val="100000"/>
              </a:lnSpc>
              <a:tabLst>
                <a:tab algn="l" pos="0"/>
              </a:tabLst>
            </a:pPr>
            <a:fld id="{8B9701CD-52E0-46F4-9DC9-30FB1BB91A19}" type="slidenum">
              <a:rPr b="0" lang="ru-RU" sz="1200" spc="-1" strike="noStrike">
                <a:solidFill>
                  <a:srgbClr val="000000"/>
                </a:solidFill>
                <a:latin typeface="Arial"/>
                <a:ea typeface="Arial"/>
              </a:rPr>
              <a:t>&lt;номер&gt;</a:t>
            </a:fld>
            <a:endParaRPr b="0" lang="ru-RU" sz="1200" spc="-1" strike="noStrike">
              <a:latin typeface="Times New Roman"/>
            </a:endParaRPr>
          </a:p>
        </p:txBody>
      </p:sp>
      <p:sp>
        <p:nvSpPr>
          <p:cNvPr id="86" name="PlaceHolder 2"/>
          <p:cNvSpPr>
            <a:spLocks noGrp="1"/>
          </p:cNvSpPr>
          <p:nvPr>
            <p:ph type="title"/>
          </p:nvPr>
        </p:nvSpPr>
        <p:spPr>
          <a:xfrm>
            <a:off x="1218960" y="547200"/>
            <a:ext cx="21944880" cy="2289960"/>
          </a:xfrm>
          <a:prstGeom prst="rect">
            <a:avLst/>
          </a:prstGeom>
        </p:spPr>
        <p:txBody>
          <a:bodyPr lIns="0" rIns="0" tIns="0" bIns="0" anchor="ctr">
            <a:noAutofit/>
          </a:bodyPr>
          <a:p>
            <a:r>
              <a:rPr b="0" lang="ru-RU" sz="1800" spc="-1" strike="noStrike">
                <a:solidFill>
                  <a:srgbClr val="000000"/>
                </a:solidFill>
                <a:latin typeface="Arial"/>
              </a:rPr>
              <a:t>Для правки текста заглавия щёлкните мышью</a:t>
            </a:r>
            <a:endParaRPr b="0" lang="ru-RU" sz="1800" spc="-1" strike="noStrike">
              <a:solidFill>
                <a:srgbClr val="000000"/>
              </a:solidFill>
              <a:latin typeface="Arial"/>
            </a:endParaRPr>
          </a:p>
        </p:txBody>
      </p:sp>
      <p:sp>
        <p:nvSpPr>
          <p:cNvPr id="87" name="PlaceHolder 3"/>
          <p:cNvSpPr>
            <a:spLocks noGrp="1"/>
          </p:cNvSpPr>
          <p:nvPr>
            <p:ph type="body"/>
          </p:nvPr>
        </p:nvSpPr>
        <p:spPr>
          <a:xfrm>
            <a:off x="1218960" y="3209400"/>
            <a:ext cx="21944880" cy="7954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1800" spc="-1" strike="noStrike">
                <a:solidFill>
                  <a:srgbClr val="000000"/>
                </a:solidFill>
                <a:latin typeface="Arial"/>
              </a:rPr>
              <a:t>Для правки структуры щёлкните мышью</a:t>
            </a:r>
            <a:endParaRPr b="0" lang="ru-RU"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1800" spc="-1" strike="noStrike">
                <a:solidFill>
                  <a:srgbClr val="000000"/>
                </a:solidFill>
                <a:latin typeface="Arial"/>
              </a:rPr>
              <a:t>Второй уровень структуры</a:t>
            </a:r>
            <a:endParaRPr b="0" lang="ru-R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1800" spc="-1" strike="noStrike">
                <a:solidFill>
                  <a:srgbClr val="000000"/>
                </a:solidFill>
                <a:latin typeface="Arial"/>
              </a:rPr>
              <a:t>Третий уровень структуры</a:t>
            </a:r>
            <a:endParaRPr b="0" lang="ru-RU"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1800" spc="-1" strike="noStrike">
                <a:solidFill>
                  <a:srgbClr val="000000"/>
                </a:solidFill>
                <a:latin typeface="Arial"/>
              </a:rPr>
              <a:t>Четвёртый уровень структуры</a:t>
            </a:r>
            <a:endParaRPr b="0" lang="ru-RU"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Arial"/>
              </a:rPr>
              <a:t>Пятый уровень структуры</a:t>
            </a:r>
            <a:endParaRPr b="0" lang="ru-R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Arial"/>
              </a:rPr>
              <a:t>Шестой уровень структуры</a:t>
            </a:r>
            <a:endParaRPr b="0" lang="ru-R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Arial"/>
              </a:rPr>
              <a:t>Седьмой уровень структуры</a:t>
            </a:r>
            <a:endParaRPr b="0" lang="ru-R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4" name="Прямоугольник" hidden="1"/>
          <p:cNvSpPr/>
          <p:nvPr/>
        </p:nvSpPr>
        <p:spPr>
          <a:xfrm>
            <a:off x="-61920" y="-246240"/>
            <a:ext cx="25939080" cy="14234760"/>
          </a:xfrm>
          <a:prstGeom prst="rect">
            <a:avLst/>
          </a:prstGeom>
          <a:solidFill>
            <a:srgbClr val="ffb019"/>
          </a:solidFill>
          <a:ln w="12700">
            <a:noFill/>
          </a:ln>
        </p:spPr>
        <p:style>
          <a:lnRef idx="0"/>
          <a:fillRef idx="0"/>
          <a:effectRef idx="0"/>
          <a:fontRef idx="minor"/>
        </p:style>
      </p:sp>
      <p:pic>
        <p:nvPicPr>
          <p:cNvPr id="125" name="image1.png" descr="image1.png"/>
          <p:cNvPicPr/>
          <p:nvPr/>
        </p:nvPicPr>
        <p:blipFill>
          <a:blip r:embed="rId2"/>
          <a:srcRect l="0" t="0" r="138" b="0"/>
          <a:stretch/>
        </p:blipFill>
        <p:spPr>
          <a:xfrm>
            <a:off x="-113400" y="-168120"/>
            <a:ext cx="24893640" cy="14051160"/>
          </a:xfrm>
          <a:prstGeom prst="rect">
            <a:avLst/>
          </a:prstGeom>
          <a:ln w="12700">
            <a:noFill/>
          </a:ln>
        </p:spPr>
      </p:pic>
      <p:sp>
        <p:nvSpPr>
          <p:cNvPr id="126" name="PlaceHolder 1"/>
          <p:cNvSpPr>
            <a:spLocks noGrp="1"/>
          </p:cNvSpPr>
          <p:nvPr>
            <p:ph type="sldNum"/>
          </p:nvPr>
        </p:nvSpPr>
        <p:spPr>
          <a:xfrm>
            <a:off x="11785680" y="12344400"/>
            <a:ext cx="5689080" cy="736200"/>
          </a:xfrm>
          <a:prstGeom prst="rect">
            <a:avLst/>
          </a:prstGeom>
        </p:spPr>
        <p:txBody>
          <a:bodyPr lIns="45720" rIns="45720" tIns="45000" bIns="45000" anchor="ctr">
            <a:noAutofit/>
          </a:bodyPr>
          <a:p>
            <a:pPr algn="r">
              <a:lnSpc>
                <a:spcPct val="100000"/>
              </a:lnSpc>
              <a:tabLst>
                <a:tab algn="l" pos="0"/>
              </a:tabLst>
            </a:pPr>
            <a:fld id="{84ADC522-7F40-41ED-A652-69C011B8F1DD}" type="slidenum">
              <a:rPr b="0" lang="ru-RU" sz="1200" spc="-1" strike="noStrike">
                <a:solidFill>
                  <a:srgbClr val="000000"/>
                </a:solidFill>
                <a:latin typeface="Arial"/>
                <a:ea typeface="Arial"/>
              </a:rPr>
              <a:t>&lt;номер&gt;</a:t>
            </a:fld>
            <a:endParaRPr b="0" lang="ru-RU" sz="1200" spc="-1" strike="noStrike">
              <a:latin typeface="Times New Roman"/>
            </a:endParaRPr>
          </a:p>
        </p:txBody>
      </p:sp>
      <p:sp>
        <p:nvSpPr>
          <p:cNvPr id="127" name="PlaceHolder 2"/>
          <p:cNvSpPr>
            <a:spLocks noGrp="1"/>
          </p:cNvSpPr>
          <p:nvPr>
            <p:ph type="title"/>
          </p:nvPr>
        </p:nvSpPr>
        <p:spPr>
          <a:xfrm>
            <a:off x="1218960" y="547200"/>
            <a:ext cx="21944880" cy="2289960"/>
          </a:xfrm>
          <a:prstGeom prst="rect">
            <a:avLst/>
          </a:prstGeom>
        </p:spPr>
        <p:txBody>
          <a:bodyPr lIns="0" rIns="0" tIns="0" bIns="0" anchor="ctr">
            <a:noAutofit/>
          </a:bodyPr>
          <a:p>
            <a:r>
              <a:rPr b="0" lang="ru-RU" sz="1800" spc="-1" strike="noStrike">
                <a:solidFill>
                  <a:srgbClr val="000000"/>
                </a:solidFill>
                <a:latin typeface="Arial"/>
              </a:rPr>
              <a:t>Для правки текста заглавия щёлкните мышью</a:t>
            </a:r>
            <a:endParaRPr b="0" lang="ru-RU" sz="1800" spc="-1" strike="noStrike">
              <a:solidFill>
                <a:srgbClr val="000000"/>
              </a:solidFill>
              <a:latin typeface="Arial"/>
            </a:endParaRPr>
          </a:p>
        </p:txBody>
      </p:sp>
      <p:sp>
        <p:nvSpPr>
          <p:cNvPr id="128" name="PlaceHolder 3"/>
          <p:cNvSpPr>
            <a:spLocks noGrp="1"/>
          </p:cNvSpPr>
          <p:nvPr>
            <p:ph type="body"/>
          </p:nvPr>
        </p:nvSpPr>
        <p:spPr>
          <a:xfrm>
            <a:off x="1218960" y="3209400"/>
            <a:ext cx="21944880" cy="7954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1800" spc="-1" strike="noStrike">
                <a:solidFill>
                  <a:srgbClr val="000000"/>
                </a:solidFill>
                <a:latin typeface="Arial"/>
              </a:rPr>
              <a:t>Для правки структуры щёлкните мышью</a:t>
            </a:r>
            <a:endParaRPr b="0" lang="ru-RU"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1800" spc="-1" strike="noStrike">
                <a:solidFill>
                  <a:srgbClr val="000000"/>
                </a:solidFill>
                <a:latin typeface="Arial"/>
              </a:rPr>
              <a:t>Второй уровень структуры</a:t>
            </a:r>
            <a:endParaRPr b="0" lang="ru-R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1800" spc="-1" strike="noStrike">
                <a:solidFill>
                  <a:srgbClr val="000000"/>
                </a:solidFill>
                <a:latin typeface="Arial"/>
              </a:rPr>
              <a:t>Третий уровень структуры</a:t>
            </a:r>
            <a:endParaRPr b="0" lang="ru-RU"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1800" spc="-1" strike="noStrike">
                <a:solidFill>
                  <a:srgbClr val="000000"/>
                </a:solidFill>
                <a:latin typeface="Arial"/>
              </a:rPr>
              <a:t>Четвёртый уровень структуры</a:t>
            </a:r>
            <a:endParaRPr b="0" lang="ru-RU"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Arial"/>
              </a:rPr>
              <a:t>Пятый уровень структуры</a:t>
            </a:r>
            <a:endParaRPr b="0" lang="ru-R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Arial"/>
              </a:rPr>
              <a:t>Шестой уровень структуры</a:t>
            </a:r>
            <a:endParaRPr b="0" lang="ru-R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Arial"/>
              </a:rPr>
              <a:t>Седьмой уровень структуры</a:t>
            </a:r>
            <a:endParaRPr b="0" lang="ru-R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png"/><Relationship Id="rId11" Type="http://schemas.openxmlformats.org/officeDocument/2006/relationships/image" Target="../media/image60.png"/><Relationship Id="rId12" Type="http://schemas.openxmlformats.org/officeDocument/2006/relationships/image" Target="../media/image61.png"/><Relationship Id="rId13" Type="http://schemas.openxmlformats.org/officeDocument/2006/relationships/image" Target="../media/image62.png"/><Relationship Id="rId14" Type="http://schemas.openxmlformats.org/officeDocument/2006/relationships/image" Target="../media/image63.png"/><Relationship Id="rId15" Type="http://schemas.openxmlformats.org/officeDocument/2006/relationships/image" Target="../media/image64.png"/><Relationship Id="rId16" Type="http://schemas.openxmlformats.org/officeDocument/2006/relationships/image" Target="../media/image65.png"/><Relationship Id="rId17" Type="http://schemas.openxmlformats.org/officeDocument/2006/relationships/image" Target="../media/image66.png"/><Relationship Id="rId18" Type="http://schemas.openxmlformats.org/officeDocument/2006/relationships/image" Target="../media/image67.png"/><Relationship Id="rId19" Type="http://schemas.openxmlformats.org/officeDocument/2006/relationships/slideLayout" Target="../slideLayouts/slideLayout39.xml"/>
</Relationships>
</file>

<file path=ppt/slides/_rels/slide11.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slideLayout" Target="../slideLayouts/slideLayout27.xml"/>
</Relationships>
</file>

<file path=ppt/slides/_rels/slide12.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image" Target="../media/image76.png"/><Relationship Id="rId3" Type="http://schemas.openxmlformats.org/officeDocument/2006/relationships/slideLayout" Target="../slideLayouts/slideLayout15.xml"/>
</Relationships>
</file>

<file path=ppt/slides/_rels/slide13.xml.rels><?xml version="1.0" encoding="UTF-8"?>
<Relationships xmlns="http://schemas.openxmlformats.org/package/2006/relationships"><Relationship Id="rId1" Type="http://schemas.openxmlformats.org/officeDocument/2006/relationships/hyperlink" Target="https://faculty.ksu.edu.sa/sites/default/files/color_atlas_of_biochemistry_2nd_ed.pdf" TargetMode="External"/><Relationship Id="rId2" Type="http://schemas.openxmlformats.org/officeDocument/2006/relationships/hyperlink" Target="https://earthobservatory.nasa.gov/features/UVB/uvb_radiation3.php" TargetMode="External"/><Relationship Id="rId3" Type="http://schemas.openxmlformats.org/officeDocument/2006/relationships/hyperlink" Target="https://pubmed.ncbi.nlm.nih.gov/31548595/" TargetMode="External"/><Relationship Id="rId4" Type="http://schemas.openxmlformats.org/officeDocument/2006/relationships/hyperlink" Target="https://pubmed.ncbi.nlm.nih.gov/28516265/" TargetMode="External"/><Relationship Id="rId5" Type="http://schemas.openxmlformats.org/officeDocument/2006/relationships/hyperlink" Target="https://pubmed.ncbi.nlm.nih.gov/22275473/" TargetMode="External"/><Relationship Id="rId6" Type="http://schemas.openxmlformats.org/officeDocument/2006/relationships/hyperlink" Target="https://pubmed.ncbi.nlm.nih.gov/32217340/" TargetMode="External"/><Relationship Id="rId7" Type="http://schemas.openxmlformats.org/officeDocument/2006/relationships/hyperlink" Target="https://www.ncbi.nlm.nih.gov/pmc/articles/PMC3447082/" TargetMode="External"/><Relationship Id="rId8" Type="http://schemas.openxmlformats.org/officeDocument/2006/relationships/hyperlink" Target="https://pubmed.ncbi.nlm.nih.gov/18541825/" TargetMode="External"/><Relationship Id="rId9" Type="http://schemas.openxmlformats.org/officeDocument/2006/relationships/hyperlink" Target="https://pubmed.ncbi.nlm.nih.gov/18635847/" TargetMode="External"/><Relationship Id="rId10" Type="http://schemas.openxmlformats.org/officeDocument/2006/relationships/hyperlink" Target="https://pubmed.ncbi.nlm.nih.gov/18682515/" TargetMode="External"/><Relationship Id="rId11" Type="http://schemas.openxmlformats.org/officeDocument/2006/relationships/hyperlink" Target="https://pubmed.ncbi.nlm.nih.gov/17264183/" TargetMode="External"/><Relationship Id="rId12" Type="http://schemas.openxmlformats.org/officeDocument/2006/relationships/hyperlink" Target="https://pubmed.ncbi.nlm.nih.gov/19307517/" TargetMode="External"/><Relationship Id="rId13" Type="http://schemas.openxmlformats.org/officeDocument/2006/relationships/hyperlink" Target="https://pubmed.ncbi.nlm.nih.gov/19797342/" TargetMode="External"/><Relationship Id="rId14" Type="http://schemas.openxmlformats.org/officeDocument/2006/relationships/image" Target="../media/image77.png"/><Relationship Id="rId15" Type="http://schemas.openxmlformats.org/officeDocument/2006/relationships/slideLayout" Target="../slideLayouts/slideLayout15.xml"/>
</Relationships>
</file>

<file path=ppt/slides/_rels/slide14.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slideLayout" Target="../slideLayouts/slideLayout27.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slideLayout" Target="../slideLayouts/slideLayout15.xml"/><Relationship Id="rId9"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chart" Target="../charts/chart2.xml"/><Relationship Id="rId3" Type="http://schemas.openxmlformats.org/officeDocument/2006/relationships/slideLayout" Target="../slideLayouts/slideLayout15.xml"/>
</Relationships>
</file>

<file path=ppt/slides/_rels/slide4.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15.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slideLayout" Target="../slideLayouts/slideLayout27.xml"/>
</Relationships>
</file>

<file path=ppt/slides/_rels/slide6.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slideLayout" Target="../slideLayouts/slideLayout15.xml"/>
</Relationships>
</file>

<file path=ppt/slides/_rels/slide7.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slideLayout" Target="../slideLayouts/slideLayout27.xml"/>
</Relationships>
</file>

<file path=ppt/slides/_rels/slide8.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39.png"/><Relationship Id="rId16" Type="http://schemas.openxmlformats.org/officeDocument/2006/relationships/slideLayout" Target="../slideLayouts/slideLayout27.xml"/><Relationship Id="rId17"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 Id="rId11" Type="http://schemas.openxmlformats.org/officeDocument/2006/relationships/slideLayout" Target="../slideLayouts/slideLayout3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1" name="image1.jpeg 1" descr=""/>
          <p:cNvPicPr/>
          <p:nvPr/>
        </p:nvPicPr>
        <p:blipFill>
          <a:blip r:embed="rId1"/>
          <a:srcRect l="644" t="2230" r="1483" b="2226"/>
          <a:stretch/>
        </p:blipFill>
        <p:spPr>
          <a:xfrm>
            <a:off x="-171360" y="-228600"/>
            <a:ext cx="26117280" cy="14344200"/>
          </a:xfrm>
          <a:prstGeom prst="rect">
            <a:avLst/>
          </a:prstGeom>
          <a:ln w="12700">
            <a:noFill/>
          </a:ln>
        </p:spPr>
      </p:pic>
      <p:pic>
        <p:nvPicPr>
          <p:cNvPr id="172" name="image5.png" descr="image5.png"/>
          <p:cNvPicPr/>
          <p:nvPr/>
        </p:nvPicPr>
        <p:blipFill>
          <a:blip r:embed="rId2"/>
          <a:stretch/>
        </p:blipFill>
        <p:spPr>
          <a:xfrm>
            <a:off x="1429200" y="927720"/>
            <a:ext cx="3728160" cy="655920"/>
          </a:xfrm>
          <a:prstGeom prst="rect">
            <a:avLst/>
          </a:prstGeom>
          <a:ln w="12700">
            <a:noFill/>
          </a:ln>
        </p:spPr>
      </p:pic>
      <p:sp>
        <p:nvSpPr>
          <p:cNvPr id="173" name="D-Spray"/>
          <p:cNvSpPr/>
          <p:nvPr/>
        </p:nvSpPr>
        <p:spPr>
          <a:xfrm>
            <a:off x="1429200" y="4643640"/>
            <a:ext cx="13570560" cy="200232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ru-RU" sz="12200" spc="-1" strike="noStrike" cap="all">
                <a:solidFill>
                  <a:srgbClr val="fd7042"/>
                </a:solidFill>
                <a:latin typeface="Arial"/>
                <a:ea typeface="Arial"/>
              </a:rPr>
              <a:t>D-S</a:t>
            </a:r>
            <a:r>
              <a:rPr b="1" lang="ru-RU" sz="12200" spc="-1" strike="noStrike">
                <a:solidFill>
                  <a:srgbClr val="fd7042"/>
                </a:solidFill>
                <a:latin typeface="Arial"/>
                <a:ea typeface="Arial"/>
              </a:rPr>
              <a:t>pray</a:t>
            </a:r>
            <a:r>
              <a:rPr b="1" lang="ru-RU" sz="12200" spc="-1" strike="noStrike">
                <a:solidFill>
                  <a:srgbClr val="fd7042"/>
                </a:solidFill>
                <a:latin typeface="Arial"/>
                <a:ea typeface="Arial"/>
              </a:rPr>
              <a:t> 2000</a:t>
            </a:r>
            <a:endParaRPr b="0" lang="ru-RU" sz="12200" spc="-1" strike="noStrike">
              <a:latin typeface="Arial"/>
            </a:endParaRPr>
          </a:p>
        </p:txBody>
      </p:sp>
      <p:sp>
        <p:nvSpPr>
          <p:cNvPr id="174" name="Лучи здоровья"/>
          <p:cNvSpPr/>
          <p:nvPr/>
        </p:nvSpPr>
        <p:spPr>
          <a:xfrm>
            <a:off x="1429200" y="6652800"/>
            <a:ext cx="9445320" cy="233784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de-DE" sz="7200" spc="-1" strike="noStrike">
                <a:solidFill>
                  <a:srgbClr val="fd7042"/>
                </a:solidFill>
                <a:latin typeface="Arial"/>
                <a:ea typeface="Arial"/>
              </a:rPr>
              <a:t>Mit der Sonne um die Wette strahlen</a:t>
            </a:r>
            <a:endParaRPr b="0" lang="ru-RU" sz="7200" spc="-1" strike="noStrike">
              <a:latin typeface="Arial"/>
            </a:endParaRPr>
          </a:p>
        </p:txBody>
      </p:sp>
      <p:sp>
        <p:nvSpPr>
          <p:cNvPr id="175" name="В 5 раз больше витамина D"/>
          <p:cNvSpPr/>
          <p:nvPr/>
        </p:nvSpPr>
        <p:spPr>
          <a:xfrm>
            <a:off x="1429200" y="9066600"/>
            <a:ext cx="10816920" cy="1004760"/>
          </a:xfrm>
          <a:prstGeom prst="rect">
            <a:avLst/>
          </a:prstGeom>
          <a:noFill/>
          <a:ln w="12700">
            <a:noFill/>
          </a:ln>
        </p:spPr>
        <p:style>
          <a:lnRef idx="0"/>
          <a:fillRef idx="0"/>
          <a:effectRef idx="0"/>
          <a:fontRef idx="minor"/>
        </p:style>
        <p:txBody>
          <a:bodyPr lIns="45720" rIns="45720" tIns="45000" bIns="45000">
            <a:spAutoFit/>
          </a:bodyPr>
          <a:p>
            <a:pPr>
              <a:lnSpc>
                <a:spcPct val="100000"/>
              </a:lnSpc>
              <a:tabLst>
                <a:tab algn="l" pos="0"/>
              </a:tabLst>
            </a:pPr>
            <a:r>
              <a:rPr b="0" lang="de-DE" sz="6000" spc="-1" strike="noStrike">
                <a:solidFill>
                  <a:srgbClr val="ffffff"/>
                </a:solidFill>
                <a:latin typeface="Arial"/>
                <a:ea typeface="Arial"/>
              </a:rPr>
              <a:t>5-mal mehr Vitamin D3 </a:t>
            </a:r>
            <a:r>
              <a:rPr b="0" lang="en-US" sz="6000" spc="-1" strike="noStrike">
                <a:solidFill>
                  <a:srgbClr val="ffffff"/>
                </a:solidFill>
                <a:latin typeface="Arial"/>
                <a:ea typeface="Arial"/>
              </a:rPr>
              <a:t>*</a:t>
            </a:r>
            <a:endParaRPr b="0" lang="ru-RU" sz="6000" spc="-1" strike="noStrike">
              <a:latin typeface="Arial"/>
            </a:endParaRPr>
          </a:p>
        </p:txBody>
      </p:sp>
      <p:sp>
        <p:nvSpPr>
          <p:cNvPr id="176" name="В 5 раз больше витамина D"/>
          <p:cNvSpPr/>
          <p:nvPr/>
        </p:nvSpPr>
        <p:spPr>
          <a:xfrm>
            <a:off x="1429200" y="12732840"/>
            <a:ext cx="10816920" cy="547200"/>
          </a:xfrm>
          <a:prstGeom prst="rect">
            <a:avLst/>
          </a:prstGeom>
          <a:noFill/>
          <a:ln w="12700">
            <a:noFill/>
          </a:ln>
        </p:spPr>
        <p:style>
          <a:lnRef idx="0"/>
          <a:fillRef idx="0"/>
          <a:effectRef idx="0"/>
          <a:fontRef idx="minor"/>
        </p:style>
        <p:txBody>
          <a:bodyPr lIns="45720" rIns="45720" tIns="45000" bIns="45000">
            <a:spAutoFit/>
          </a:bodyPr>
          <a:p>
            <a:pPr>
              <a:lnSpc>
                <a:spcPct val="100000"/>
              </a:lnSpc>
              <a:tabLst>
                <a:tab algn="l" pos="0"/>
              </a:tabLst>
            </a:pPr>
            <a:r>
              <a:rPr b="0" lang="en-US" sz="3000" spc="-1" strike="noStrike">
                <a:solidFill>
                  <a:srgbClr val="fd7042"/>
                </a:solidFill>
                <a:latin typeface="Arial"/>
                <a:ea typeface="Arial"/>
              </a:rPr>
              <a:t>*</a:t>
            </a:r>
            <a:r>
              <a:rPr b="0" lang="de-DE" sz="3000" spc="-1" strike="noStrike">
                <a:solidFill>
                  <a:srgbClr val="fd7042"/>
                </a:solidFill>
                <a:latin typeface="Arial"/>
                <a:ea typeface="Arial"/>
              </a:rPr>
              <a:t> Im Vergleich zum Produkt </a:t>
            </a:r>
            <a:r>
              <a:rPr b="0" lang="ru-RU" sz="3000" spc="-1" strike="noStrike">
                <a:solidFill>
                  <a:srgbClr val="fd7042"/>
                </a:solidFill>
                <a:latin typeface="Arial"/>
                <a:ea typeface="Arial"/>
              </a:rPr>
              <a:t>«</a:t>
            </a:r>
            <a:r>
              <a:rPr b="0" lang="de-DE" sz="3000" spc="-1" strike="noStrike">
                <a:solidFill>
                  <a:srgbClr val="fd7042"/>
                </a:solidFill>
                <a:latin typeface="Arial"/>
                <a:ea typeface="Arial"/>
              </a:rPr>
              <a:t>D-Spray</a:t>
            </a:r>
            <a:r>
              <a:rPr b="0" lang="ru-RU" sz="3000" spc="-1" strike="noStrike">
                <a:solidFill>
                  <a:srgbClr val="fd7042"/>
                </a:solidFill>
                <a:latin typeface="Arial"/>
                <a:ea typeface="Arial"/>
              </a:rPr>
              <a:t>»</a:t>
            </a:r>
            <a:endParaRPr b="0" lang="ru-RU" sz="3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3" name="image40.png" descr="image40.png"/>
          <p:cNvPicPr/>
          <p:nvPr/>
        </p:nvPicPr>
        <p:blipFill>
          <a:blip r:embed="rId1"/>
          <a:srcRect l="7295" t="0" r="7295" b="0"/>
          <a:stretch/>
        </p:blipFill>
        <p:spPr>
          <a:xfrm>
            <a:off x="1573560" y="8628840"/>
            <a:ext cx="1244520" cy="1399680"/>
          </a:xfrm>
          <a:prstGeom prst="rect">
            <a:avLst/>
          </a:prstGeom>
          <a:ln w="12700">
            <a:noFill/>
          </a:ln>
        </p:spPr>
      </p:pic>
      <p:sp>
        <p:nvSpPr>
          <p:cNvPr id="314" name="Кружок"/>
          <p:cNvSpPr/>
          <p:nvPr/>
        </p:nvSpPr>
        <p:spPr>
          <a:xfrm>
            <a:off x="1418760" y="8526240"/>
            <a:ext cx="1554120" cy="1554120"/>
          </a:xfrm>
          <a:prstGeom prst="ellipse">
            <a:avLst/>
          </a:prstGeom>
          <a:noFill/>
          <a:ln w="38100">
            <a:solidFill>
              <a:srgbClr val="fdf098"/>
            </a:solidFill>
            <a:round/>
          </a:ln>
        </p:spPr>
        <p:style>
          <a:lnRef idx="0"/>
          <a:fillRef idx="0"/>
          <a:effectRef idx="0"/>
          <a:fontRef idx="minor"/>
        </p:style>
      </p:sp>
      <p:pic>
        <p:nvPicPr>
          <p:cNvPr id="315" name="image41.png" descr="image41.png"/>
          <p:cNvPicPr/>
          <p:nvPr/>
        </p:nvPicPr>
        <p:blipFill>
          <a:blip r:embed="rId2"/>
          <a:stretch/>
        </p:blipFill>
        <p:spPr>
          <a:xfrm>
            <a:off x="-785160" y="7197120"/>
            <a:ext cx="24893640" cy="583560"/>
          </a:xfrm>
          <a:prstGeom prst="rect">
            <a:avLst/>
          </a:prstGeom>
          <a:ln w="12700">
            <a:noFill/>
          </a:ln>
        </p:spPr>
      </p:pic>
      <p:pic>
        <p:nvPicPr>
          <p:cNvPr id="316" name="image7.png" descr="image7.png"/>
          <p:cNvPicPr/>
          <p:nvPr/>
        </p:nvPicPr>
        <p:blipFill>
          <a:blip r:embed="rId3"/>
          <a:stretch/>
        </p:blipFill>
        <p:spPr>
          <a:xfrm>
            <a:off x="1537560" y="12793680"/>
            <a:ext cx="1773720" cy="311040"/>
          </a:xfrm>
          <a:prstGeom prst="rect">
            <a:avLst/>
          </a:prstGeom>
          <a:ln w="12700">
            <a:noFill/>
          </a:ln>
        </p:spPr>
      </p:pic>
      <p:sp>
        <p:nvSpPr>
          <p:cNvPr id="317" name="D-Spray"/>
          <p:cNvSpPr/>
          <p:nvPr/>
        </p:nvSpPr>
        <p:spPr>
          <a:xfrm>
            <a:off x="21773160" y="12786480"/>
            <a:ext cx="175752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de-DE" sz="2000" spc="-1" strike="noStrike">
                <a:solidFill>
                  <a:srgbClr val="2d2d2e"/>
                </a:solidFill>
                <a:latin typeface="Arial"/>
                <a:ea typeface="Arial"/>
              </a:rPr>
              <a:t>D-Spray 2000</a:t>
            </a:r>
            <a:endParaRPr b="0" lang="ru-RU" sz="2000" spc="-1" strike="noStrike">
              <a:latin typeface="Arial"/>
            </a:endParaRPr>
          </a:p>
        </p:txBody>
      </p:sp>
      <p:pic>
        <p:nvPicPr>
          <p:cNvPr id="318" name="image12.png" descr="image12.png"/>
          <p:cNvPicPr/>
          <p:nvPr/>
        </p:nvPicPr>
        <p:blipFill>
          <a:blip r:embed="rId4"/>
          <a:stretch/>
        </p:blipFill>
        <p:spPr>
          <a:xfrm>
            <a:off x="23622480" y="-11771280"/>
            <a:ext cx="19628640" cy="13714920"/>
          </a:xfrm>
          <a:prstGeom prst="rect">
            <a:avLst/>
          </a:prstGeom>
          <a:ln w="12700">
            <a:noFill/>
          </a:ln>
        </p:spPr>
      </p:pic>
      <p:sp>
        <p:nvSpPr>
          <p:cNvPr id="319" name="Часто люди не замечают  симптомы дефицита витамина D"/>
          <p:cNvSpPr/>
          <p:nvPr/>
        </p:nvSpPr>
        <p:spPr>
          <a:xfrm>
            <a:off x="1304280" y="790560"/>
            <a:ext cx="17952480" cy="258120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de-DE" sz="8000" spc="-1" strike="noStrike">
                <a:solidFill>
                  <a:srgbClr val="ffffff"/>
                </a:solidFill>
                <a:latin typeface="Arial"/>
                <a:ea typeface="Arial"/>
              </a:rPr>
              <a:t>Symptome eines Vitamin D-Mangels bleiben häufig unerkannt</a:t>
            </a:r>
            <a:endParaRPr b="0" lang="ru-RU" sz="8000" spc="-1" strike="noStrike">
              <a:latin typeface="Arial"/>
            </a:endParaRPr>
          </a:p>
        </p:txBody>
      </p:sp>
      <p:grpSp>
        <p:nvGrpSpPr>
          <p:cNvPr id="320" name="Сгруппировать"/>
          <p:cNvGrpSpPr/>
          <p:nvPr/>
        </p:nvGrpSpPr>
        <p:grpSpPr>
          <a:xfrm>
            <a:off x="23724360" y="-2041920"/>
            <a:ext cx="3853440" cy="4946040"/>
            <a:chOff x="23724360" y="-2041920"/>
            <a:chExt cx="3853440" cy="4946040"/>
          </a:xfrm>
        </p:grpSpPr>
        <p:pic>
          <p:nvPicPr>
            <p:cNvPr id="321" name="image13.png" descr="image13.png"/>
            <p:cNvPicPr/>
            <p:nvPr/>
          </p:nvPicPr>
          <p:blipFill>
            <a:blip r:embed="rId5"/>
            <a:stretch/>
          </p:blipFill>
          <p:spPr>
            <a:xfrm>
              <a:off x="26060760" y="-1580400"/>
              <a:ext cx="1517040" cy="4484520"/>
            </a:xfrm>
            <a:prstGeom prst="rect">
              <a:avLst/>
            </a:prstGeom>
            <a:ln w="12700">
              <a:noFill/>
            </a:ln>
          </p:spPr>
        </p:pic>
        <p:pic>
          <p:nvPicPr>
            <p:cNvPr id="322" name="image14.png" descr="image14.png"/>
            <p:cNvPicPr/>
            <p:nvPr/>
          </p:nvPicPr>
          <p:blipFill>
            <a:blip r:embed="rId6">
              <a:alphaModFix amt="76000"/>
            </a:blip>
            <a:stretch/>
          </p:blipFill>
          <p:spPr>
            <a:xfrm flipH="1">
              <a:off x="23724360" y="-2041920"/>
              <a:ext cx="2631240" cy="1838160"/>
            </a:xfrm>
            <a:prstGeom prst="rect">
              <a:avLst/>
            </a:prstGeom>
            <a:ln w="12700">
              <a:noFill/>
            </a:ln>
          </p:spPr>
        </p:pic>
      </p:grpSp>
      <p:sp>
        <p:nvSpPr>
          <p:cNvPr id="323" name="О гиповитаминозе могут косвенно сообщать некоторые признаки.…"/>
          <p:cNvSpPr/>
          <p:nvPr/>
        </p:nvSpPr>
        <p:spPr>
          <a:xfrm>
            <a:off x="1323000" y="4084200"/>
            <a:ext cx="20256840" cy="145800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de-DE" sz="3600" spc="-111" strike="noStrike">
                <a:solidFill>
                  <a:srgbClr val="ffffff"/>
                </a:solidFill>
                <a:latin typeface="Arial"/>
                <a:ea typeface="Arial"/>
              </a:rPr>
              <a:t>Einige Anzeichen können indirekt auf eine Hypovitaminose hinweisen.</a:t>
            </a:r>
            <a:endParaRPr b="0" lang="ru-RU" sz="3600" spc="-1" strike="noStrike">
              <a:latin typeface="Arial"/>
            </a:endParaRPr>
          </a:p>
          <a:p>
            <a:pPr>
              <a:lnSpc>
                <a:spcPct val="120000"/>
              </a:lnSpc>
              <a:tabLst>
                <a:tab algn="l" pos="0"/>
              </a:tabLst>
            </a:pPr>
            <a:r>
              <a:rPr b="0" lang="de-DE" sz="3600" spc="-111" strike="noStrike">
                <a:solidFill>
                  <a:srgbClr val="ffffff"/>
                </a:solidFill>
                <a:latin typeface="Arial"/>
                <a:ea typeface="Arial"/>
              </a:rPr>
              <a:t>Dazu gehören unter anderem:</a:t>
            </a:r>
            <a:endParaRPr b="0" lang="ru-RU" sz="3600" spc="-1" strike="noStrike">
              <a:latin typeface="Arial"/>
            </a:endParaRPr>
          </a:p>
        </p:txBody>
      </p:sp>
      <p:sp>
        <p:nvSpPr>
          <p:cNvPr id="324" name="Хрупкость костей, боли в спине и суставах"/>
          <p:cNvSpPr/>
          <p:nvPr/>
        </p:nvSpPr>
        <p:spPr>
          <a:xfrm>
            <a:off x="1208160" y="10403640"/>
            <a:ext cx="3781800" cy="184176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de-DE" sz="3100" spc="-97" strike="noStrike">
                <a:solidFill>
                  <a:srgbClr val="ffffff"/>
                </a:solidFill>
                <a:latin typeface="Arial"/>
                <a:ea typeface="Arial"/>
              </a:rPr>
              <a:t>Knochenbrüchigkeit, Rücken- und Gelenkschmerzen</a:t>
            </a:r>
            <a:endParaRPr b="0" lang="ru-RU" sz="3100" spc="-1" strike="noStrike">
              <a:latin typeface="Arial"/>
            </a:endParaRPr>
          </a:p>
        </p:txBody>
      </p:sp>
      <p:sp>
        <p:nvSpPr>
          <p:cNvPr id="325" name="Изменения настроения — апатия"/>
          <p:cNvSpPr/>
          <p:nvPr/>
        </p:nvSpPr>
        <p:spPr>
          <a:xfrm>
            <a:off x="20256120" y="10425240"/>
            <a:ext cx="3279600" cy="167112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de-DE" sz="3100" spc="-103" strike="noStrike">
                <a:solidFill>
                  <a:srgbClr val="ffffff"/>
                </a:solidFill>
                <a:latin typeface="Arial"/>
                <a:ea typeface="Arial"/>
              </a:rPr>
              <a:t>Stimmungs-</a:t>
            </a:r>
            <a:endParaRPr b="0" lang="ru-RU" sz="3100" spc="-1" strike="noStrike">
              <a:latin typeface="Arial"/>
            </a:endParaRPr>
          </a:p>
          <a:p>
            <a:pPr>
              <a:lnSpc>
                <a:spcPct val="108000"/>
              </a:lnSpc>
              <a:tabLst>
                <a:tab algn="l" pos="0"/>
              </a:tabLst>
            </a:pPr>
            <a:r>
              <a:rPr b="0" lang="de-DE" sz="3100" spc="-103" strike="noStrike">
                <a:solidFill>
                  <a:srgbClr val="ffffff"/>
                </a:solidFill>
                <a:latin typeface="Arial"/>
                <a:ea typeface="Arial"/>
              </a:rPr>
              <a:t>schwankungen</a:t>
            </a:r>
            <a:r>
              <a:rPr b="0" lang="ru-RU" sz="3100" spc="-103" strike="noStrike">
                <a:solidFill>
                  <a:srgbClr val="ffffff"/>
                </a:solidFill>
                <a:latin typeface="Arial"/>
                <a:ea typeface="Arial"/>
              </a:rPr>
              <a:t>,</a:t>
            </a:r>
            <a:r>
              <a:rPr b="0" lang="de-DE" sz="3100" spc="-103" strike="noStrike">
                <a:solidFill>
                  <a:srgbClr val="ffffff"/>
                </a:solidFill>
                <a:latin typeface="Arial"/>
                <a:ea typeface="Arial"/>
              </a:rPr>
              <a:t> Apathie</a:t>
            </a:r>
            <a:endParaRPr b="0" lang="ru-RU" sz="3100" spc="-1" strike="noStrike">
              <a:latin typeface="Arial"/>
            </a:endParaRPr>
          </a:p>
        </p:txBody>
      </p:sp>
      <p:sp>
        <p:nvSpPr>
          <p:cNvPr id="326" name="Снижение выносливости"/>
          <p:cNvSpPr/>
          <p:nvPr/>
        </p:nvSpPr>
        <p:spPr>
          <a:xfrm>
            <a:off x="8973360" y="10433520"/>
            <a:ext cx="3317400" cy="116136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de-DE" sz="3100" spc="-1" strike="noStrike">
                <a:solidFill>
                  <a:srgbClr val="ffffff"/>
                </a:solidFill>
                <a:latin typeface="Arial"/>
                <a:ea typeface="Arial"/>
              </a:rPr>
              <a:t>Verminderte Ausdauer</a:t>
            </a:r>
            <a:endParaRPr b="0" lang="ru-RU" sz="3100" spc="-1" strike="noStrike">
              <a:latin typeface="Arial"/>
            </a:endParaRPr>
          </a:p>
        </p:txBody>
      </p:sp>
      <p:sp>
        <p:nvSpPr>
          <p:cNvPr id="327" name="Мышечная слабость"/>
          <p:cNvSpPr/>
          <p:nvPr/>
        </p:nvSpPr>
        <p:spPr>
          <a:xfrm>
            <a:off x="5027040" y="10688400"/>
            <a:ext cx="3130560" cy="65160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de-DE" sz="3100" spc="-103" strike="noStrike">
                <a:solidFill>
                  <a:srgbClr val="ffffff"/>
                </a:solidFill>
                <a:latin typeface="Arial"/>
                <a:ea typeface="Arial"/>
              </a:rPr>
              <a:t>Muskelschwäche</a:t>
            </a:r>
            <a:endParaRPr b="0" lang="ru-RU" sz="3100" spc="-1" strike="noStrike">
              <a:latin typeface="Arial"/>
            </a:endParaRPr>
          </a:p>
        </p:txBody>
      </p:sp>
      <p:sp>
        <p:nvSpPr>
          <p:cNvPr id="328" name="Частые респираторные инфекции"/>
          <p:cNvSpPr/>
          <p:nvPr/>
        </p:nvSpPr>
        <p:spPr>
          <a:xfrm>
            <a:off x="12346560" y="10442520"/>
            <a:ext cx="3781800" cy="116136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de-DE" sz="3100" spc="-1" strike="noStrike">
                <a:solidFill>
                  <a:srgbClr val="ffffff"/>
                </a:solidFill>
                <a:latin typeface="Arial"/>
                <a:ea typeface="Arial"/>
              </a:rPr>
              <a:t>Häufige Infektionen </a:t>
            </a:r>
            <a:endParaRPr b="0" lang="ru-RU" sz="3100" spc="-1" strike="noStrike">
              <a:latin typeface="Arial"/>
            </a:endParaRPr>
          </a:p>
          <a:p>
            <a:pPr>
              <a:lnSpc>
                <a:spcPct val="108000"/>
              </a:lnSpc>
              <a:tabLst>
                <a:tab algn="l" pos="0"/>
              </a:tabLst>
            </a:pPr>
            <a:r>
              <a:rPr b="0" lang="de-DE" sz="3100" spc="-1" strike="noStrike">
                <a:solidFill>
                  <a:srgbClr val="ffffff"/>
                </a:solidFill>
                <a:latin typeface="Arial"/>
                <a:ea typeface="Arial"/>
              </a:rPr>
              <a:t>der Atemwege</a:t>
            </a:r>
            <a:endParaRPr b="0" lang="ru-RU" sz="3100" spc="-1" strike="noStrike">
              <a:latin typeface="Arial"/>
            </a:endParaRPr>
          </a:p>
        </p:txBody>
      </p:sp>
      <p:sp>
        <p:nvSpPr>
          <p:cNvPr id="329" name="Обострение кожных заболеваний"/>
          <p:cNvSpPr/>
          <p:nvPr/>
        </p:nvSpPr>
        <p:spPr>
          <a:xfrm>
            <a:off x="16256520" y="10442520"/>
            <a:ext cx="3871080" cy="116136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de-DE" sz="3100" spc="-1" strike="noStrike">
                <a:solidFill>
                  <a:srgbClr val="ffffff"/>
                </a:solidFill>
                <a:latin typeface="Arial"/>
                <a:ea typeface="Arial"/>
              </a:rPr>
              <a:t>Verschlimmerung von Hautkrankheiten</a:t>
            </a:r>
            <a:endParaRPr b="0" lang="ru-RU" sz="3100" spc="-1" strike="noStrike">
              <a:latin typeface="Arial"/>
            </a:endParaRPr>
          </a:p>
        </p:txBody>
      </p:sp>
      <p:grpSp>
        <p:nvGrpSpPr>
          <p:cNvPr id="330" name="Сгруппировать"/>
          <p:cNvGrpSpPr/>
          <p:nvPr/>
        </p:nvGrpSpPr>
        <p:grpSpPr>
          <a:xfrm>
            <a:off x="2040120" y="7380360"/>
            <a:ext cx="311040" cy="1150560"/>
            <a:chOff x="2040120" y="7380360"/>
            <a:chExt cx="311040" cy="1150560"/>
          </a:xfrm>
        </p:grpSpPr>
        <p:sp>
          <p:nvSpPr>
            <p:cNvPr id="331" name="Кружок"/>
            <p:cNvSpPr/>
            <p:nvPr/>
          </p:nvSpPr>
          <p:spPr>
            <a:xfrm rot="16200000">
              <a:off x="2040120" y="7380360"/>
              <a:ext cx="311040" cy="311040"/>
            </a:xfrm>
            <a:prstGeom prst="ellipse">
              <a:avLst/>
            </a:prstGeom>
            <a:solidFill>
              <a:srgbClr val="faf0a3"/>
            </a:solidFill>
            <a:ln w="12700">
              <a:noFill/>
            </a:ln>
          </p:spPr>
          <p:style>
            <a:lnRef idx="0"/>
            <a:fillRef idx="0"/>
            <a:effectRef idx="0"/>
            <a:fontRef idx="minor"/>
          </p:style>
        </p:sp>
        <p:sp>
          <p:nvSpPr>
            <p:cNvPr id="332" name="Линия"/>
            <p:cNvSpPr/>
            <p:nvPr/>
          </p:nvSpPr>
          <p:spPr>
            <a:xfrm flipV="1">
              <a:off x="2196000" y="7582680"/>
              <a:ext cx="360" cy="948240"/>
            </a:xfrm>
            <a:prstGeom prst="line">
              <a:avLst/>
            </a:prstGeom>
            <a:ln w="38100">
              <a:solidFill>
                <a:srgbClr val="fdf098"/>
              </a:solidFill>
              <a:round/>
            </a:ln>
          </p:spPr>
          <p:style>
            <a:lnRef idx="0"/>
            <a:fillRef idx="0"/>
            <a:effectRef idx="0"/>
            <a:fontRef idx="minor"/>
          </p:style>
        </p:sp>
      </p:grpSp>
      <p:grpSp>
        <p:nvGrpSpPr>
          <p:cNvPr id="333" name="Сгруппировать"/>
          <p:cNvGrpSpPr/>
          <p:nvPr/>
        </p:nvGrpSpPr>
        <p:grpSpPr>
          <a:xfrm>
            <a:off x="5891400" y="7380360"/>
            <a:ext cx="311040" cy="1150560"/>
            <a:chOff x="5891400" y="7380360"/>
            <a:chExt cx="311040" cy="1150560"/>
          </a:xfrm>
        </p:grpSpPr>
        <p:sp>
          <p:nvSpPr>
            <p:cNvPr id="334" name="Кружок"/>
            <p:cNvSpPr/>
            <p:nvPr/>
          </p:nvSpPr>
          <p:spPr>
            <a:xfrm rot="16200000">
              <a:off x="5891400" y="7380360"/>
              <a:ext cx="311040" cy="311040"/>
            </a:xfrm>
            <a:prstGeom prst="ellipse">
              <a:avLst/>
            </a:prstGeom>
            <a:solidFill>
              <a:srgbClr val="faf0a3"/>
            </a:solidFill>
            <a:ln w="12700">
              <a:noFill/>
            </a:ln>
          </p:spPr>
          <p:style>
            <a:lnRef idx="0"/>
            <a:fillRef idx="0"/>
            <a:effectRef idx="0"/>
            <a:fontRef idx="minor"/>
          </p:style>
        </p:sp>
        <p:sp>
          <p:nvSpPr>
            <p:cNvPr id="335" name="Линия"/>
            <p:cNvSpPr/>
            <p:nvPr/>
          </p:nvSpPr>
          <p:spPr>
            <a:xfrm flipV="1">
              <a:off x="6047280" y="7582680"/>
              <a:ext cx="360" cy="948240"/>
            </a:xfrm>
            <a:prstGeom prst="line">
              <a:avLst/>
            </a:prstGeom>
            <a:ln w="38100">
              <a:solidFill>
                <a:srgbClr val="fdf098"/>
              </a:solidFill>
              <a:round/>
            </a:ln>
          </p:spPr>
          <p:style>
            <a:lnRef idx="0"/>
            <a:fillRef idx="0"/>
            <a:effectRef idx="0"/>
            <a:fontRef idx="minor"/>
          </p:style>
        </p:sp>
      </p:grpSp>
      <p:grpSp>
        <p:nvGrpSpPr>
          <p:cNvPr id="336" name="Сгруппировать"/>
          <p:cNvGrpSpPr/>
          <p:nvPr/>
        </p:nvGrpSpPr>
        <p:grpSpPr>
          <a:xfrm>
            <a:off x="9704520" y="7380360"/>
            <a:ext cx="311040" cy="1150560"/>
            <a:chOff x="9704520" y="7380360"/>
            <a:chExt cx="311040" cy="1150560"/>
          </a:xfrm>
        </p:grpSpPr>
        <p:sp>
          <p:nvSpPr>
            <p:cNvPr id="337" name="Кружок"/>
            <p:cNvSpPr/>
            <p:nvPr/>
          </p:nvSpPr>
          <p:spPr>
            <a:xfrm rot="16200000">
              <a:off x="9704520" y="7380360"/>
              <a:ext cx="311040" cy="311040"/>
            </a:xfrm>
            <a:prstGeom prst="ellipse">
              <a:avLst/>
            </a:prstGeom>
            <a:solidFill>
              <a:srgbClr val="faf0a3"/>
            </a:solidFill>
            <a:ln w="12700">
              <a:noFill/>
            </a:ln>
          </p:spPr>
          <p:style>
            <a:lnRef idx="0"/>
            <a:fillRef idx="0"/>
            <a:effectRef idx="0"/>
            <a:fontRef idx="minor"/>
          </p:style>
        </p:sp>
        <p:sp>
          <p:nvSpPr>
            <p:cNvPr id="338" name="Линия"/>
            <p:cNvSpPr/>
            <p:nvPr/>
          </p:nvSpPr>
          <p:spPr>
            <a:xfrm flipV="1">
              <a:off x="9860400" y="7582680"/>
              <a:ext cx="360" cy="948240"/>
            </a:xfrm>
            <a:prstGeom prst="line">
              <a:avLst/>
            </a:prstGeom>
            <a:ln w="38100">
              <a:solidFill>
                <a:srgbClr val="fdf098"/>
              </a:solidFill>
              <a:round/>
            </a:ln>
          </p:spPr>
          <p:style>
            <a:lnRef idx="0"/>
            <a:fillRef idx="0"/>
            <a:effectRef idx="0"/>
            <a:fontRef idx="minor"/>
          </p:style>
        </p:sp>
      </p:grpSp>
      <p:grpSp>
        <p:nvGrpSpPr>
          <p:cNvPr id="339" name="Сгруппировать"/>
          <p:cNvGrpSpPr/>
          <p:nvPr/>
        </p:nvGrpSpPr>
        <p:grpSpPr>
          <a:xfrm>
            <a:off x="13530240" y="7380360"/>
            <a:ext cx="311040" cy="1150560"/>
            <a:chOff x="13530240" y="7380360"/>
            <a:chExt cx="311040" cy="1150560"/>
          </a:xfrm>
        </p:grpSpPr>
        <p:sp>
          <p:nvSpPr>
            <p:cNvPr id="340" name="Кружок"/>
            <p:cNvSpPr/>
            <p:nvPr/>
          </p:nvSpPr>
          <p:spPr>
            <a:xfrm rot="16200000">
              <a:off x="13530240" y="7380360"/>
              <a:ext cx="311040" cy="311040"/>
            </a:xfrm>
            <a:prstGeom prst="ellipse">
              <a:avLst/>
            </a:prstGeom>
            <a:solidFill>
              <a:srgbClr val="faf0a3"/>
            </a:solidFill>
            <a:ln w="12700">
              <a:noFill/>
            </a:ln>
          </p:spPr>
          <p:style>
            <a:lnRef idx="0"/>
            <a:fillRef idx="0"/>
            <a:effectRef idx="0"/>
            <a:fontRef idx="minor"/>
          </p:style>
        </p:sp>
        <p:sp>
          <p:nvSpPr>
            <p:cNvPr id="341" name="Линия"/>
            <p:cNvSpPr/>
            <p:nvPr/>
          </p:nvSpPr>
          <p:spPr>
            <a:xfrm flipV="1">
              <a:off x="13685760" y="7582680"/>
              <a:ext cx="360" cy="948240"/>
            </a:xfrm>
            <a:prstGeom prst="line">
              <a:avLst/>
            </a:prstGeom>
            <a:ln w="38100">
              <a:solidFill>
                <a:srgbClr val="fdf098"/>
              </a:solidFill>
              <a:round/>
            </a:ln>
          </p:spPr>
          <p:style>
            <a:lnRef idx="0"/>
            <a:fillRef idx="0"/>
            <a:effectRef idx="0"/>
            <a:fontRef idx="minor"/>
          </p:style>
        </p:sp>
      </p:grpSp>
      <p:grpSp>
        <p:nvGrpSpPr>
          <p:cNvPr id="342" name="Сгруппировать"/>
          <p:cNvGrpSpPr/>
          <p:nvPr/>
        </p:nvGrpSpPr>
        <p:grpSpPr>
          <a:xfrm>
            <a:off x="17406720" y="7380360"/>
            <a:ext cx="311040" cy="1150560"/>
            <a:chOff x="17406720" y="7380360"/>
            <a:chExt cx="311040" cy="1150560"/>
          </a:xfrm>
        </p:grpSpPr>
        <p:sp>
          <p:nvSpPr>
            <p:cNvPr id="343" name="Кружок"/>
            <p:cNvSpPr/>
            <p:nvPr/>
          </p:nvSpPr>
          <p:spPr>
            <a:xfrm rot="16200000">
              <a:off x="17406720" y="7380360"/>
              <a:ext cx="311040" cy="311040"/>
            </a:xfrm>
            <a:prstGeom prst="ellipse">
              <a:avLst/>
            </a:prstGeom>
            <a:solidFill>
              <a:srgbClr val="faf0a3"/>
            </a:solidFill>
            <a:ln w="12700">
              <a:noFill/>
            </a:ln>
          </p:spPr>
          <p:style>
            <a:lnRef idx="0"/>
            <a:fillRef idx="0"/>
            <a:effectRef idx="0"/>
            <a:fontRef idx="minor"/>
          </p:style>
        </p:sp>
        <p:sp>
          <p:nvSpPr>
            <p:cNvPr id="344" name="Линия"/>
            <p:cNvSpPr/>
            <p:nvPr/>
          </p:nvSpPr>
          <p:spPr>
            <a:xfrm flipV="1">
              <a:off x="17562600" y="7582680"/>
              <a:ext cx="360" cy="948240"/>
            </a:xfrm>
            <a:prstGeom prst="line">
              <a:avLst/>
            </a:prstGeom>
            <a:ln w="38100">
              <a:solidFill>
                <a:srgbClr val="fdf098"/>
              </a:solidFill>
              <a:round/>
            </a:ln>
          </p:spPr>
          <p:style>
            <a:lnRef idx="0"/>
            <a:fillRef idx="0"/>
            <a:effectRef idx="0"/>
            <a:fontRef idx="minor"/>
          </p:style>
        </p:sp>
      </p:grpSp>
      <p:grpSp>
        <p:nvGrpSpPr>
          <p:cNvPr id="345" name="Сгруппировать"/>
          <p:cNvGrpSpPr/>
          <p:nvPr/>
        </p:nvGrpSpPr>
        <p:grpSpPr>
          <a:xfrm>
            <a:off x="21207240" y="7380360"/>
            <a:ext cx="311040" cy="1150560"/>
            <a:chOff x="21207240" y="7380360"/>
            <a:chExt cx="311040" cy="1150560"/>
          </a:xfrm>
        </p:grpSpPr>
        <p:sp>
          <p:nvSpPr>
            <p:cNvPr id="346" name="Кружок"/>
            <p:cNvSpPr/>
            <p:nvPr/>
          </p:nvSpPr>
          <p:spPr>
            <a:xfrm rot="16200000">
              <a:off x="21207240" y="7380360"/>
              <a:ext cx="311040" cy="311040"/>
            </a:xfrm>
            <a:prstGeom prst="ellipse">
              <a:avLst/>
            </a:prstGeom>
            <a:solidFill>
              <a:srgbClr val="faf0a3"/>
            </a:solidFill>
            <a:ln w="12700">
              <a:noFill/>
            </a:ln>
          </p:spPr>
          <p:style>
            <a:lnRef idx="0"/>
            <a:fillRef idx="0"/>
            <a:effectRef idx="0"/>
            <a:fontRef idx="minor"/>
          </p:style>
        </p:sp>
        <p:sp>
          <p:nvSpPr>
            <p:cNvPr id="347" name="Линия"/>
            <p:cNvSpPr/>
            <p:nvPr/>
          </p:nvSpPr>
          <p:spPr>
            <a:xfrm flipV="1">
              <a:off x="21363120" y="7582680"/>
              <a:ext cx="360" cy="948240"/>
            </a:xfrm>
            <a:prstGeom prst="line">
              <a:avLst/>
            </a:prstGeom>
            <a:ln w="38100">
              <a:solidFill>
                <a:srgbClr val="fdf098"/>
              </a:solidFill>
              <a:round/>
            </a:ln>
          </p:spPr>
          <p:style>
            <a:lnRef idx="0"/>
            <a:fillRef idx="0"/>
            <a:effectRef idx="0"/>
            <a:fontRef idx="minor"/>
          </p:style>
        </p:sp>
      </p:grpSp>
      <p:pic>
        <p:nvPicPr>
          <p:cNvPr id="348" name="image41.png" descr="image41.png"/>
          <p:cNvPicPr/>
          <p:nvPr/>
        </p:nvPicPr>
        <p:blipFill>
          <a:blip r:embed="rId7"/>
          <a:stretch/>
        </p:blipFill>
        <p:spPr>
          <a:xfrm>
            <a:off x="22205880" y="7197120"/>
            <a:ext cx="24893640" cy="583560"/>
          </a:xfrm>
          <a:prstGeom prst="rect">
            <a:avLst/>
          </a:prstGeom>
          <a:ln w="12700">
            <a:noFill/>
          </a:ln>
        </p:spPr>
      </p:pic>
      <p:grpSp>
        <p:nvGrpSpPr>
          <p:cNvPr id="349" name="Сгруппировать"/>
          <p:cNvGrpSpPr/>
          <p:nvPr/>
        </p:nvGrpSpPr>
        <p:grpSpPr>
          <a:xfrm>
            <a:off x="-785160" y="6875280"/>
            <a:ext cx="49408920" cy="583560"/>
            <a:chOff x="-785160" y="6875280"/>
            <a:chExt cx="49408920" cy="583560"/>
          </a:xfrm>
        </p:grpSpPr>
        <p:pic>
          <p:nvPicPr>
            <p:cNvPr id="350" name="image41.png" descr="image41.png"/>
            <p:cNvPicPr/>
            <p:nvPr/>
          </p:nvPicPr>
          <p:blipFill>
            <a:blip r:embed="rId8">
              <a:alphaModFix amt="47000"/>
            </a:blip>
            <a:stretch/>
          </p:blipFill>
          <p:spPr>
            <a:xfrm>
              <a:off x="-785160" y="6875280"/>
              <a:ext cx="24893640" cy="583560"/>
            </a:xfrm>
            <a:prstGeom prst="rect">
              <a:avLst/>
            </a:prstGeom>
            <a:ln w="12700">
              <a:noFill/>
            </a:ln>
          </p:spPr>
        </p:pic>
        <p:pic>
          <p:nvPicPr>
            <p:cNvPr id="351" name="image41.png" descr="image41.png"/>
            <p:cNvPicPr/>
            <p:nvPr/>
          </p:nvPicPr>
          <p:blipFill>
            <a:blip r:embed="rId9">
              <a:alphaModFix amt="48000"/>
            </a:blip>
            <a:stretch/>
          </p:blipFill>
          <p:spPr>
            <a:xfrm>
              <a:off x="23730120" y="6875280"/>
              <a:ext cx="24893640" cy="583560"/>
            </a:xfrm>
            <a:prstGeom prst="rect">
              <a:avLst/>
            </a:prstGeom>
            <a:ln w="12700">
              <a:noFill/>
            </a:ln>
          </p:spPr>
        </p:pic>
      </p:grpSp>
      <p:grpSp>
        <p:nvGrpSpPr>
          <p:cNvPr id="352" name="Сгруппировать"/>
          <p:cNvGrpSpPr/>
          <p:nvPr/>
        </p:nvGrpSpPr>
        <p:grpSpPr>
          <a:xfrm>
            <a:off x="-785160" y="7548480"/>
            <a:ext cx="49408920" cy="583560"/>
            <a:chOff x="-785160" y="7548480"/>
            <a:chExt cx="49408920" cy="583560"/>
          </a:xfrm>
        </p:grpSpPr>
        <p:pic>
          <p:nvPicPr>
            <p:cNvPr id="353" name="image41.png" descr="image41.png"/>
            <p:cNvPicPr/>
            <p:nvPr/>
          </p:nvPicPr>
          <p:blipFill>
            <a:blip r:embed="rId10">
              <a:alphaModFix amt="47000"/>
            </a:blip>
            <a:stretch/>
          </p:blipFill>
          <p:spPr>
            <a:xfrm>
              <a:off x="-785160" y="7548480"/>
              <a:ext cx="24893640" cy="583560"/>
            </a:xfrm>
            <a:prstGeom prst="rect">
              <a:avLst/>
            </a:prstGeom>
            <a:ln w="12700">
              <a:noFill/>
            </a:ln>
          </p:spPr>
        </p:pic>
        <p:pic>
          <p:nvPicPr>
            <p:cNvPr id="354" name="image41.png" descr="image41.png"/>
            <p:cNvPicPr/>
            <p:nvPr/>
          </p:nvPicPr>
          <p:blipFill>
            <a:blip r:embed="rId11">
              <a:alphaModFix amt="48000"/>
            </a:blip>
            <a:stretch/>
          </p:blipFill>
          <p:spPr>
            <a:xfrm>
              <a:off x="23730120" y="7548480"/>
              <a:ext cx="24893640" cy="583560"/>
            </a:xfrm>
            <a:prstGeom prst="rect">
              <a:avLst/>
            </a:prstGeom>
            <a:ln w="12700">
              <a:noFill/>
            </a:ln>
          </p:spPr>
        </p:pic>
      </p:grpSp>
      <p:grpSp>
        <p:nvGrpSpPr>
          <p:cNvPr id="355" name="Сгруппировать"/>
          <p:cNvGrpSpPr/>
          <p:nvPr/>
        </p:nvGrpSpPr>
        <p:grpSpPr>
          <a:xfrm>
            <a:off x="-785160" y="7964640"/>
            <a:ext cx="49408920" cy="583560"/>
            <a:chOff x="-785160" y="7964640"/>
            <a:chExt cx="49408920" cy="583560"/>
          </a:xfrm>
        </p:grpSpPr>
        <p:pic>
          <p:nvPicPr>
            <p:cNvPr id="356" name="image41.png" descr="image41.png"/>
            <p:cNvPicPr/>
            <p:nvPr/>
          </p:nvPicPr>
          <p:blipFill>
            <a:blip r:embed="rId12">
              <a:alphaModFix amt="7000"/>
            </a:blip>
            <a:stretch/>
          </p:blipFill>
          <p:spPr>
            <a:xfrm>
              <a:off x="-785160" y="7964640"/>
              <a:ext cx="24893640" cy="583560"/>
            </a:xfrm>
            <a:prstGeom prst="rect">
              <a:avLst/>
            </a:prstGeom>
            <a:ln w="12700">
              <a:noFill/>
            </a:ln>
          </p:spPr>
        </p:pic>
        <p:pic>
          <p:nvPicPr>
            <p:cNvPr id="357" name="image41.png" descr="image41.png"/>
            <p:cNvPicPr/>
            <p:nvPr/>
          </p:nvPicPr>
          <p:blipFill>
            <a:blip r:embed="rId13">
              <a:alphaModFix amt="6000"/>
            </a:blip>
            <a:stretch/>
          </p:blipFill>
          <p:spPr>
            <a:xfrm>
              <a:off x="23730120" y="7964640"/>
              <a:ext cx="24893640" cy="583560"/>
            </a:xfrm>
            <a:prstGeom prst="rect">
              <a:avLst/>
            </a:prstGeom>
            <a:ln w="12700">
              <a:noFill/>
            </a:ln>
          </p:spPr>
        </p:pic>
      </p:grpSp>
      <p:pic>
        <p:nvPicPr>
          <p:cNvPr id="358" name="image42.png" descr="image42.png"/>
          <p:cNvPicPr/>
          <p:nvPr/>
        </p:nvPicPr>
        <p:blipFill>
          <a:blip r:embed="rId14"/>
          <a:srcRect l="287" t="0" r="287" b="0"/>
          <a:stretch/>
        </p:blipFill>
        <p:spPr>
          <a:xfrm>
            <a:off x="16944480" y="8692920"/>
            <a:ext cx="1342440" cy="1297080"/>
          </a:xfrm>
          <a:prstGeom prst="rect">
            <a:avLst/>
          </a:prstGeom>
          <a:ln w="12700">
            <a:noFill/>
          </a:ln>
        </p:spPr>
      </p:pic>
      <p:pic>
        <p:nvPicPr>
          <p:cNvPr id="359" name="image43.png" descr="image43.png"/>
          <p:cNvPicPr/>
          <p:nvPr/>
        </p:nvPicPr>
        <p:blipFill>
          <a:blip r:embed="rId15"/>
          <a:srcRect l="287" t="0" r="287" b="0"/>
          <a:stretch/>
        </p:blipFill>
        <p:spPr>
          <a:xfrm>
            <a:off x="5432040" y="8709120"/>
            <a:ext cx="1230120" cy="1188360"/>
          </a:xfrm>
          <a:prstGeom prst="rect">
            <a:avLst/>
          </a:prstGeom>
          <a:ln w="12700">
            <a:noFill/>
          </a:ln>
        </p:spPr>
      </p:pic>
      <p:pic>
        <p:nvPicPr>
          <p:cNvPr id="360" name="image44.png" descr="image44.png"/>
          <p:cNvPicPr/>
          <p:nvPr/>
        </p:nvPicPr>
        <p:blipFill>
          <a:blip r:embed="rId16"/>
          <a:srcRect l="287" t="0" r="287" b="0"/>
          <a:stretch/>
        </p:blipFill>
        <p:spPr>
          <a:xfrm>
            <a:off x="13002120" y="8680320"/>
            <a:ext cx="1342440" cy="1297080"/>
          </a:xfrm>
          <a:prstGeom prst="rect">
            <a:avLst/>
          </a:prstGeom>
          <a:ln w="12700">
            <a:noFill/>
          </a:ln>
        </p:spPr>
      </p:pic>
      <p:pic>
        <p:nvPicPr>
          <p:cNvPr id="361" name="image45.png" descr="image45.png"/>
          <p:cNvPicPr/>
          <p:nvPr/>
        </p:nvPicPr>
        <p:blipFill>
          <a:blip r:embed="rId17"/>
          <a:srcRect l="287" t="0" r="287" b="0"/>
          <a:stretch/>
        </p:blipFill>
        <p:spPr>
          <a:xfrm>
            <a:off x="20622600" y="8616240"/>
            <a:ext cx="1395720" cy="1348560"/>
          </a:xfrm>
          <a:prstGeom prst="rect">
            <a:avLst/>
          </a:prstGeom>
          <a:ln w="12700">
            <a:noFill/>
          </a:ln>
        </p:spPr>
      </p:pic>
      <p:sp>
        <p:nvSpPr>
          <p:cNvPr id="362" name="Кружок"/>
          <p:cNvSpPr/>
          <p:nvPr/>
        </p:nvSpPr>
        <p:spPr>
          <a:xfrm>
            <a:off x="5250960" y="8526240"/>
            <a:ext cx="1554120" cy="1554120"/>
          </a:xfrm>
          <a:prstGeom prst="ellipse">
            <a:avLst/>
          </a:prstGeom>
          <a:noFill/>
          <a:ln w="38100">
            <a:solidFill>
              <a:srgbClr val="fdf098"/>
            </a:solidFill>
            <a:round/>
          </a:ln>
        </p:spPr>
        <p:style>
          <a:lnRef idx="0"/>
          <a:fillRef idx="0"/>
          <a:effectRef idx="0"/>
          <a:fontRef idx="minor"/>
        </p:style>
      </p:sp>
      <p:sp>
        <p:nvSpPr>
          <p:cNvPr id="363" name="Кружок"/>
          <p:cNvSpPr/>
          <p:nvPr/>
        </p:nvSpPr>
        <p:spPr>
          <a:xfrm>
            <a:off x="9082800" y="8526240"/>
            <a:ext cx="1554120" cy="1554120"/>
          </a:xfrm>
          <a:prstGeom prst="ellipse">
            <a:avLst/>
          </a:prstGeom>
          <a:noFill/>
          <a:ln w="38100">
            <a:solidFill>
              <a:srgbClr val="fdf098"/>
            </a:solidFill>
            <a:round/>
          </a:ln>
        </p:spPr>
        <p:style>
          <a:lnRef idx="0"/>
          <a:fillRef idx="0"/>
          <a:effectRef idx="0"/>
          <a:fontRef idx="minor"/>
        </p:style>
      </p:sp>
      <p:sp>
        <p:nvSpPr>
          <p:cNvPr id="364" name="Кружок"/>
          <p:cNvSpPr/>
          <p:nvPr/>
        </p:nvSpPr>
        <p:spPr>
          <a:xfrm>
            <a:off x="12908880" y="8526240"/>
            <a:ext cx="1554120" cy="1554120"/>
          </a:xfrm>
          <a:prstGeom prst="ellipse">
            <a:avLst/>
          </a:prstGeom>
          <a:noFill/>
          <a:ln w="38100">
            <a:solidFill>
              <a:srgbClr val="fdf098"/>
            </a:solidFill>
            <a:round/>
          </a:ln>
        </p:spPr>
        <p:style>
          <a:lnRef idx="0"/>
          <a:fillRef idx="0"/>
          <a:effectRef idx="0"/>
          <a:fontRef idx="minor"/>
        </p:style>
      </p:sp>
      <p:sp>
        <p:nvSpPr>
          <p:cNvPr id="365" name="Кружок"/>
          <p:cNvSpPr/>
          <p:nvPr/>
        </p:nvSpPr>
        <p:spPr>
          <a:xfrm>
            <a:off x="16785360" y="8526240"/>
            <a:ext cx="1554120" cy="1554120"/>
          </a:xfrm>
          <a:prstGeom prst="ellipse">
            <a:avLst/>
          </a:prstGeom>
          <a:noFill/>
          <a:ln w="38100">
            <a:solidFill>
              <a:srgbClr val="fdf098"/>
            </a:solidFill>
            <a:round/>
          </a:ln>
        </p:spPr>
        <p:style>
          <a:lnRef idx="0"/>
          <a:fillRef idx="0"/>
          <a:effectRef idx="0"/>
          <a:fontRef idx="minor"/>
        </p:style>
      </p:sp>
      <p:sp>
        <p:nvSpPr>
          <p:cNvPr id="366" name="Кружок"/>
          <p:cNvSpPr/>
          <p:nvPr/>
        </p:nvSpPr>
        <p:spPr>
          <a:xfrm>
            <a:off x="20556000" y="8526240"/>
            <a:ext cx="1554120" cy="1554120"/>
          </a:xfrm>
          <a:prstGeom prst="ellipse">
            <a:avLst/>
          </a:prstGeom>
          <a:noFill/>
          <a:ln w="38100">
            <a:solidFill>
              <a:srgbClr val="fdf098"/>
            </a:solidFill>
            <a:round/>
          </a:ln>
        </p:spPr>
        <p:style>
          <a:lnRef idx="0"/>
          <a:fillRef idx="0"/>
          <a:effectRef idx="0"/>
          <a:fontRef idx="minor"/>
        </p:style>
      </p:sp>
      <p:pic>
        <p:nvPicPr>
          <p:cNvPr id="367" name="image46.png" descr="image46.png"/>
          <p:cNvPicPr/>
          <p:nvPr/>
        </p:nvPicPr>
        <p:blipFill>
          <a:blip r:embed="rId18"/>
          <a:stretch/>
        </p:blipFill>
        <p:spPr>
          <a:xfrm>
            <a:off x="9263160" y="8632800"/>
            <a:ext cx="1229760" cy="1188360"/>
          </a:xfrm>
          <a:prstGeom prst="rect">
            <a:avLst/>
          </a:prstGeom>
          <a:ln w="1270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8" name="Потери костной ткани"/>
          <p:cNvSpPr/>
          <p:nvPr/>
        </p:nvSpPr>
        <p:spPr>
          <a:xfrm>
            <a:off x="12995640" y="10537200"/>
            <a:ext cx="6895080" cy="651600"/>
          </a:xfrm>
          <a:prstGeom prst="rect">
            <a:avLst/>
          </a:prstGeom>
          <a:noFill/>
          <a:ln w="12700">
            <a:noFill/>
          </a:ln>
        </p:spPr>
        <p:style>
          <a:lnRef idx="0"/>
          <a:fillRef idx="0"/>
          <a:effectRef idx="0"/>
          <a:fontRef idx="minor"/>
        </p:style>
        <p:txBody>
          <a:bodyPr lIns="71280" rIns="71280" tIns="71280" bIns="71280" anchor="ctr">
            <a:spAutoFit/>
          </a:bodyPr>
          <a:p>
            <a:pPr algn="ctr">
              <a:lnSpc>
                <a:spcPct val="108000"/>
              </a:lnSpc>
              <a:tabLst>
                <a:tab algn="l" pos="0"/>
              </a:tabLst>
            </a:pPr>
            <a:r>
              <a:rPr b="1" lang="de-DE" sz="3100" spc="-1" strike="noStrike">
                <a:solidFill>
                  <a:srgbClr val="ffffff"/>
                </a:solidFill>
                <a:latin typeface="Arial"/>
                <a:ea typeface="Arial"/>
              </a:rPr>
              <a:t>Knochenschwund</a:t>
            </a:r>
            <a:endParaRPr b="0" lang="ru-RU" sz="3100" spc="-1" strike="noStrike">
              <a:latin typeface="Arial"/>
            </a:endParaRPr>
          </a:p>
        </p:txBody>
      </p:sp>
      <p:grpSp>
        <p:nvGrpSpPr>
          <p:cNvPr id="369" name="Сгруппировать"/>
          <p:cNvGrpSpPr/>
          <p:nvPr/>
        </p:nvGrpSpPr>
        <p:grpSpPr>
          <a:xfrm>
            <a:off x="15616800" y="8587440"/>
            <a:ext cx="1630440" cy="1630440"/>
            <a:chOff x="15616800" y="8587440"/>
            <a:chExt cx="1630440" cy="1630440"/>
          </a:xfrm>
        </p:grpSpPr>
        <p:sp>
          <p:nvSpPr>
            <p:cNvPr id="370" name="Кружок"/>
            <p:cNvSpPr/>
            <p:nvPr/>
          </p:nvSpPr>
          <p:spPr>
            <a:xfrm>
              <a:off x="15616800" y="8587440"/>
              <a:ext cx="1630440" cy="1630440"/>
            </a:xfrm>
            <a:prstGeom prst="ellipse">
              <a:avLst/>
            </a:prstGeom>
            <a:noFill/>
            <a:ln w="38100">
              <a:solidFill>
                <a:srgbClr val="ffffff"/>
              </a:solidFill>
              <a:round/>
            </a:ln>
          </p:spPr>
          <p:style>
            <a:lnRef idx="0"/>
            <a:fillRef idx="0"/>
            <a:effectRef idx="0"/>
            <a:fontRef idx="minor"/>
          </p:style>
        </p:sp>
        <p:pic>
          <p:nvPicPr>
            <p:cNvPr id="371" name="image47.png" descr="image47.png"/>
            <p:cNvPicPr/>
            <p:nvPr/>
          </p:nvPicPr>
          <p:blipFill>
            <a:blip r:embed="rId1"/>
            <a:stretch/>
          </p:blipFill>
          <p:spPr>
            <a:xfrm>
              <a:off x="15857280" y="8811720"/>
              <a:ext cx="1149480" cy="1182240"/>
            </a:xfrm>
            <a:prstGeom prst="rect">
              <a:avLst/>
            </a:prstGeom>
            <a:ln w="12700">
              <a:noFill/>
            </a:ln>
          </p:spPr>
        </p:pic>
      </p:grpSp>
      <p:pic>
        <p:nvPicPr>
          <p:cNvPr id="372" name="image7.png" descr="image7.png"/>
          <p:cNvPicPr/>
          <p:nvPr/>
        </p:nvPicPr>
        <p:blipFill>
          <a:blip r:embed="rId2"/>
          <a:stretch/>
        </p:blipFill>
        <p:spPr>
          <a:xfrm>
            <a:off x="1537560" y="12793680"/>
            <a:ext cx="1773720" cy="311040"/>
          </a:xfrm>
          <a:prstGeom prst="rect">
            <a:avLst/>
          </a:prstGeom>
          <a:ln w="12700">
            <a:noFill/>
          </a:ln>
        </p:spPr>
      </p:pic>
      <p:sp>
        <p:nvSpPr>
          <p:cNvPr id="373" name="D-Spray"/>
          <p:cNvSpPr/>
          <p:nvPr/>
        </p:nvSpPr>
        <p:spPr>
          <a:xfrm>
            <a:off x="21773160" y="12786480"/>
            <a:ext cx="175752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de-DE" sz="2000" spc="-1" strike="noStrike">
                <a:solidFill>
                  <a:srgbClr val="2d2d2e"/>
                </a:solidFill>
                <a:latin typeface="Arial"/>
                <a:ea typeface="Arial"/>
              </a:rPr>
              <a:t>D-Spray 2000</a:t>
            </a:r>
            <a:endParaRPr b="0" lang="ru-RU" sz="2000" spc="-1" strike="noStrike">
              <a:latin typeface="Arial"/>
            </a:endParaRPr>
          </a:p>
        </p:txBody>
      </p:sp>
      <p:pic>
        <p:nvPicPr>
          <p:cNvPr id="374" name="image12.png" descr="image12.png"/>
          <p:cNvPicPr/>
          <p:nvPr/>
        </p:nvPicPr>
        <p:blipFill>
          <a:blip r:embed="rId3"/>
          <a:stretch/>
        </p:blipFill>
        <p:spPr>
          <a:xfrm>
            <a:off x="23622480" y="-11771280"/>
            <a:ext cx="19628640" cy="13714920"/>
          </a:xfrm>
          <a:prstGeom prst="rect">
            <a:avLst/>
          </a:prstGeom>
          <a:ln w="12700">
            <a:noFill/>
          </a:ln>
        </p:spPr>
      </p:pic>
      <p:sp>
        <p:nvSpPr>
          <p:cNvPr id="375" name="Регулярный прием витамина D существенно снижает риски:"/>
          <p:cNvSpPr/>
          <p:nvPr/>
        </p:nvSpPr>
        <p:spPr>
          <a:xfrm>
            <a:off x="761040" y="649440"/>
            <a:ext cx="20394360" cy="258120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de-DE" sz="8000" spc="-1" strike="noStrike">
                <a:solidFill>
                  <a:srgbClr val="ffffff"/>
                </a:solidFill>
                <a:latin typeface="Arial"/>
                <a:ea typeface="Arial"/>
              </a:rPr>
              <a:t>Die regelmäßige Einnahme </a:t>
            </a:r>
            <a:r>
              <a:rPr b="1" lang="de-DE" sz="8000" spc="-1" strike="noStrike">
                <a:solidFill>
                  <a:srgbClr val="fdf098"/>
                </a:solidFill>
                <a:latin typeface="Arial"/>
                <a:ea typeface="Arial"/>
              </a:rPr>
              <a:t>von Vitamin D reduziert das Risiko von:</a:t>
            </a:r>
            <a:endParaRPr b="0" lang="ru-RU" sz="8000" spc="-1" strike="noStrike">
              <a:latin typeface="Arial"/>
            </a:endParaRPr>
          </a:p>
        </p:txBody>
      </p:sp>
      <p:sp>
        <p:nvSpPr>
          <p:cNvPr id="376" name="Развития сердечно-сосудистых заболеваний"/>
          <p:cNvSpPr/>
          <p:nvPr/>
        </p:nvSpPr>
        <p:spPr>
          <a:xfrm>
            <a:off x="5826600" y="10450800"/>
            <a:ext cx="6037560" cy="1275120"/>
          </a:xfrm>
          <a:prstGeom prst="rect">
            <a:avLst/>
          </a:prstGeom>
          <a:noFill/>
          <a:ln w="12700">
            <a:noFill/>
          </a:ln>
        </p:spPr>
        <p:style>
          <a:lnRef idx="0"/>
          <a:fillRef idx="0"/>
          <a:effectRef idx="0"/>
          <a:fontRef idx="minor"/>
        </p:style>
        <p:txBody>
          <a:bodyPr lIns="71280" rIns="71280" tIns="71280" bIns="71280" anchor="ctr">
            <a:spAutoFit/>
          </a:bodyPr>
          <a:p>
            <a:pPr algn="ctr">
              <a:lnSpc>
                <a:spcPct val="120000"/>
              </a:lnSpc>
              <a:tabLst>
                <a:tab algn="l" pos="0"/>
              </a:tabLst>
            </a:pPr>
            <a:r>
              <a:rPr b="1" lang="de-DE" sz="3100" spc="-1" strike="noStrike">
                <a:solidFill>
                  <a:srgbClr val="ffffff"/>
                </a:solidFill>
                <a:latin typeface="Arial"/>
                <a:ea typeface="Arial"/>
              </a:rPr>
              <a:t>Herz-Kreislauf-</a:t>
            </a:r>
            <a:endParaRPr b="0" lang="ru-RU" sz="3100" spc="-1" strike="noStrike">
              <a:latin typeface="Arial"/>
            </a:endParaRPr>
          </a:p>
          <a:p>
            <a:pPr algn="ctr">
              <a:lnSpc>
                <a:spcPct val="120000"/>
              </a:lnSpc>
              <a:tabLst>
                <a:tab algn="l" pos="0"/>
              </a:tabLst>
            </a:pPr>
            <a:r>
              <a:rPr b="1" lang="de-DE" sz="3100" spc="-1" strike="noStrike">
                <a:solidFill>
                  <a:srgbClr val="ffffff"/>
                </a:solidFill>
                <a:latin typeface="Arial"/>
                <a:ea typeface="Arial"/>
              </a:rPr>
              <a:t>Erkrankungen</a:t>
            </a:r>
            <a:endParaRPr b="0" lang="ru-RU" sz="3100" spc="-1" strike="noStrike">
              <a:latin typeface="Arial"/>
            </a:endParaRPr>
          </a:p>
        </p:txBody>
      </p:sp>
      <p:sp>
        <p:nvSpPr>
          <p:cNvPr id="377" name="Угасания репродуктивной функции"/>
          <p:cNvSpPr/>
          <p:nvPr/>
        </p:nvSpPr>
        <p:spPr>
          <a:xfrm>
            <a:off x="1767600" y="6809040"/>
            <a:ext cx="5862600" cy="1161360"/>
          </a:xfrm>
          <a:prstGeom prst="rect">
            <a:avLst/>
          </a:prstGeom>
          <a:noFill/>
          <a:ln w="12700">
            <a:noFill/>
          </a:ln>
        </p:spPr>
        <p:style>
          <a:lnRef idx="0"/>
          <a:fillRef idx="0"/>
          <a:effectRef idx="0"/>
          <a:fontRef idx="minor"/>
        </p:style>
        <p:txBody>
          <a:bodyPr lIns="71280" rIns="71280" tIns="71280" bIns="71280" anchor="ctr">
            <a:spAutoFit/>
          </a:bodyPr>
          <a:p>
            <a:pPr algn="ctr">
              <a:lnSpc>
                <a:spcPct val="108000"/>
              </a:lnSpc>
              <a:tabLst>
                <a:tab algn="l" pos="0"/>
              </a:tabLst>
            </a:pPr>
            <a:r>
              <a:rPr b="1" lang="de-DE" sz="3100" spc="-1" strike="noStrike">
                <a:solidFill>
                  <a:srgbClr val="ffffff"/>
                </a:solidFill>
                <a:latin typeface="Arial"/>
                <a:ea typeface="Arial"/>
              </a:rPr>
              <a:t>Nachlassender Reproduktionfähigkeit</a:t>
            </a:r>
            <a:endParaRPr b="0" lang="ru-RU" sz="3100" spc="-1" strike="noStrike">
              <a:latin typeface="Arial"/>
            </a:endParaRPr>
          </a:p>
        </p:txBody>
      </p:sp>
      <p:sp>
        <p:nvSpPr>
          <p:cNvPr id="378" name="Развития депрессии"/>
          <p:cNvSpPr/>
          <p:nvPr/>
        </p:nvSpPr>
        <p:spPr>
          <a:xfrm>
            <a:off x="8896320" y="6890040"/>
            <a:ext cx="7090920" cy="651600"/>
          </a:xfrm>
          <a:prstGeom prst="rect">
            <a:avLst/>
          </a:prstGeom>
          <a:noFill/>
          <a:ln w="12700">
            <a:noFill/>
          </a:ln>
        </p:spPr>
        <p:style>
          <a:lnRef idx="0"/>
          <a:fillRef idx="0"/>
          <a:effectRef idx="0"/>
          <a:fontRef idx="minor"/>
        </p:style>
        <p:txBody>
          <a:bodyPr lIns="71280" rIns="71280" tIns="71280" bIns="71280" anchor="ctr">
            <a:spAutoFit/>
          </a:bodyPr>
          <a:p>
            <a:pPr algn="ctr">
              <a:lnSpc>
                <a:spcPct val="108000"/>
              </a:lnSpc>
              <a:tabLst>
                <a:tab algn="l" pos="0"/>
              </a:tabLst>
            </a:pPr>
            <a:r>
              <a:rPr b="1" lang="de-DE" sz="3100" spc="-1" strike="noStrike">
                <a:solidFill>
                  <a:srgbClr val="ffffff"/>
                </a:solidFill>
                <a:latin typeface="Arial"/>
                <a:ea typeface="Arial"/>
              </a:rPr>
              <a:t>Depressionen</a:t>
            </a:r>
            <a:endParaRPr b="0" lang="ru-RU" sz="3100" spc="-1" strike="noStrike">
              <a:latin typeface="Arial"/>
            </a:endParaRPr>
          </a:p>
        </p:txBody>
      </p:sp>
      <p:sp>
        <p:nvSpPr>
          <p:cNvPr id="379" name="Частых инфекционных заболеваний"/>
          <p:cNvSpPr/>
          <p:nvPr/>
        </p:nvSpPr>
        <p:spPr>
          <a:xfrm>
            <a:off x="17253360" y="6881760"/>
            <a:ext cx="6571080" cy="1161360"/>
          </a:xfrm>
          <a:prstGeom prst="rect">
            <a:avLst/>
          </a:prstGeom>
          <a:noFill/>
          <a:ln w="12700">
            <a:noFill/>
          </a:ln>
        </p:spPr>
        <p:style>
          <a:lnRef idx="0"/>
          <a:fillRef idx="0"/>
          <a:effectRef idx="0"/>
          <a:fontRef idx="minor"/>
        </p:style>
        <p:txBody>
          <a:bodyPr lIns="71280" rIns="71280" tIns="71280" bIns="71280" anchor="ctr">
            <a:spAutoFit/>
          </a:bodyPr>
          <a:p>
            <a:pPr algn="ctr">
              <a:lnSpc>
                <a:spcPct val="108000"/>
              </a:lnSpc>
              <a:tabLst>
                <a:tab algn="l" pos="0"/>
              </a:tabLst>
            </a:pPr>
            <a:r>
              <a:rPr b="1" lang="de-DE" sz="3100" spc="-1" strike="noStrike">
                <a:solidFill>
                  <a:srgbClr val="ffffff"/>
                </a:solidFill>
                <a:latin typeface="Arial"/>
                <a:ea typeface="Arial"/>
              </a:rPr>
              <a:t>Häufigen </a:t>
            </a:r>
            <a:endParaRPr b="0" lang="ru-RU" sz="3100" spc="-1" strike="noStrike">
              <a:latin typeface="Arial"/>
            </a:endParaRPr>
          </a:p>
          <a:p>
            <a:pPr algn="ctr">
              <a:lnSpc>
                <a:spcPct val="108000"/>
              </a:lnSpc>
              <a:tabLst>
                <a:tab algn="l" pos="0"/>
              </a:tabLst>
            </a:pPr>
            <a:r>
              <a:rPr b="1" lang="de-DE" sz="3100" spc="-1" strike="noStrike">
                <a:solidFill>
                  <a:srgbClr val="ffffff"/>
                </a:solidFill>
                <a:latin typeface="Arial"/>
                <a:ea typeface="Arial"/>
              </a:rPr>
              <a:t>Infektionskrankheiten</a:t>
            </a:r>
            <a:endParaRPr b="0" lang="ru-RU" sz="3100" spc="-1" strike="noStrike">
              <a:latin typeface="Arial"/>
            </a:endParaRPr>
          </a:p>
        </p:txBody>
      </p:sp>
      <p:grpSp>
        <p:nvGrpSpPr>
          <p:cNvPr id="380" name="Сгруппировать"/>
          <p:cNvGrpSpPr/>
          <p:nvPr/>
        </p:nvGrpSpPr>
        <p:grpSpPr>
          <a:xfrm>
            <a:off x="19723680" y="4942080"/>
            <a:ext cx="1630440" cy="1630440"/>
            <a:chOff x="19723680" y="4942080"/>
            <a:chExt cx="1630440" cy="1630440"/>
          </a:xfrm>
        </p:grpSpPr>
        <p:pic>
          <p:nvPicPr>
            <p:cNvPr id="381" name="image48.png" descr="image48.png"/>
            <p:cNvPicPr/>
            <p:nvPr/>
          </p:nvPicPr>
          <p:blipFill>
            <a:blip r:embed="rId4"/>
            <a:stretch/>
          </p:blipFill>
          <p:spPr>
            <a:xfrm>
              <a:off x="19891080" y="5118120"/>
              <a:ext cx="1264320" cy="1278720"/>
            </a:xfrm>
            <a:prstGeom prst="rect">
              <a:avLst/>
            </a:prstGeom>
            <a:ln w="12700">
              <a:noFill/>
            </a:ln>
          </p:spPr>
        </p:pic>
        <p:sp>
          <p:nvSpPr>
            <p:cNvPr id="382" name="Кружок"/>
            <p:cNvSpPr/>
            <p:nvPr/>
          </p:nvSpPr>
          <p:spPr>
            <a:xfrm>
              <a:off x="19723680" y="4942080"/>
              <a:ext cx="1630440" cy="1630440"/>
            </a:xfrm>
            <a:prstGeom prst="ellipse">
              <a:avLst/>
            </a:prstGeom>
            <a:noFill/>
            <a:ln w="38100">
              <a:solidFill>
                <a:srgbClr val="ffffff"/>
              </a:solidFill>
              <a:round/>
            </a:ln>
          </p:spPr>
          <p:style>
            <a:lnRef idx="0"/>
            <a:fillRef idx="0"/>
            <a:effectRef idx="0"/>
            <a:fontRef idx="minor"/>
          </p:style>
        </p:sp>
      </p:grpSp>
      <p:grpSp>
        <p:nvGrpSpPr>
          <p:cNvPr id="383" name="Сгруппировать"/>
          <p:cNvGrpSpPr/>
          <p:nvPr/>
        </p:nvGrpSpPr>
        <p:grpSpPr>
          <a:xfrm>
            <a:off x="3773880" y="4938840"/>
            <a:ext cx="1630440" cy="1630440"/>
            <a:chOff x="3773880" y="4938840"/>
            <a:chExt cx="1630440" cy="1630440"/>
          </a:xfrm>
        </p:grpSpPr>
        <p:sp>
          <p:nvSpPr>
            <p:cNvPr id="384" name="Кружок"/>
            <p:cNvSpPr/>
            <p:nvPr/>
          </p:nvSpPr>
          <p:spPr>
            <a:xfrm>
              <a:off x="3773880" y="4938840"/>
              <a:ext cx="1630440" cy="1630440"/>
            </a:xfrm>
            <a:prstGeom prst="ellipse">
              <a:avLst/>
            </a:prstGeom>
            <a:noFill/>
            <a:ln w="38100">
              <a:solidFill>
                <a:srgbClr val="ffffff"/>
              </a:solidFill>
              <a:round/>
            </a:ln>
          </p:spPr>
          <p:style>
            <a:lnRef idx="0"/>
            <a:fillRef idx="0"/>
            <a:effectRef idx="0"/>
            <a:fontRef idx="minor"/>
          </p:style>
        </p:sp>
        <p:pic>
          <p:nvPicPr>
            <p:cNvPr id="385" name="image49.png" descr="image49.png"/>
            <p:cNvPicPr/>
            <p:nvPr/>
          </p:nvPicPr>
          <p:blipFill>
            <a:blip r:embed="rId5"/>
            <a:stretch/>
          </p:blipFill>
          <p:spPr>
            <a:xfrm>
              <a:off x="3967560" y="5114520"/>
              <a:ext cx="1242720" cy="1278720"/>
            </a:xfrm>
            <a:prstGeom prst="rect">
              <a:avLst/>
            </a:prstGeom>
            <a:ln w="12700">
              <a:noFill/>
            </a:ln>
          </p:spPr>
        </p:pic>
      </p:grpSp>
      <p:grpSp>
        <p:nvGrpSpPr>
          <p:cNvPr id="386" name="Сгруппировать"/>
          <p:cNvGrpSpPr/>
          <p:nvPr/>
        </p:nvGrpSpPr>
        <p:grpSpPr>
          <a:xfrm>
            <a:off x="11626560" y="4942080"/>
            <a:ext cx="1630440" cy="1630440"/>
            <a:chOff x="11626560" y="4942080"/>
            <a:chExt cx="1630440" cy="1630440"/>
          </a:xfrm>
        </p:grpSpPr>
        <p:sp>
          <p:nvSpPr>
            <p:cNvPr id="387" name="Кружок"/>
            <p:cNvSpPr/>
            <p:nvPr/>
          </p:nvSpPr>
          <p:spPr>
            <a:xfrm>
              <a:off x="11626560" y="4942080"/>
              <a:ext cx="1630440" cy="1630440"/>
            </a:xfrm>
            <a:prstGeom prst="ellipse">
              <a:avLst/>
            </a:prstGeom>
            <a:noFill/>
            <a:ln w="38100">
              <a:solidFill>
                <a:srgbClr val="ffffff"/>
              </a:solidFill>
              <a:round/>
            </a:ln>
          </p:spPr>
          <p:style>
            <a:lnRef idx="0"/>
            <a:fillRef idx="0"/>
            <a:effectRef idx="0"/>
            <a:fontRef idx="minor"/>
          </p:style>
        </p:sp>
        <p:pic>
          <p:nvPicPr>
            <p:cNvPr id="388" name="image50.png" descr="image50.png"/>
            <p:cNvPicPr/>
            <p:nvPr/>
          </p:nvPicPr>
          <p:blipFill>
            <a:blip r:embed="rId6"/>
            <a:stretch/>
          </p:blipFill>
          <p:spPr>
            <a:xfrm>
              <a:off x="11925720" y="5166360"/>
              <a:ext cx="1032120" cy="1182240"/>
            </a:xfrm>
            <a:prstGeom prst="rect">
              <a:avLst/>
            </a:prstGeom>
            <a:ln w="12700">
              <a:noFill/>
            </a:ln>
          </p:spPr>
        </p:pic>
      </p:grpSp>
      <p:grpSp>
        <p:nvGrpSpPr>
          <p:cNvPr id="389" name="Сгруппировать"/>
          <p:cNvGrpSpPr/>
          <p:nvPr/>
        </p:nvGrpSpPr>
        <p:grpSpPr>
          <a:xfrm>
            <a:off x="8019000" y="8587440"/>
            <a:ext cx="1630440" cy="1630440"/>
            <a:chOff x="8019000" y="8587440"/>
            <a:chExt cx="1630440" cy="1630440"/>
          </a:xfrm>
        </p:grpSpPr>
        <p:sp>
          <p:nvSpPr>
            <p:cNvPr id="390" name="Кружок"/>
            <p:cNvSpPr/>
            <p:nvPr/>
          </p:nvSpPr>
          <p:spPr>
            <a:xfrm>
              <a:off x="8019000" y="8587440"/>
              <a:ext cx="1630440" cy="1630440"/>
            </a:xfrm>
            <a:prstGeom prst="ellipse">
              <a:avLst/>
            </a:prstGeom>
            <a:noFill/>
            <a:ln w="38100">
              <a:solidFill>
                <a:srgbClr val="ffffff"/>
              </a:solidFill>
              <a:round/>
            </a:ln>
          </p:spPr>
          <p:style>
            <a:lnRef idx="0"/>
            <a:fillRef idx="0"/>
            <a:effectRef idx="0"/>
            <a:fontRef idx="minor"/>
          </p:style>
        </p:sp>
        <p:pic>
          <p:nvPicPr>
            <p:cNvPr id="391" name="image51.png" descr="image51.png"/>
            <p:cNvPicPr/>
            <p:nvPr/>
          </p:nvPicPr>
          <p:blipFill>
            <a:blip r:embed="rId7"/>
            <a:stretch/>
          </p:blipFill>
          <p:spPr>
            <a:xfrm>
              <a:off x="8149680" y="8696520"/>
              <a:ext cx="1445400" cy="1412280"/>
            </a:xfrm>
            <a:prstGeom prst="rect">
              <a:avLst/>
            </a:prstGeom>
            <a:ln w="12700">
              <a:noFill/>
            </a:ln>
          </p:spPr>
        </p:pic>
      </p:grpSp>
      <p:sp>
        <p:nvSpPr>
          <p:cNvPr id="392" name="TextBox 2"/>
          <p:cNvSpPr/>
          <p:nvPr/>
        </p:nvSpPr>
        <p:spPr>
          <a:xfrm>
            <a:off x="6842160" y="7112520"/>
            <a:ext cx="304200" cy="548640"/>
          </a:xfrm>
          <a:prstGeom prst="rect">
            <a:avLst/>
          </a:prstGeom>
          <a:noFill/>
          <a:ln w="12700">
            <a:noFill/>
          </a:ln>
        </p:spPr>
        <p:style>
          <a:lnRef idx="0"/>
          <a:fillRef idx="0"/>
          <a:effectRef idx="0"/>
          <a:fontRef idx="minor"/>
        </p:style>
        <p:txBody>
          <a:bodyPr wrap="none" horzOverflow="overflow" vertOverflow="overflow" lIns="45720" rIns="45720">
            <a:spAutoFit/>
          </a:bodyPr>
          <a:p>
            <a:pPr>
              <a:lnSpc>
                <a:spcPct val="100000"/>
              </a:lnSpc>
              <a:tabLst>
                <a:tab algn="l" pos="0"/>
              </a:tabLst>
            </a:pPr>
            <a:r>
              <a:rPr b="0" lang="ru-RU" sz="3000" spc="-1" strike="noStrike">
                <a:solidFill>
                  <a:srgbClr val="fdf098"/>
                </a:solidFill>
                <a:latin typeface="Arial"/>
                <a:ea typeface="Arial"/>
              </a:rPr>
              <a:t>5</a:t>
            </a:r>
            <a:endParaRPr b="0" lang="ru-RU" sz="3000" spc="-1" strike="noStrike">
              <a:latin typeface="Arial"/>
            </a:endParaRPr>
          </a:p>
        </p:txBody>
      </p:sp>
      <p:sp>
        <p:nvSpPr>
          <p:cNvPr id="393" name="TextBox 29"/>
          <p:cNvSpPr/>
          <p:nvPr/>
        </p:nvSpPr>
        <p:spPr>
          <a:xfrm>
            <a:off x="13833720" y="6751800"/>
            <a:ext cx="304200" cy="548640"/>
          </a:xfrm>
          <a:prstGeom prst="rect">
            <a:avLst/>
          </a:prstGeom>
          <a:noFill/>
          <a:ln w="12700">
            <a:noFill/>
          </a:ln>
        </p:spPr>
        <p:style>
          <a:lnRef idx="0"/>
          <a:fillRef idx="0"/>
          <a:effectRef idx="0"/>
          <a:fontRef idx="minor"/>
        </p:style>
        <p:txBody>
          <a:bodyPr wrap="none" horzOverflow="overflow" vertOverflow="overflow" lIns="45720" rIns="45720">
            <a:spAutoFit/>
          </a:bodyPr>
          <a:p>
            <a:pPr>
              <a:lnSpc>
                <a:spcPct val="100000"/>
              </a:lnSpc>
              <a:tabLst>
                <a:tab algn="l" pos="0"/>
              </a:tabLst>
            </a:pPr>
            <a:r>
              <a:rPr b="0" lang="ru-RU" sz="3000" spc="-1" strike="noStrike">
                <a:solidFill>
                  <a:srgbClr val="fdf098"/>
                </a:solidFill>
                <a:latin typeface="Arial"/>
                <a:ea typeface="Arial"/>
              </a:rPr>
              <a:t>6</a:t>
            </a:r>
            <a:endParaRPr b="0" lang="ru-RU" sz="3000" spc="-1" strike="noStrike">
              <a:latin typeface="Arial"/>
            </a:endParaRPr>
          </a:p>
        </p:txBody>
      </p:sp>
      <p:sp>
        <p:nvSpPr>
          <p:cNvPr id="394" name="TextBox 30"/>
          <p:cNvSpPr/>
          <p:nvPr/>
        </p:nvSpPr>
        <p:spPr>
          <a:xfrm>
            <a:off x="22617000" y="7249320"/>
            <a:ext cx="304200" cy="548640"/>
          </a:xfrm>
          <a:prstGeom prst="rect">
            <a:avLst/>
          </a:prstGeom>
          <a:noFill/>
          <a:ln w="12700">
            <a:noFill/>
          </a:ln>
        </p:spPr>
        <p:style>
          <a:lnRef idx="0"/>
          <a:fillRef idx="0"/>
          <a:effectRef idx="0"/>
          <a:fontRef idx="minor"/>
        </p:style>
        <p:txBody>
          <a:bodyPr wrap="none" horzOverflow="overflow" vertOverflow="overflow" lIns="45720" rIns="45720">
            <a:spAutoFit/>
          </a:bodyPr>
          <a:p>
            <a:pPr>
              <a:lnSpc>
                <a:spcPct val="100000"/>
              </a:lnSpc>
              <a:tabLst>
                <a:tab algn="l" pos="0"/>
              </a:tabLst>
            </a:pPr>
            <a:r>
              <a:rPr b="0" lang="ru-RU" sz="3000" spc="-1" strike="noStrike">
                <a:solidFill>
                  <a:srgbClr val="fdf098"/>
                </a:solidFill>
                <a:latin typeface="Arial"/>
                <a:ea typeface="Arial"/>
              </a:rPr>
              <a:t>7</a:t>
            </a:r>
            <a:endParaRPr b="0" lang="ru-RU" sz="3000" spc="-1" strike="noStrike">
              <a:latin typeface="Arial"/>
            </a:endParaRPr>
          </a:p>
        </p:txBody>
      </p:sp>
      <p:sp>
        <p:nvSpPr>
          <p:cNvPr id="395" name="TextBox 31"/>
          <p:cNvSpPr/>
          <p:nvPr/>
        </p:nvSpPr>
        <p:spPr>
          <a:xfrm>
            <a:off x="10346400" y="10360440"/>
            <a:ext cx="1150200" cy="548640"/>
          </a:xfrm>
          <a:prstGeom prst="rect">
            <a:avLst/>
          </a:prstGeom>
          <a:noFill/>
          <a:ln w="12700">
            <a:noFill/>
          </a:ln>
        </p:spPr>
        <p:style>
          <a:lnRef idx="0"/>
          <a:fillRef idx="0"/>
          <a:effectRef idx="0"/>
          <a:fontRef idx="minor"/>
        </p:style>
        <p:txBody>
          <a:bodyPr wrap="none" horzOverflow="overflow" vertOverflow="overflow" lIns="45720" rIns="45720">
            <a:spAutoFit/>
          </a:bodyPr>
          <a:p>
            <a:pPr>
              <a:lnSpc>
                <a:spcPct val="100000"/>
              </a:lnSpc>
              <a:tabLst>
                <a:tab algn="l" pos="0"/>
              </a:tabLst>
            </a:pPr>
            <a:r>
              <a:rPr b="0" lang="ru-RU" sz="3000" spc="-1" strike="noStrike">
                <a:solidFill>
                  <a:srgbClr val="fdf098"/>
                </a:solidFill>
                <a:latin typeface="Arial"/>
                <a:ea typeface="Arial"/>
              </a:rPr>
              <a:t>8,9,10</a:t>
            </a:r>
            <a:endParaRPr b="0" lang="ru-RU" sz="3000" spc="-1" strike="noStrike">
              <a:latin typeface="Arial"/>
            </a:endParaRPr>
          </a:p>
        </p:txBody>
      </p:sp>
      <p:sp>
        <p:nvSpPr>
          <p:cNvPr id="396" name="TextBox 32"/>
          <p:cNvSpPr/>
          <p:nvPr/>
        </p:nvSpPr>
        <p:spPr>
          <a:xfrm>
            <a:off x="18270360" y="10405440"/>
            <a:ext cx="1544760" cy="548640"/>
          </a:xfrm>
          <a:prstGeom prst="rect">
            <a:avLst/>
          </a:prstGeom>
          <a:noFill/>
          <a:ln w="12700">
            <a:noFill/>
          </a:ln>
        </p:spPr>
        <p:style>
          <a:lnRef idx="0"/>
          <a:fillRef idx="0"/>
          <a:effectRef idx="0"/>
          <a:fontRef idx="minor"/>
        </p:style>
        <p:txBody>
          <a:bodyPr wrap="none" horzOverflow="overflow" vertOverflow="overflow" lIns="45720" rIns="45720">
            <a:spAutoFit/>
          </a:bodyPr>
          <a:p>
            <a:pPr>
              <a:lnSpc>
                <a:spcPct val="100000"/>
              </a:lnSpc>
              <a:tabLst>
                <a:tab algn="l" pos="0"/>
              </a:tabLst>
            </a:pPr>
            <a:r>
              <a:rPr b="0" lang="ru-RU" sz="3000" spc="-1" strike="noStrike">
                <a:solidFill>
                  <a:srgbClr val="fdf098"/>
                </a:solidFill>
                <a:latin typeface="Arial"/>
                <a:ea typeface="Arial"/>
              </a:rPr>
              <a:t>11,12,13</a:t>
            </a:r>
            <a:endParaRPr b="0" lang="ru-RU" sz="30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D-Spray"/>
          <p:cNvSpPr/>
          <p:nvPr/>
        </p:nvSpPr>
        <p:spPr>
          <a:xfrm>
            <a:off x="1402560" y="2568240"/>
            <a:ext cx="8731440" cy="151488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ru-RU" sz="9000" spc="-1" strike="noStrike">
                <a:solidFill>
                  <a:srgbClr val="ff644e"/>
                </a:solidFill>
                <a:latin typeface="Arial"/>
                <a:ea typeface="Arial"/>
              </a:rPr>
              <a:t>D-Spray</a:t>
            </a:r>
            <a:r>
              <a:rPr b="1" lang="en-US" sz="9000" spc="-1" strike="noStrike">
                <a:solidFill>
                  <a:srgbClr val="ff644e"/>
                </a:solidFill>
                <a:latin typeface="Arial"/>
                <a:ea typeface="Arial"/>
              </a:rPr>
              <a:t> 2000</a:t>
            </a:r>
            <a:endParaRPr b="0" lang="ru-RU" sz="9000" spc="-1" strike="noStrike">
              <a:latin typeface="Arial"/>
            </a:endParaRPr>
          </a:p>
        </p:txBody>
      </p:sp>
      <p:pic>
        <p:nvPicPr>
          <p:cNvPr id="398" name="image7.png" descr="image7.png"/>
          <p:cNvPicPr/>
          <p:nvPr/>
        </p:nvPicPr>
        <p:blipFill>
          <a:blip r:embed="rId1"/>
          <a:stretch/>
        </p:blipFill>
        <p:spPr>
          <a:xfrm>
            <a:off x="1537560" y="12793680"/>
            <a:ext cx="1773720" cy="311040"/>
          </a:xfrm>
          <a:prstGeom prst="rect">
            <a:avLst/>
          </a:prstGeom>
          <a:ln w="12700">
            <a:noFill/>
          </a:ln>
        </p:spPr>
      </p:pic>
      <p:sp>
        <p:nvSpPr>
          <p:cNvPr id="399" name="2179"/>
          <p:cNvSpPr/>
          <p:nvPr/>
        </p:nvSpPr>
        <p:spPr>
          <a:xfrm>
            <a:off x="1473840" y="4372560"/>
            <a:ext cx="9032040" cy="75276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en-US" sz="4000" spc="-100" strike="noStrike">
                <a:solidFill>
                  <a:srgbClr val="535353"/>
                </a:solidFill>
                <a:latin typeface="Helvetica Neue"/>
                <a:ea typeface="Helvetica Neue"/>
              </a:rPr>
              <a:t>2197</a:t>
            </a:r>
            <a:endParaRPr b="0" lang="ru-RU" sz="4000" spc="-1" strike="noStrike">
              <a:latin typeface="Arial"/>
            </a:endParaRPr>
          </a:p>
        </p:txBody>
      </p:sp>
      <p:sp>
        <p:nvSpPr>
          <p:cNvPr id="400" name="КЛУБНАЯ ЦЕНА"/>
          <p:cNvSpPr/>
          <p:nvPr/>
        </p:nvSpPr>
        <p:spPr>
          <a:xfrm>
            <a:off x="1508400" y="8343360"/>
            <a:ext cx="9032040" cy="503280"/>
          </a:xfrm>
          <a:prstGeom prst="rect">
            <a:avLst/>
          </a:prstGeom>
          <a:noFill/>
          <a:ln w="12700">
            <a:noFill/>
          </a:ln>
        </p:spPr>
        <p:style>
          <a:lnRef idx="0"/>
          <a:fillRef idx="0"/>
          <a:effectRef idx="0"/>
          <a:fontRef idx="minor"/>
        </p:style>
        <p:txBody>
          <a:bodyPr lIns="0" rIns="0" tIns="0" bIns="0" anchor="ctr">
            <a:spAutoFit/>
          </a:bodyPr>
          <a:p>
            <a:pPr>
              <a:lnSpc>
                <a:spcPct val="100000"/>
              </a:lnSpc>
              <a:spcBef>
                <a:spcPts val="5100"/>
              </a:spcBef>
              <a:tabLst>
                <a:tab algn="l" pos="0"/>
              </a:tabLst>
            </a:pPr>
            <a:r>
              <a:rPr b="1" lang="de-DE" sz="3300" spc="-100" strike="noStrike">
                <a:solidFill>
                  <a:srgbClr val="33414e"/>
                </a:solidFill>
                <a:latin typeface="Arial"/>
                <a:ea typeface="Arial"/>
              </a:rPr>
              <a:t>CLUBPREIS</a:t>
            </a:r>
            <a:endParaRPr b="0" lang="ru-RU" sz="3300" spc="-1" strike="noStrike">
              <a:latin typeface="Arial"/>
            </a:endParaRPr>
          </a:p>
        </p:txBody>
      </p:sp>
      <p:sp>
        <p:nvSpPr>
          <p:cNvPr id="401" name="РОЗНИЧНАЯ ЦЕНА"/>
          <p:cNvSpPr/>
          <p:nvPr/>
        </p:nvSpPr>
        <p:spPr>
          <a:xfrm>
            <a:off x="1508400" y="9762840"/>
            <a:ext cx="6965640" cy="503280"/>
          </a:xfrm>
          <a:prstGeom prst="rect">
            <a:avLst/>
          </a:prstGeom>
          <a:noFill/>
          <a:ln w="12700">
            <a:noFill/>
          </a:ln>
        </p:spPr>
        <p:style>
          <a:lnRef idx="0"/>
          <a:fillRef idx="0"/>
          <a:effectRef idx="0"/>
          <a:fontRef idx="minor"/>
        </p:style>
        <p:txBody>
          <a:bodyPr lIns="0" rIns="0" tIns="0" bIns="0" anchor="ctr">
            <a:spAutoFit/>
          </a:bodyPr>
          <a:p>
            <a:pPr>
              <a:lnSpc>
                <a:spcPct val="100000"/>
              </a:lnSpc>
              <a:spcBef>
                <a:spcPts val="5100"/>
              </a:spcBef>
              <a:tabLst>
                <a:tab algn="l" pos="0"/>
              </a:tabLst>
            </a:pPr>
            <a:r>
              <a:rPr b="1" lang="de-DE" sz="3300" spc="-100" strike="noStrike">
                <a:solidFill>
                  <a:srgbClr val="33414e"/>
                </a:solidFill>
                <a:latin typeface="Arial"/>
                <a:ea typeface="Arial"/>
              </a:rPr>
              <a:t>EINZELPREIS</a:t>
            </a:r>
            <a:endParaRPr b="0" lang="ru-RU" sz="3300" spc="-1" strike="noStrike">
              <a:latin typeface="Arial"/>
            </a:endParaRPr>
          </a:p>
        </p:txBody>
      </p:sp>
      <p:sp>
        <p:nvSpPr>
          <p:cNvPr id="402" name="?? у.е"/>
          <p:cNvSpPr/>
          <p:nvPr/>
        </p:nvSpPr>
        <p:spPr>
          <a:xfrm>
            <a:off x="6828480" y="9642960"/>
            <a:ext cx="3121560" cy="686520"/>
          </a:xfrm>
          <a:prstGeom prst="rect">
            <a:avLst/>
          </a:prstGeom>
          <a:noFill/>
          <a:ln w="12700">
            <a:noFill/>
          </a:ln>
        </p:spPr>
        <p:style>
          <a:lnRef idx="0"/>
          <a:fillRef idx="0"/>
          <a:effectRef idx="0"/>
          <a:fontRef idx="minor"/>
        </p:style>
        <p:txBody>
          <a:bodyPr lIns="0" rIns="0" tIns="0" bIns="0" anchor="ctr">
            <a:spAutoFit/>
          </a:bodyPr>
          <a:p>
            <a:pPr>
              <a:lnSpc>
                <a:spcPct val="100000"/>
              </a:lnSpc>
              <a:spcBef>
                <a:spcPts val="5100"/>
              </a:spcBef>
              <a:tabLst>
                <a:tab algn="l" pos="0"/>
              </a:tabLst>
            </a:pPr>
            <a:r>
              <a:rPr b="1" lang="ru-RU" sz="4500" spc="-100" strike="noStrike">
                <a:solidFill>
                  <a:srgbClr val="535353"/>
                </a:solidFill>
                <a:latin typeface="Arial"/>
                <a:ea typeface="Arial"/>
              </a:rPr>
              <a:t>15 </a:t>
            </a:r>
            <a:r>
              <a:rPr b="1" lang="de-DE" sz="3300" spc="-100" strike="noStrike">
                <a:solidFill>
                  <a:srgbClr val="535353"/>
                </a:solidFill>
                <a:latin typeface="Arial"/>
                <a:ea typeface="Arial"/>
              </a:rPr>
              <a:t>EUR</a:t>
            </a:r>
            <a:endParaRPr b="0" lang="ru-RU" sz="3300" spc="-1" strike="noStrike">
              <a:latin typeface="Arial"/>
            </a:endParaRPr>
          </a:p>
        </p:txBody>
      </p:sp>
      <p:sp>
        <p:nvSpPr>
          <p:cNvPr id="403" name="?? у.е"/>
          <p:cNvSpPr/>
          <p:nvPr/>
        </p:nvSpPr>
        <p:spPr>
          <a:xfrm>
            <a:off x="6828480" y="8170200"/>
            <a:ext cx="2332800" cy="686520"/>
          </a:xfrm>
          <a:prstGeom prst="rect">
            <a:avLst/>
          </a:prstGeom>
          <a:noFill/>
          <a:ln w="12700">
            <a:noFill/>
          </a:ln>
        </p:spPr>
        <p:style>
          <a:lnRef idx="0"/>
          <a:fillRef idx="0"/>
          <a:effectRef idx="0"/>
          <a:fontRef idx="minor"/>
        </p:style>
        <p:txBody>
          <a:bodyPr lIns="0" rIns="0" tIns="0" bIns="0" anchor="ctr">
            <a:spAutoFit/>
          </a:bodyPr>
          <a:p>
            <a:pPr>
              <a:lnSpc>
                <a:spcPct val="100000"/>
              </a:lnSpc>
              <a:spcBef>
                <a:spcPts val="5100"/>
              </a:spcBef>
              <a:tabLst>
                <a:tab algn="l" pos="0"/>
              </a:tabLst>
            </a:pPr>
            <a:r>
              <a:rPr b="1" lang="ru-RU" sz="4500" spc="-100" strike="noStrike">
                <a:solidFill>
                  <a:srgbClr val="535353"/>
                </a:solidFill>
                <a:latin typeface="Arial"/>
                <a:ea typeface="Arial"/>
              </a:rPr>
              <a:t>12 </a:t>
            </a:r>
            <a:r>
              <a:rPr b="1" lang="de-DE" sz="3300" spc="-100" strike="noStrike">
                <a:solidFill>
                  <a:srgbClr val="535353"/>
                </a:solidFill>
                <a:latin typeface="Arial"/>
                <a:ea typeface="Arial"/>
              </a:rPr>
              <a:t>EUR</a:t>
            </a:r>
            <a:endParaRPr b="0" lang="ru-RU" sz="3300" spc="-1" strike="noStrike">
              <a:latin typeface="Arial"/>
            </a:endParaRPr>
          </a:p>
        </p:txBody>
      </p:sp>
      <p:sp>
        <p:nvSpPr>
          <p:cNvPr id="404" name="БОНУСНЫЕ БАЛЛЫ"/>
          <p:cNvSpPr/>
          <p:nvPr/>
        </p:nvSpPr>
        <p:spPr>
          <a:xfrm>
            <a:off x="1508400" y="6923880"/>
            <a:ext cx="9032040" cy="503280"/>
          </a:xfrm>
          <a:prstGeom prst="rect">
            <a:avLst/>
          </a:prstGeom>
          <a:noFill/>
          <a:ln w="12700">
            <a:noFill/>
          </a:ln>
        </p:spPr>
        <p:style>
          <a:lnRef idx="0"/>
          <a:fillRef idx="0"/>
          <a:effectRef idx="0"/>
          <a:fontRef idx="minor"/>
        </p:style>
        <p:txBody>
          <a:bodyPr lIns="0" rIns="0" tIns="0" bIns="0" anchor="ctr">
            <a:spAutoFit/>
          </a:bodyPr>
          <a:p>
            <a:pPr>
              <a:lnSpc>
                <a:spcPct val="100000"/>
              </a:lnSpc>
              <a:spcBef>
                <a:spcPts val="5100"/>
              </a:spcBef>
              <a:tabLst>
                <a:tab algn="l" pos="0"/>
              </a:tabLst>
            </a:pPr>
            <a:r>
              <a:rPr b="1" lang="de-DE" sz="3300" spc="-100" strike="noStrike">
                <a:solidFill>
                  <a:srgbClr val="33414e"/>
                </a:solidFill>
                <a:latin typeface="Arial"/>
                <a:ea typeface="Arial"/>
              </a:rPr>
              <a:t>BONUSPUNKTE</a:t>
            </a:r>
            <a:endParaRPr b="0" lang="ru-RU" sz="3300" spc="-1" strike="noStrike">
              <a:latin typeface="Arial"/>
            </a:endParaRPr>
          </a:p>
        </p:txBody>
      </p:sp>
      <p:sp>
        <p:nvSpPr>
          <p:cNvPr id="405" name="??"/>
          <p:cNvSpPr/>
          <p:nvPr/>
        </p:nvSpPr>
        <p:spPr>
          <a:xfrm>
            <a:off x="6777360" y="6784560"/>
            <a:ext cx="1604880" cy="685080"/>
          </a:xfrm>
          <a:prstGeom prst="rect">
            <a:avLst/>
          </a:prstGeom>
          <a:noFill/>
          <a:ln w="12700">
            <a:noFill/>
          </a:ln>
        </p:spPr>
        <p:style>
          <a:lnRef idx="0"/>
          <a:fillRef idx="0"/>
          <a:effectRef idx="0"/>
          <a:fontRef idx="minor"/>
        </p:style>
        <p:txBody>
          <a:bodyPr lIns="0" rIns="0" tIns="0" bIns="0" anchor="ctr">
            <a:spAutoFit/>
          </a:bodyPr>
          <a:p>
            <a:pPr>
              <a:lnSpc>
                <a:spcPct val="100000"/>
              </a:lnSpc>
              <a:spcBef>
                <a:spcPts val="5100"/>
              </a:spcBef>
              <a:tabLst>
                <a:tab algn="l" pos="0"/>
              </a:tabLst>
            </a:pPr>
            <a:r>
              <a:rPr b="1" lang="ru-RU" sz="4500" spc="-100" strike="noStrike">
                <a:solidFill>
                  <a:srgbClr val="535353"/>
                </a:solidFill>
                <a:latin typeface="Arial"/>
                <a:ea typeface="Arial"/>
              </a:rPr>
              <a:t>7</a:t>
            </a:r>
            <a:endParaRPr b="0" lang="ru-RU" sz="4500" spc="-1" strike="noStrike">
              <a:latin typeface="Arial"/>
            </a:endParaRPr>
          </a:p>
        </p:txBody>
      </p:sp>
      <p:sp>
        <p:nvSpPr>
          <p:cNvPr id="406" name="D-Spray"/>
          <p:cNvSpPr/>
          <p:nvPr/>
        </p:nvSpPr>
        <p:spPr>
          <a:xfrm>
            <a:off x="21773160" y="12786480"/>
            <a:ext cx="175752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de-DE" sz="2000" spc="-1" strike="noStrike">
                <a:solidFill>
                  <a:srgbClr val="2d2d2e"/>
                </a:solidFill>
                <a:latin typeface="Arial"/>
                <a:ea typeface="Arial"/>
              </a:rPr>
              <a:t>D-Spray 2000</a:t>
            </a:r>
            <a:endParaRPr b="0" lang="ru-RU" sz="2000" spc="-1" strike="noStrike">
              <a:latin typeface="Arial"/>
            </a:endParaRPr>
          </a:p>
        </p:txBody>
      </p:sp>
      <p:pic>
        <p:nvPicPr>
          <p:cNvPr id="407" name="" descr=""/>
          <p:cNvPicPr/>
          <p:nvPr/>
        </p:nvPicPr>
        <p:blipFill>
          <a:blip r:embed="rId2"/>
          <a:stretch/>
        </p:blipFill>
        <p:spPr>
          <a:xfrm>
            <a:off x="14481720" y="2373120"/>
            <a:ext cx="6331320" cy="947412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2efea"/>
        </a:solidFill>
      </p:bgPr>
    </p:bg>
    <p:spTree>
      <p:nvGrpSpPr>
        <p:cNvPr id="1" name=""/>
        <p:cNvGrpSpPr/>
        <p:nvPr/>
      </p:nvGrpSpPr>
      <p:grpSpPr>
        <a:xfrm>
          <a:off x="0" y="0"/>
          <a:ext cx="0" cy="0"/>
          <a:chOff x="0" y="0"/>
          <a:chExt cx="0" cy="0"/>
        </a:xfrm>
      </p:grpSpPr>
      <p:sp>
        <p:nvSpPr>
          <p:cNvPr id="408" name="D-Spray"/>
          <p:cNvSpPr/>
          <p:nvPr/>
        </p:nvSpPr>
        <p:spPr>
          <a:xfrm>
            <a:off x="691200" y="619200"/>
            <a:ext cx="8731440" cy="151488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de-DE" sz="9000" spc="-1" strike="noStrike">
                <a:solidFill>
                  <a:srgbClr val="ff644e"/>
                </a:solidFill>
                <a:latin typeface="Arial"/>
                <a:ea typeface="Arial"/>
              </a:rPr>
              <a:t>LITERATUR</a:t>
            </a:r>
            <a:endParaRPr b="0" lang="ru-RU" sz="9000" spc="-1" strike="noStrike">
              <a:latin typeface="Arial"/>
            </a:endParaRPr>
          </a:p>
        </p:txBody>
      </p:sp>
      <p:sp>
        <p:nvSpPr>
          <p:cNvPr id="409" name="TextBox 2"/>
          <p:cNvSpPr/>
          <p:nvPr/>
        </p:nvSpPr>
        <p:spPr>
          <a:xfrm>
            <a:off x="762480" y="2311920"/>
            <a:ext cx="11596320" cy="10146600"/>
          </a:xfrm>
          <a:prstGeom prst="rect">
            <a:avLst/>
          </a:prstGeom>
          <a:noFill/>
          <a:ln w="12700">
            <a:noFill/>
          </a:ln>
        </p:spPr>
        <p:style>
          <a:lnRef idx="0"/>
          <a:fillRef idx="0"/>
          <a:effectRef idx="0"/>
          <a:fontRef idx="minor"/>
        </p:style>
        <p:txBody>
          <a:bodyPr horzOverflow="overflow" vertOverflow="overflow" lIns="45720" rIns="45720">
            <a:spAutoFit/>
          </a:bodyPr>
          <a:p>
            <a:pPr marL="457200" indent="-456840">
              <a:lnSpc>
                <a:spcPct val="100000"/>
              </a:lnSpc>
              <a:buClr>
                <a:srgbClr val="000000"/>
              </a:buClr>
              <a:buFont typeface="Arial"/>
              <a:buAutoNum type="arabicPeriod"/>
            </a:pPr>
            <a:r>
              <a:rPr b="0" lang="en-US" sz="2200" spc="-1" strike="noStrike">
                <a:solidFill>
                  <a:srgbClr val="000000"/>
                </a:solidFill>
                <a:latin typeface="Arial"/>
                <a:ea typeface="Arial"/>
              </a:rPr>
              <a:t>Koolman J., Röhm K.H., Wirth J. Taschenatlas der Biochemie. German: Thieme, 2003.</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1"/>
              </a:rPr>
              <a:t>https://faculty.ksu.edu.sa/sites/default/files/color_atlas_of_biochemistry_2nd_ed.pdf</a:t>
            </a:r>
            <a:r>
              <a:rPr b="0" lang="en-US" sz="2200" spc="-1" strike="noStrike">
                <a:solidFill>
                  <a:srgbClr val="989898"/>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a:pPr>
            <a:r>
              <a:rPr b="0" lang="en-US" sz="2200" spc="-1" strike="noStrike">
                <a:solidFill>
                  <a:srgbClr val="000000"/>
                </a:solidFill>
                <a:latin typeface="Arial"/>
                <a:ea typeface="Arial"/>
              </a:rPr>
              <a:t>Ultraviolet Radiation: How it Affects Life on Earth. </a:t>
            </a:r>
            <a:r>
              <a:rPr b="0" lang="en-US" sz="2200" spc="-1" strike="noStrike" u="sng">
                <a:solidFill>
                  <a:srgbClr val="6666ff"/>
                </a:solidFill>
                <a:uFillTx/>
                <a:latin typeface="Arial"/>
                <a:ea typeface="Arial"/>
                <a:hlinkClick r:id="rId2"/>
              </a:rPr>
              <a:t>https://earthobservatory.nasa.gov/features/UVB/uvb_radiation3.php</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a:pPr>
            <a:r>
              <a:rPr b="0" lang="en-US" sz="2200" spc="-1" strike="noStrike">
                <a:solidFill>
                  <a:srgbClr val="000000"/>
                </a:solidFill>
                <a:latin typeface="Arial"/>
                <a:ea typeface="Arial"/>
              </a:rPr>
              <a:t>Claire E. Williams, Elizabeth A. Williams, Bernard M. Corfe. Rate of change of circulating 25-hydroxyvitamin D following sublingual and capsular vitamin D preparations. European Journal of Clinical Nutrition. 23 September 2019. </a:t>
            </a:r>
            <a:r>
              <a:rPr b="0" lang="en-US" sz="2200" spc="-1" strike="noStrike" u="sng">
                <a:solidFill>
                  <a:srgbClr val="0000ff"/>
                </a:solidFill>
                <a:uFillTx/>
                <a:latin typeface="Arial"/>
                <a:ea typeface="Arial"/>
                <a:hlinkClick r:id="rId3"/>
              </a:rPr>
              <a:t>https://pubmed.ncbi.nlm.nih.gov/31548595/</a:t>
            </a:r>
            <a:r>
              <a:rPr b="0" lang="en-US" sz="2200" spc="-1" strike="noStrike">
                <a:solidFill>
                  <a:srgbClr val="000000"/>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a:pPr>
            <a:r>
              <a:rPr b="0" lang="en-US" sz="2200" spc="-1" strike="noStrike">
                <a:solidFill>
                  <a:srgbClr val="000000"/>
                </a:solidFill>
                <a:latin typeface="Arial"/>
                <a:ea typeface="Arial"/>
              </a:rPr>
              <a:t>Holick MF. The vitamin D deficiency pandemic: Approaches for diagnosis, treatment </a:t>
            </a:r>
            <a:br/>
            <a:r>
              <a:rPr b="0" lang="en-US" sz="2200" spc="-1" strike="noStrike">
                <a:solidFill>
                  <a:srgbClr val="000000"/>
                </a:solidFill>
                <a:latin typeface="Arial"/>
                <a:ea typeface="Arial"/>
              </a:rPr>
              <a:t>and prevention. Rev Endocr Metab Disord. 2017 Jun;18(2):153-165. </a:t>
            </a:r>
            <a:br/>
            <a:r>
              <a:rPr b="0" lang="en-US" sz="2200" spc="-1" strike="noStrike">
                <a:solidFill>
                  <a:srgbClr val="000000"/>
                </a:solidFill>
                <a:latin typeface="Arial"/>
                <a:ea typeface="Arial"/>
              </a:rPr>
              <a:t>doi:</a:t>
            </a:r>
            <a:r>
              <a:rPr b="0" lang="ru-RU" sz="2200" spc="-1" strike="noStrike">
                <a:solidFill>
                  <a:srgbClr val="000000"/>
                </a:solidFill>
                <a:latin typeface="Arial"/>
                <a:ea typeface="Arial"/>
              </a:rPr>
              <a:t> </a:t>
            </a:r>
            <a:r>
              <a:rPr b="0" lang="en-US" sz="2200" spc="-1" strike="noStrike">
                <a:solidFill>
                  <a:srgbClr val="000000"/>
                </a:solidFill>
                <a:latin typeface="Arial"/>
                <a:ea typeface="Arial"/>
              </a:rPr>
              <a:t>10.1007/s11154-017-9424-1. PMID: 28516265.</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4"/>
              </a:rPr>
              <a:t>https://pubmed.ncbi.nlm.nih.gov/28516265/</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a:pPr>
            <a:r>
              <a:rPr b="0" lang="en-US" sz="2200" spc="-1" strike="noStrike">
                <a:solidFill>
                  <a:srgbClr val="000000"/>
                </a:solidFill>
                <a:latin typeface="Arial"/>
                <a:ea typeface="Arial"/>
              </a:rPr>
              <a:t>Lerchbaum E, Obermayer-Pietsch B. Vitamin D and fertility: a systematic review. </a:t>
            </a:r>
            <a:br/>
            <a:r>
              <a:rPr b="0" lang="en-US" sz="2200" spc="-1" strike="noStrike">
                <a:solidFill>
                  <a:srgbClr val="000000"/>
                </a:solidFill>
                <a:latin typeface="Arial"/>
                <a:ea typeface="Arial"/>
              </a:rPr>
              <a:t>Eur J Endocrinol. 2012 May;166(5):765-78. doi: 10.1530/EJE-11-0984. Epub 2012 </a:t>
            </a:r>
            <a:br/>
            <a:r>
              <a:rPr b="0" lang="en-US" sz="2200" spc="-1" strike="noStrike">
                <a:solidFill>
                  <a:srgbClr val="000000"/>
                </a:solidFill>
                <a:latin typeface="Arial"/>
                <a:ea typeface="Arial"/>
              </a:rPr>
              <a:t>Jan 24. PMID: 22275473.</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5"/>
              </a:rPr>
              <a:t>https://pubmed.ncbi.nlm.nih.gov/22275473/</a:t>
            </a:r>
            <a:r>
              <a:rPr b="0" lang="ru-RU" sz="2200" spc="-1" strike="noStrike">
                <a:solidFill>
                  <a:srgbClr val="989898"/>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a:pPr>
            <a:r>
              <a:rPr b="0" lang="en-US" sz="2200" spc="-1" strike="noStrike">
                <a:solidFill>
                  <a:srgbClr val="000000"/>
                </a:solidFill>
                <a:latin typeface="Arial"/>
                <a:ea typeface="Arial"/>
              </a:rPr>
              <a:t>Kaviani M, Nikooyeh B, Zand H, Yaghmaei P, Neyestani TR. Effects of vitamin D supplementation on depression and some involved neurotransmitters. J Affect Disord. 2020 May 15;269:28-35. doi: 10.1016/j.jad.2020.03.029. Epub 2020 Mar 13. PMID: 32217340.</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6"/>
              </a:rPr>
              <a:t>https://pubmed.ncbi.nlm.nih.gov/32217340/</a:t>
            </a:r>
            <a:r>
              <a:rPr b="0" lang="ru-RU" sz="2200" spc="-1" strike="noStrike">
                <a:solidFill>
                  <a:srgbClr val="989898"/>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a:pPr>
            <a:r>
              <a:rPr b="0" lang="en-US" sz="2200" spc="-1" strike="noStrike">
                <a:solidFill>
                  <a:srgbClr val="000000"/>
                </a:solidFill>
                <a:latin typeface="Arial"/>
                <a:ea typeface="Arial"/>
              </a:rPr>
              <a:t>Ginde AA, Mansbach JM, Camargo CA Jr. Association between serum 25-hydroxyvitamin D level and upper respiratory tract infection in the Third National Health and Nutrition Examination Survey. Arch Intern Med. 2009 Feb 23;169(4):384-90. doi: 10.1001/archinternmed.2008.560. PMID: 19237723; PMCID: PMC3447082.</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7"/>
              </a:rPr>
              <a:t>https://www.ncbi.nlm.nih.gov/pmc/articles/PMC3447082/</a:t>
            </a:r>
            <a:r>
              <a:rPr b="0" lang="ru-RU" sz="2200" spc="-1" strike="noStrike">
                <a:solidFill>
                  <a:srgbClr val="989898"/>
                </a:solidFill>
                <a:latin typeface="Arial"/>
                <a:ea typeface="Arial"/>
              </a:rPr>
              <a:t> </a:t>
            </a:r>
            <a:endParaRPr b="0" lang="ru-RU" sz="2200" spc="-1" strike="noStrike">
              <a:latin typeface="Arial"/>
            </a:endParaRPr>
          </a:p>
        </p:txBody>
      </p:sp>
      <p:sp>
        <p:nvSpPr>
          <p:cNvPr id="410" name="TextBox 3"/>
          <p:cNvSpPr/>
          <p:nvPr/>
        </p:nvSpPr>
        <p:spPr>
          <a:xfrm>
            <a:off x="12897720" y="2141280"/>
            <a:ext cx="11257200" cy="11487240"/>
          </a:xfrm>
          <a:prstGeom prst="rect">
            <a:avLst/>
          </a:prstGeom>
          <a:noFill/>
          <a:ln w="12700">
            <a:noFill/>
          </a:ln>
        </p:spPr>
        <p:style>
          <a:lnRef idx="0"/>
          <a:fillRef idx="0"/>
          <a:effectRef idx="0"/>
          <a:fontRef idx="minor"/>
        </p:style>
        <p:txBody>
          <a:bodyPr horzOverflow="overflow" vertOverflow="overflow" lIns="45720" rIns="45720">
            <a:spAutoFit/>
          </a:bodyPr>
          <a:p>
            <a:pPr marL="457200" indent="-456840">
              <a:lnSpc>
                <a:spcPct val="100000"/>
              </a:lnSpc>
              <a:buClr>
                <a:srgbClr val="000000"/>
              </a:buClr>
              <a:buFont typeface="Arial"/>
              <a:buAutoNum type="arabicPeriod" startAt="8"/>
            </a:pPr>
            <a:r>
              <a:rPr b="0" lang="en-US" sz="2200" spc="-1" strike="noStrike">
                <a:solidFill>
                  <a:srgbClr val="000000"/>
                </a:solidFill>
                <a:latin typeface="Arial"/>
                <a:ea typeface="Arial"/>
              </a:rPr>
              <a:t>Giovannucci E, Liu Y, Hollis BW, Rimm EB. 25-hydroxyvitamin D and risk of myocardial</a:t>
            </a:r>
            <a:r>
              <a:rPr b="0" lang="ru-RU" sz="2200" spc="-1" strike="noStrike">
                <a:solidFill>
                  <a:srgbClr val="989898"/>
                </a:solidFill>
                <a:latin typeface="Arial"/>
                <a:ea typeface="Arial"/>
              </a:rPr>
              <a:t> </a:t>
            </a:r>
            <a:r>
              <a:rPr b="0" lang="en-US" sz="2200" spc="-1" strike="noStrike">
                <a:solidFill>
                  <a:srgbClr val="000000"/>
                </a:solidFill>
                <a:latin typeface="Arial"/>
                <a:ea typeface="Arial"/>
              </a:rPr>
              <a:t>infarction in men: a prospective study. Arch Intern Med. 2008 Jun 9;168(11):1174-80. doi:10.1001/archinte.168.11.1174. </a:t>
            </a:r>
            <a:r>
              <a:rPr b="0" lang="ru-RU" sz="2200" spc="-1" strike="noStrike">
                <a:solidFill>
                  <a:srgbClr val="000000"/>
                </a:solidFill>
                <a:latin typeface="Arial"/>
                <a:ea typeface="Arial"/>
              </a:rPr>
              <a:t> </a:t>
            </a:r>
            <a:r>
              <a:rPr b="0" lang="en-US" sz="2200" spc="-1" strike="noStrike">
                <a:solidFill>
                  <a:srgbClr val="000000"/>
                </a:solidFill>
                <a:latin typeface="Arial"/>
                <a:ea typeface="Arial"/>
              </a:rPr>
              <a:t>PMID: 18541825; PMCID: PMC3719391.</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8"/>
              </a:rPr>
              <a:t>https://pubmed.ncbi.nlm.nih.gov/18541825/</a:t>
            </a:r>
            <a:r>
              <a:rPr b="0" lang="ru-RU" sz="2200" spc="-1" strike="noStrike">
                <a:solidFill>
                  <a:srgbClr val="989898"/>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startAt="8"/>
            </a:pPr>
            <a:r>
              <a:rPr b="0" lang="en-US" sz="2200" spc="-1" strike="noStrike">
                <a:solidFill>
                  <a:srgbClr val="000000"/>
                </a:solidFill>
                <a:latin typeface="Arial"/>
                <a:ea typeface="Arial"/>
              </a:rPr>
              <a:t>Pilz S, Dobnig H, Fischer JE, Wellnitz B, Seelhorst U, Boehm BO, März W. Low vitamin d levels predict stroke in patients referred to coronary angiography. Stroke. 2008 Sep;39(9):2611-3. doi: 10.1161/STROKEAHA.107.513655. Epub 2008 Jul 17. PMID: 18635847.</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9"/>
              </a:rPr>
              <a:t>https://pubmed.ncbi.nlm.nih.gov/18635847/</a:t>
            </a:r>
            <a:r>
              <a:rPr b="0" lang="ru-RU" sz="2200" spc="-1" strike="noStrike">
                <a:solidFill>
                  <a:srgbClr val="989898"/>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startAt="8"/>
            </a:pPr>
            <a:r>
              <a:rPr b="0" lang="en-US" sz="2200" spc="-1" strike="noStrike">
                <a:solidFill>
                  <a:srgbClr val="000000"/>
                </a:solidFill>
                <a:latin typeface="Arial"/>
                <a:ea typeface="Arial"/>
              </a:rPr>
              <a:t>Pilz S, März W, Wellnitz B, Seelhorst U, Fahrleitner-Pammer A, Dimai HP, Boehm BO, Dobnig H. Association of vitamin D deficiency with heart failure and sudden cardiac death in a large cross-sectional study of patients referred for coronary angiography. </a:t>
            </a:r>
            <a:br/>
            <a:r>
              <a:rPr b="0" lang="en-US" sz="2200" spc="-1" strike="noStrike">
                <a:solidFill>
                  <a:srgbClr val="000000"/>
                </a:solidFill>
                <a:latin typeface="Arial"/>
                <a:ea typeface="Arial"/>
              </a:rPr>
              <a:t>J Clin Endocrinol Metab. 2008 Oct;93(10):3927-35. doi: 10.1210/jc.2008-0784. Epub 2008 Aug 5. PMID: 18682515.</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10"/>
              </a:rPr>
              <a:t>https://pubmed.ncbi.nlm.nih.gov/18682515/</a:t>
            </a:r>
            <a:r>
              <a:rPr b="0" lang="ru-RU" sz="2200" spc="-1" strike="noStrike">
                <a:solidFill>
                  <a:srgbClr val="989898"/>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startAt="8"/>
            </a:pPr>
            <a:r>
              <a:rPr b="0" lang="en-US" sz="2200" spc="-1" strike="noStrike">
                <a:solidFill>
                  <a:srgbClr val="000000"/>
                </a:solidFill>
                <a:latin typeface="Arial"/>
                <a:ea typeface="Arial"/>
              </a:rPr>
              <a:t>Boonen S, Lips P, Bouillon R, Bischoff-Ferrari HA, Vanderschueren D, Haentjens P. Need for additional calcium to reduce the risk of hip fracture with vitamin d supplementation: evidence from a comparative metaanalysis of randomized controlled trials. J Clin Endocrinol Metab. 2007 Apr;92(4):1415-23. doi: 10.1210/jc.2006-1404. Epub 2007 Jan 30. PMID: 17264183.</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11"/>
              </a:rPr>
              <a:t>https://pubmed.ncbi.nlm.nih.gov/17264183/</a:t>
            </a:r>
            <a:r>
              <a:rPr b="0" lang="ru-RU" sz="2200" spc="-1" strike="noStrike">
                <a:solidFill>
                  <a:srgbClr val="989898"/>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startAt="8"/>
            </a:pPr>
            <a:r>
              <a:rPr b="0" lang="en-US" sz="2200" spc="-1" strike="noStrike">
                <a:solidFill>
                  <a:srgbClr val="000000"/>
                </a:solidFill>
                <a:latin typeface="Arial"/>
                <a:ea typeface="Arial"/>
              </a:rPr>
              <a:t>Bischoff-Ferrari HA, Willett WC, Wong JB, Stuck AE, Staehelin HB, Orav EJ, Thoma A, Kiel DP, Henschkowski J. Prevention of nonvertebral fractures with oral vitamin D and dose dependency: a meta-analysis of randomized controlled trials. Arch Intern Med. 2009 Mar 23;169(6):551-61. doi: 10.1001/archinternmed.2008.600. PMID: 19307517.</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12"/>
              </a:rPr>
              <a:t>https://pubmed.ncbi.nlm.nih.gov/19307517/</a:t>
            </a:r>
            <a:r>
              <a:rPr b="0" lang="ru-RU" sz="2200" spc="-1" strike="noStrike">
                <a:solidFill>
                  <a:srgbClr val="989898"/>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startAt="8"/>
            </a:pPr>
            <a:r>
              <a:rPr b="0" lang="en-US" sz="2200" spc="-1" strike="noStrike">
                <a:solidFill>
                  <a:srgbClr val="000000"/>
                </a:solidFill>
                <a:latin typeface="Arial"/>
                <a:ea typeface="Arial"/>
              </a:rPr>
              <a:t>Bischoff-Ferrari HA, Dawson-Hughes B, Staehelin HB, Orav JE, Stuck AE, Theiler R, Wong JB, Egli A, Kiel DP, Henschkowski J. Fall prevention with supplemental and active forms of vitamin D: a meta-analysis of randomised controlled trials. BMJ. 2009 Oct 1;339:b3692. doi: 10.1136/bmj.b3692. PMID: 19797342; PMCID: PMC2755728.</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13"/>
              </a:rPr>
              <a:t>https://pubmed.ncbi.nlm.nih.gov/19797342/</a:t>
            </a:r>
            <a:r>
              <a:rPr b="0" lang="ru-RU" sz="2200" spc="-1" strike="noStrike">
                <a:solidFill>
                  <a:srgbClr val="989898"/>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p:txBody>
      </p:sp>
      <p:pic>
        <p:nvPicPr>
          <p:cNvPr id="411" name="image7.png" descr="image7.png"/>
          <p:cNvPicPr/>
          <p:nvPr/>
        </p:nvPicPr>
        <p:blipFill>
          <a:blip r:embed="rId14"/>
          <a:stretch/>
        </p:blipFill>
        <p:spPr>
          <a:xfrm>
            <a:off x="1537560" y="12793680"/>
            <a:ext cx="1773720" cy="311040"/>
          </a:xfrm>
          <a:prstGeom prst="rect">
            <a:avLst/>
          </a:prstGeom>
          <a:ln w="12700">
            <a:noFill/>
          </a:ln>
        </p:spPr>
      </p:pic>
      <p:sp>
        <p:nvSpPr>
          <p:cNvPr id="412" name="D-Spray"/>
          <p:cNvSpPr/>
          <p:nvPr/>
        </p:nvSpPr>
        <p:spPr>
          <a:xfrm>
            <a:off x="21773160" y="13069440"/>
            <a:ext cx="175752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de-DE" sz="2000" spc="-1" strike="noStrike">
                <a:solidFill>
                  <a:srgbClr val="2d2d2e"/>
                </a:solidFill>
                <a:latin typeface="Arial"/>
                <a:ea typeface="Arial"/>
              </a:rPr>
              <a:t>D-Spray 2000</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3" name="image52.png" descr="image52.png"/>
          <p:cNvPicPr/>
          <p:nvPr/>
        </p:nvPicPr>
        <p:blipFill>
          <a:blip r:embed="rId1"/>
          <a:stretch/>
        </p:blipFill>
        <p:spPr>
          <a:xfrm>
            <a:off x="10326960" y="12192840"/>
            <a:ext cx="3728160" cy="655920"/>
          </a:xfrm>
          <a:prstGeom prst="rect">
            <a:avLst/>
          </a:prstGeom>
          <a:ln w="12700">
            <a:noFill/>
          </a:ln>
        </p:spPr>
      </p:pic>
      <p:sp>
        <p:nvSpPr>
          <p:cNvPr id="414" name="D-Spray"/>
          <p:cNvSpPr/>
          <p:nvPr/>
        </p:nvSpPr>
        <p:spPr>
          <a:xfrm>
            <a:off x="4705920" y="3561120"/>
            <a:ext cx="14970600" cy="2733840"/>
          </a:xfrm>
          <a:prstGeom prst="rect">
            <a:avLst/>
          </a:prstGeom>
          <a:noFill/>
          <a:ln w="12700">
            <a:noFill/>
          </a:ln>
        </p:spPr>
        <p:style>
          <a:lnRef idx="0"/>
          <a:fillRef idx="0"/>
          <a:effectRef idx="0"/>
          <a:fontRef idx="minor"/>
        </p:style>
        <p:txBody>
          <a:bodyPr lIns="71280" rIns="71280" tIns="71280" bIns="71280" anchor="ctr">
            <a:spAutoFit/>
          </a:bodyPr>
          <a:p>
            <a:pPr algn="ctr">
              <a:lnSpc>
                <a:spcPct val="100000"/>
              </a:lnSpc>
              <a:tabLst>
                <a:tab algn="l" pos="0"/>
              </a:tabLst>
            </a:pPr>
            <a:r>
              <a:rPr b="1" lang="ru-RU" sz="17000" spc="-1" strike="noStrike">
                <a:solidFill>
                  <a:srgbClr val="fdf098"/>
                </a:solidFill>
                <a:latin typeface="Arial"/>
                <a:ea typeface="Arial"/>
              </a:rPr>
              <a:t>D-Spray</a:t>
            </a:r>
            <a:r>
              <a:rPr b="1" lang="ru-RU" sz="17000" spc="-1" strike="noStrike">
                <a:solidFill>
                  <a:srgbClr val="fdf098"/>
                </a:solidFill>
                <a:latin typeface="Arial"/>
                <a:ea typeface="Arial"/>
              </a:rPr>
              <a:t> 2000</a:t>
            </a:r>
            <a:endParaRPr b="0" lang="ru-RU" sz="17000" spc="-1" strike="noStrike">
              <a:latin typeface="Arial"/>
            </a:endParaRPr>
          </a:p>
        </p:txBody>
      </p:sp>
      <p:sp>
        <p:nvSpPr>
          <p:cNvPr id="415" name="Лучи здоровья"/>
          <p:cNvSpPr/>
          <p:nvPr/>
        </p:nvSpPr>
        <p:spPr>
          <a:xfrm>
            <a:off x="4383720" y="6403680"/>
            <a:ext cx="15615720" cy="3709440"/>
          </a:xfrm>
          <a:prstGeom prst="rect">
            <a:avLst/>
          </a:prstGeom>
          <a:noFill/>
          <a:ln w="12700">
            <a:noFill/>
          </a:ln>
        </p:spPr>
        <p:style>
          <a:lnRef idx="0"/>
          <a:fillRef idx="0"/>
          <a:effectRef idx="0"/>
          <a:fontRef idx="minor"/>
        </p:style>
        <p:txBody>
          <a:bodyPr lIns="71280" rIns="71280" tIns="71280" bIns="71280" anchor="ctr">
            <a:spAutoFit/>
          </a:bodyPr>
          <a:p>
            <a:pPr algn="ctr">
              <a:lnSpc>
                <a:spcPct val="100000"/>
              </a:lnSpc>
              <a:tabLst>
                <a:tab algn="l" pos="0"/>
              </a:tabLst>
            </a:pPr>
            <a:r>
              <a:rPr b="1" lang="de-DE" sz="11700" spc="-1" strike="noStrike">
                <a:solidFill>
                  <a:srgbClr val="ffffff"/>
                </a:solidFill>
                <a:latin typeface="Arial"/>
                <a:ea typeface="Arial"/>
              </a:rPr>
              <a:t>Mit der Sonne um die Wette strahlen</a:t>
            </a:r>
            <a:endParaRPr b="0" lang="ru-RU" sz="117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7" name="image6.png" descr="image6.png"/>
          <p:cNvPicPr/>
          <p:nvPr/>
        </p:nvPicPr>
        <p:blipFill>
          <a:blip r:embed="rId1"/>
          <a:srcRect l="24338" t="0" r="18932" b="0"/>
          <a:stretch/>
        </p:blipFill>
        <p:spPr>
          <a:xfrm rot="21455400">
            <a:off x="8245800" y="4015800"/>
            <a:ext cx="19563480" cy="19399320"/>
          </a:xfrm>
          <a:prstGeom prst="rect">
            <a:avLst/>
          </a:prstGeom>
          <a:ln w="12700">
            <a:noFill/>
          </a:ln>
        </p:spPr>
      </p:pic>
      <p:pic>
        <p:nvPicPr>
          <p:cNvPr id="178" name="image8.png" descr="image8.png"/>
          <p:cNvPicPr/>
          <p:nvPr/>
        </p:nvPicPr>
        <p:blipFill>
          <a:blip r:embed="rId2"/>
          <a:stretch/>
        </p:blipFill>
        <p:spPr>
          <a:xfrm flipH="1" rot="17398200">
            <a:off x="12846960" y="1460160"/>
            <a:ext cx="8817840" cy="2315520"/>
          </a:xfrm>
          <a:prstGeom prst="rect">
            <a:avLst/>
          </a:prstGeom>
          <a:ln w="12700">
            <a:noFill/>
          </a:ln>
        </p:spPr>
      </p:pic>
      <p:pic>
        <p:nvPicPr>
          <p:cNvPr id="179" name="image7.png" descr="image7.png"/>
          <p:cNvPicPr/>
          <p:nvPr/>
        </p:nvPicPr>
        <p:blipFill>
          <a:blip r:embed="rId3"/>
          <a:stretch/>
        </p:blipFill>
        <p:spPr>
          <a:xfrm>
            <a:off x="1537560" y="12793680"/>
            <a:ext cx="1773720" cy="311040"/>
          </a:xfrm>
          <a:prstGeom prst="rect">
            <a:avLst/>
          </a:prstGeom>
          <a:ln w="12700">
            <a:noFill/>
          </a:ln>
        </p:spPr>
      </p:pic>
      <p:sp>
        <p:nvSpPr>
          <p:cNvPr id="180" name="D-Spray"/>
          <p:cNvSpPr/>
          <p:nvPr/>
        </p:nvSpPr>
        <p:spPr>
          <a:xfrm>
            <a:off x="21772800" y="12786480"/>
            <a:ext cx="17578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r>
              <a:rPr b="1" lang="ru-RU" sz="2000" spc="-1" strike="noStrike">
                <a:solidFill>
                  <a:srgbClr val="2d2d2e"/>
                </a:solidFill>
                <a:latin typeface="Arial"/>
                <a:ea typeface="Arial"/>
              </a:rPr>
              <a:t> 2000</a:t>
            </a:r>
            <a:endParaRPr b="0" lang="ru-RU" sz="2000" spc="-1" strike="noStrike">
              <a:latin typeface="Arial"/>
            </a:endParaRPr>
          </a:p>
        </p:txBody>
      </p:sp>
      <p:sp>
        <p:nvSpPr>
          <p:cNvPr id="181" name="Витамин D регулирует все процессы в организме*"/>
          <p:cNvSpPr/>
          <p:nvPr/>
        </p:nvSpPr>
        <p:spPr>
          <a:xfrm>
            <a:off x="1417320" y="795600"/>
            <a:ext cx="15678000" cy="274824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de-DE" sz="8000" spc="-1" strike="noStrike">
                <a:solidFill>
                  <a:srgbClr val="ff644e"/>
                </a:solidFill>
                <a:latin typeface="Arial"/>
                <a:ea typeface="Arial"/>
              </a:rPr>
              <a:t>Vitamin </a:t>
            </a:r>
            <a:r>
              <a:rPr b="1" lang="en-US" sz="8000" spc="-1" strike="noStrike">
                <a:solidFill>
                  <a:srgbClr val="ff644e"/>
                </a:solidFill>
                <a:latin typeface="Arial"/>
                <a:ea typeface="Arial"/>
              </a:rPr>
              <a:t>D</a:t>
            </a:r>
            <a:r>
              <a:rPr b="1" lang="en-US" sz="8000" spc="-1" strike="noStrike" baseline="-25000">
                <a:solidFill>
                  <a:srgbClr val="ff644e"/>
                </a:solidFill>
                <a:latin typeface="Arial"/>
                <a:ea typeface="Arial"/>
              </a:rPr>
              <a:t>3</a:t>
            </a:r>
            <a:r>
              <a:rPr b="1" lang="en-US" sz="8000" spc="-1" strike="noStrike">
                <a:solidFill>
                  <a:srgbClr val="e1343e"/>
                </a:solidFill>
                <a:latin typeface="Arial"/>
                <a:ea typeface="Arial"/>
              </a:rPr>
              <a:t> </a:t>
            </a:r>
            <a:r>
              <a:rPr b="1" lang="de-DE" sz="8000" spc="-1" strike="noStrike">
                <a:solidFill>
                  <a:srgbClr val="363f47"/>
                </a:solidFill>
                <a:latin typeface="Arial"/>
                <a:ea typeface="Arial"/>
              </a:rPr>
              <a:t>reguliert </a:t>
            </a:r>
            <a:endParaRPr b="0" lang="ru-RU" sz="8000" spc="-1" strike="noStrike">
              <a:latin typeface="Arial"/>
            </a:endParaRPr>
          </a:p>
          <a:p>
            <a:pPr>
              <a:lnSpc>
                <a:spcPct val="100000"/>
              </a:lnSpc>
              <a:tabLst>
                <a:tab algn="l" pos="0"/>
              </a:tabLst>
            </a:pPr>
            <a:r>
              <a:rPr b="1" lang="de-DE" sz="8000" spc="-1" strike="noStrike">
                <a:solidFill>
                  <a:srgbClr val="363f47"/>
                </a:solidFill>
                <a:latin typeface="Arial"/>
                <a:ea typeface="Arial"/>
              </a:rPr>
              <a:t>viele Prozesse im Körper</a:t>
            </a:r>
            <a:endParaRPr b="0" lang="ru-RU" sz="8000" spc="-1" strike="noStrike">
              <a:latin typeface="Arial"/>
            </a:endParaRPr>
          </a:p>
        </p:txBody>
      </p:sp>
      <p:sp>
        <p:nvSpPr>
          <p:cNvPr id="182" name="задерживаются городской пылью, смогом и облаками"/>
          <p:cNvSpPr/>
          <p:nvPr/>
        </p:nvSpPr>
        <p:spPr>
          <a:xfrm>
            <a:off x="11070720" y="9738360"/>
            <a:ext cx="14239440" cy="758880"/>
          </a:xfrm>
          <a:prstGeom prst="rect">
            <a:avLst/>
          </a:prstGeom>
          <a:noFill/>
          <a:ln w="12700">
            <a:noFill/>
          </a:ln>
        </p:spPr>
        <p:style>
          <a:lnRef idx="0"/>
          <a:fillRef idx="0"/>
          <a:effectRef idx="0"/>
          <a:fontRef idx="minor"/>
        </p:style>
        <p:txBody>
          <a:bodyPr lIns="50760" rIns="50760" tIns="50760" bIns="50760" anchor="ctr">
            <a:spAutoFit/>
          </a:bodyPr>
          <a:p>
            <a:pPr>
              <a:lnSpc>
                <a:spcPct val="108000"/>
              </a:lnSpc>
              <a:tabLst>
                <a:tab algn="l" pos="0"/>
              </a:tabLst>
            </a:pPr>
            <a:r>
              <a:rPr b="1" lang="de-DE" sz="4000" spc="-1" strike="noStrike">
                <a:solidFill>
                  <a:srgbClr val="363f47"/>
                </a:solidFill>
                <a:latin typeface="Arial"/>
                <a:ea typeface="Arial"/>
              </a:rPr>
              <a:t>werden durch urbanen Staub, Smog und Wolken blockiert</a:t>
            </a:r>
            <a:endParaRPr b="0" lang="ru-RU" sz="4000" spc="-1" strike="noStrike">
              <a:latin typeface="Arial"/>
            </a:endParaRPr>
          </a:p>
        </p:txBody>
      </p:sp>
      <p:sp>
        <p:nvSpPr>
          <p:cNvPr id="183" name="Витамин D сложно в достаточном количестве получить из пищи"/>
          <p:cNvSpPr/>
          <p:nvPr/>
        </p:nvSpPr>
        <p:spPr>
          <a:xfrm>
            <a:off x="3202920" y="8429040"/>
            <a:ext cx="7023600" cy="2075040"/>
          </a:xfrm>
          <a:prstGeom prst="rect">
            <a:avLst/>
          </a:prstGeom>
          <a:noFill/>
          <a:ln w="12700">
            <a:noFill/>
          </a:ln>
        </p:spPr>
        <p:style>
          <a:lnRef idx="0"/>
          <a:fillRef idx="0"/>
          <a:effectRef idx="0"/>
          <a:fontRef idx="minor"/>
        </p:style>
        <p:txBody>
          <a:bodyPr lIns="50760" rIns="50760" tIns="50760" bIns="50760" anchor="ctr">
            <a:spAutoFit/>
          </a:bodyPr>
          <a:p>
            <a:pPr>
              <a:lnSpc>
                <a:spcPct val="108000"/>
              </a:lnSpc>
              <a:tabLst>
                <a:tab algn="l" pos="0"/>
              </a:tabLst>
            </a:pPr>
            <a:r>
              <a:rPr b="0" lang="de-DE" sz="4000" spc="-1" strike="noStrike">
                <a:solidFill>
                  <a:srgbClr val="ff644e"/>
                </a:solidFill>
                <a:latin typeface="Arial"/>
                <a:ea typeface="Arial"/>
              </a:rPr>
              <a:t>Es ist nicht einfach, Vitamin D</a:t>
            </a:r>
            <a:br/>
            <a:r>
              <a:rPr b="0" lang="de-DE" sz="4000" spc="-1" strike="noStrike">
                <a:solidFill>
                  <a:srgbClr val="363f47"/>
                </a:solidFill>
                <a:latin typeface="Arial"/>
                <a:ea typeface="Arial"/>
              </a:rPr>
              <a:t>in ausreichender Menge über die Nahrung aufzunehmen</a:t>
            </a:r>
            <a:endParaRPr b="0" lang="ru-RU" sz="4000" spc="-1" strike="noStrike">
              <a:latin typeface="Arial"/>
            </a:endParaRPr>
          </a:p>
        </p:txBody>
      </p:sp>
      <p:sp>
        <p:nvSpPr>
          <p:cNvPr id="184" name="Организм синтезирует его самостоятельно под воздействием солнечных лучей"/>
          <p:cNvSpPr/>
          <p:nvPr/>
        </p:nvSpPr>
        <p:spPr>
          <a:xfrm>
            <a:off x="3202920" y="5088960"/>
            <a:ext cx="7601040" cy="2075040"/>
          </a:xfrm>
          <a:prstGeom prst="rect">
            <a:avLst/>
          </a:prstGeom>
          <a:noFill/>
          <a:ln w="12700">
            <a:noFill/>
          </a:ln>
        </p:spPr>
        <p:style>
          <a:lnRef idx="0"/>
          <a:fillRef idx="0"/>
          <a:effectRef idx="0"/>
          <a:fontRef idx="minor"/>
        </p:style>
        <p:txBody>
          <a:bodyPr lIns="50760" rIns="50760" tIns="50760" bIns="50760" anchor="ctr">
            <a:spAutoFit/>
          </a:bodyPr>
          <a:p>
            <a:pPr>
              <a:lnSpc>
                <a:spcPct val="108000"/>
              </a:lnSpc>
              <a:tabLst>
                <a:tab algn="l" pos="0"/>
              </a:tabLst>
            </a:pPr>
            <a:r>
              <a:rPr b="0" lang="de-DE" sz="4000" spc="-1" strike="noStrike">
                <a:solidFill>
                  <a:srgbClr val="363f47"/>
                </a:solidFill>
                <a:latin typeface="Arial"/>
                <a:ea typeface="Arial"/>
              </a:rPr>
              <a:t>Der Körper kann es durch die</a:t>
            </a:r>
            <a:r>
              <a:rPr b="0" lang="de-DE" sz="4000" spc="-1" strike="noStrike">
                <a:solidFill>
                  <a:srgbClr val="ff644e"/>
                </a:solidFill>
                <a:latin typeface="Arial"/>
                <a:ea typeface="Arial"/>
              </a:rPr>
              <a:t> Einwirkung von Sonnenlicht selbst synthetisieren</a:t>
            </a:r>
            <a:endParaRPr b="0" lang="ru-RU" sz="4000" spc="-1" strike="noStrike">
              <a:latin typeface="Arial"/>
            </a:endParaRPr>
          </a:p>
        </p:txBody>
      </p:sp>
      <p:pic>
        <p:nvPicPr>
          <p:cNvPr id="185" name="image8.png" descr="image8.png"/>
          <p:cNvPicPr/>
          <p:nvPr/>
        </p:nvPicPr>
        <p:blipFill>
          <a:blip r:embed="rId4"/>
          <a:stretch/>
        </p:blipFill>
        <p:spPr>
          <a:xfrm flipH="1" rot="17398200">
            <a:off x="15280200" y="1540080"/>
            <a:ext cx="8819640" cy="2316240"/>
          </a:xfrm>
          <a:prstGeom prst="rect">
            <a:avLst/>
          </a:prstGeom>
          <a:ln w="12700">
            <a:noFill/>
          </a:ln>
        </p:spPr>
      </p:pic>
      <p:pic>
        <p:nvPicPr>
          <p:cNvPr id="186" name="image8.png" descr="image8.png"/>
          <p:cNvPicPr/>
          <p:nvPr/>
        </p:nvPicPr>
        <p:blipFill>
          <a:blip r:embed="rId5"/>
          <a:stretch/>
        </p:blipFill>
        <p:spPr>
          <a:xfrm flipH="1" rot="17398200">
            <a:off x="17998920" y="1643400"/>
            <a:ext cx="8638560" cy="2268720"/>
          </a:xfrm>
          <a:prstGeom prst="rect">
            <a:avLst/>
          </a:prstGeom>
          <a:ln w="12700">
            <a:noFill/>
          </a:ln>
        </p:spPr>
      </p:pic>
      <p:pic>
        <p:nvPicPr>
          <p:cNvPr id="187" name="image9.png" descr="image9.png"/>
          <p:cNvPicPr/>
          <p:nvPr/>
        </p:nvPicPr>
        <p:blipFill>
          <a:blip r:embed="rId6"/>
          <a:stretch/>
        </p:blipFill>
        <p:spPr>
          <a:xfrm>
            <a:off x="1161000" y="8524800"/>
            <a:ext cx="1572120" cy="1562760"/>
          </a:xfrm>
          <a:prstGeom prst="rect">
            <a:avLst/>
          </a:prstGeom>
          <a:ln w="12700">
            <a:noFill/>
          </a:ln>
        </p:spPr>
      </p:pic>
      <p:pic>
        <p:nvPicPr>
          <p:cNvPr id="188" name="image10.png" descr="image10.png"/>
          <p:cNvPicPr/>
          <p:nvPr/>
        </p:nvPicPr>
        <p:blipFill>
          <a:blip r:embed="rId7"/>
          <a:stretch/>
        </p:blipFill>
        <p:spPr>
          <a:xfrm>
            <a:off x="965520" y="5182920"/>
            <a:ext cx="1887120" cy="1887120"/>
          </a:xfrm>
          <a:prstGeom prst="rect">
            <a:avLst/>
          </a:prstGeom>
          <a:ln w="12700">
            <a:noFill/>
          </a:ln>
        </p:spPr>
      </p:pic>
      <p:sp>
        <p:nvSpPr>
          <p:cNvPr id="189" name="До 50% UV лучей"/>
          <p:cNvSpPr/>
          <p:nvPr/>
        </p:nvSpPr>
        <p:spPr>
          <a:xfrm>
            <a:off x="12207960" y="8158320"/>
            <a:ext cx="11998800" cy="1285560"/>
          </a:xfrm>
          <a:prstGeom prst="rect">
            <a:avLst/>
          </a:prstGeom>
          <a:noFill/>
          <a:ln w="12700">
            <a:noFill/>
          </a:ln>
        </p:spPr>
        <p:style>
          <a:lnRef idx="0"/>
          <a:fillRef idx="0"/>
          <a:effectRef idx="0"/>
          <a:fontRef idx="minor"/>
        </p:style>
        <p:txBody>
          <a:bodyPr wrap="none" lIns="50760" rIns="50760" tIns="50760" bIns="50760" anchor="ctr">
            <a:spAutoFit/>
          </a:bodyPr>
          <a:p>
            <a:pPr>
              <a:lnSpc>
                <a:spcPct val="108000"/>
              </a:lnSpc>
              <a:tabLst>
                <a:tab algn="l" pos="0"/>
              </a:tabLst>
            </a:pPr>
            <a:r>
              <a:rPr b="1" lang="de-DE" sz="7200" spc="-1" strike="noStrike">
                <a:solidFill>
                  <a:srgbClr val="ff644e"/>
                </a:solidFill>
                <a:latin typeface="Arial"/>
                <a:ea typeface="Arial"/>
              </a:rPr>
              <a:t>Bis zu 50% der UV-Strahlen</a:t>
            </a:r>
            <a:endParaRPr b="0" lang="ru-RU" sz="7200" spc="-1" strike="noStrike">
              <a:latin typeface="Arial"/>
            </a:endParaRPr>
          </a:p>
        </p:txBody>
      </p:sp>
      <p:sp>
        <p:nvSpPr>
          <p:cNvPr id="190" name="TextBox 22"/>
          <p:cNvSpPr/>
          <p:nvPr/>
        </p:nvSpPr>
        <p:spPr>
          <a:xfrm>
            <a:off x="24285960" y="8211960"/>
            <a:ext cx="339480" cy="625320"/>
          </a:xfrm>
          <a:prstGeom prst="rect">
            <a:avLst/>
          </a:prstGeom>
          <a:noFill/>
          <a:ln w="12700">
            <a:noFill/>
          </a:ln>
        </p:spPr>
        <p:style>
          <a:lnRef idx="0"/>
          <a:fillRef idx="0"/>
          <a:effectRef idx="0"/>
          <a:fontRef idx="minor"/>
        </p:style>
        <p:txBody>
          <a:bodyPr wrap="none" horzOverflow="overflow" vertOverflow="overflow" lIns="45720" rIns="45720">
            <a:spAutoFit/>
          </a:bodyPr>
          <a:p>
            <a:pPr>
              <a:lnSpc>
                <a:spcPct val="100000"/>
              </a:lnSpc>
              <a:tabLst>
                <a:tab algn="l" pos="0"/>
              </a:tabLst>
            </a:pPr>
            <a:r>
              <a:rPr b="1" lang="ru-RU" sz="3500" spc="-1" strike="noStrike">
                <a:solidFill>
                  <a:srgbClr val="fd7042"/>
                </a:solidFill>
                <a:latin typeface="Arial"/>
                <a:ea typeface="Arial"/>
              </a:rPr>
              <a:t>2</a:t>
            </a:r>
            <a:endParaRPr b="0" lang="ru-RU" sz="3500" spc="-1" strike="noStrike">
              <a:latin typeface="Arial"/>
            </a:endParaRPr>
          </a:p>
        </p:txBody>
      </p:sp>
      <p:sp>
        <p:nvSpPr>
          <p:cNvPr id="191" name="TextBox 25"/>
          <p:cNvSpPr/>
          <p:nvPr/>
        </p:nvSpPr>
        <p:spPr>
          <a:xfrm>
            <a:off x="13746960" y="2170080"/>
            <a:ext cx="411120" cy="777600"/>
          </a:xfrm>
          <a:prstGeom prst="rect">
            <a:avLst/>
          </a:prstGeom>
          <a:noFill/>
          <a:ln w="12700">
            <a:noFill/>
          </a:ln>
        </p:spPr>
        <p:style>
          <a:lnRef idx="0"/>
          <a:fillRef idx="0"/>
          <a:effectRef idx="0"/>
          <a:fontRef idx="minor"/>
        </p:style>
        <p:txBody>
          <a:bodyPr wrap="none" horzOverflow="overflow" vertOverflow="overflow" lIns="45720" rIns="45720">
            <a:spAutoFit/>
          </a:bodyPr>
          <a:p>
            <a:pPr>
              <a:lnSpc>
                <a:spcPct val="100000"/>
              </a:lnSpc>
              <a:tabLst>
                <a:tab algn="l" pos="0"/>
              </a:tabLst>
            </a:pPr>
            <a:r>
              <a:rPr b="1" lang="ru-RU" sz="4500" spc="-1" strike="noStrike">
                <a:solidFill>
                  <a:srgbClr val="363f47"/>
                </a:solidFill>
                <a:latin typeface="Arial"/>
                <a:ea typeface="Arial"/>
              </a:rPr>
              <a:t>1</a:t>
            </a:r>
            <a:endParaRPr b="0" lang="ru-RU" sz="45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Согласно последним исследованиям, недостаток витамина D выявляется глобально во всем мире, даже в солнечных странах"/>
          <p:cNvSpPr/>
          <p:nvPr/>
        </p:nvSpPr>
        <p:spPr>
          <a:xfrm>
            <a:off x="1417320" y="615600"/>
            <a:ext cx="19493280" cy="320616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de-DE" sz="6700" spc="-1" strike="noStrike">
                <a:solidFill>
                  <a:srgbClr val="363f47"/>
                </a:solidFill>
                <a:latin typeface="Arial"/>
                <a:ea typeface="Arial"/>
              </a:rPr>
              <a:t>Nach neuesten Erkenntnissen </a:t>
            </a:r>
            <a:r>
              <a:rPr b="1" lang="de-DE" sz="6700" spc="-1" strike="noStrike">
                <a:solidFill>
                  <a:srgbClr val="ff644e"/>
                </a:solidFill>
                <a:latin typeface="Arial"/>
                <a:ea typeface="Arial"/>
              </a:rPr>
              <a:t>kann ein Vitamin-D3-Mangel weltweit und sogar in sonnenreichen Ländern </a:t>
            </a:r>
            <a:r>
              <a:rPr b="1" lang="de-DE" sz="6700" spc="-1" strike="noStrike">
                <a:solidFill>
                  <a:srgbClr val="363f47"/>
                </a:solidFill>
                <a:latin typeface="Arial"/>
                <a:ea typeface="Arial"/>
              </a:rPr>
              <a:t>festgestellt werden</a:t>
            </a:r>
            <a:endParaRPr b="0" lang="ru-RU" sz="6700" spc="-1" strike="noStrike">
              <a:latin typeface="Arial"/>
            </a:endParaRPr>
          </a:p>
        </p:txBody>
      </p:sp>
      <p:pic>
        <p:nvPicPr>
          <p:cNvPr id="193" name="image7.png" descr="image7.png"/>
          <p:cNvPicPr/>
          <p:nvPr/>
        </p:nvPicPr>
        <p:blipFill>
          <a:blip r:embed="rId1"/>
          <a:stretch/>
        </p:blipFill>
        <p:spPr>
          <a:xfrm>
            <a:off x="1537560" y="12793680"/>
            <a:ext cx="1773720" cy="311040"/>
          </a:xfrm>
          <a:prstGeom prst="rect">
            <a:avLst/>
          </a:prstGeom>
          <a:ln w="12700">
            <a:noFill/>
          </a:ln>
        </p:spPr>
      </p:pic>
      <p:sp>
        <p:nvSpPr>
          <p:cNvPr id="194" name="D-Spray"/>
          <p:cNvSpPr/>
          <p:nvPr/>
        </p:nvSpPr>
        <p:spPr>
          <a:xfrm>
            <a:off x="21772800" y="12786480"/>
            <a:ext cx="17578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r>
              <a:rPr b="1" lang="ru-RU" sz="2000" spc="-1" strike="noStrike">
                <a:solidFill>
                  <a:srgbClr val="2d2d2e"/>
                </a:solidFill>
                <a:latin typeface="Arial"/>
                <a:ea typeface="Arial"/>
              </a:rPr>
              <a:t> 2000</a:t>
            </a:r>
            <a:endParaRPr b="0" lang="ru-RU" sz="2000" spc="-1" strike="noStrike">
              <a:latin typeface="Arial"/>
            </a:endParaRPr>
          </a:p>
        </p:txBody>
      </p:sp>
      <p:sp>
        <p:nvSpPr>
          <p:cNvPr id="195" name="Процент взрослого населения с дефицитом (ниже 25 нмоль/л) или недостаточностью (менее 50 нмоль/л) витамина D3"/>
          <p:cNvSpPr/>
          <p:nvPr/>
        </p:nvSpPr>
        <p:spPr>
          <a:xfrm>
            <a:off x="1430640" y="9840960"/>
            <a:ext cx="3589200" cy="1563840"/>
          </a:xfrm>
          <a:prstGeom prst="rect">
            <a:avLst/>
          </a:prstGeom>
          <a:noFill/>
          <a:ln w="12700">
            <a:noFill/>
          </a:ln>
        </p:spPr>
        <p:style>
          <a:lnRef idx="0"/>
          <a:fillRef idx="0"/>
          <a:effectRef idx="0"/>
          <a:fontRef idx="minor"/>
        </p:style>
        <p:txBody>
          <a:bodyPr lIns="50760" rIns="50760" tIns="50760" bIns="50760" anchor="ctr">
            <a:spAutoFit/>
          </a:bodyPr>
          <a:p>
            <a:pPr>
              <a:lnSpc>
                <a:spcPct val="120000"/>
              </a:lnSpc>
              <a:tabLst>
                <a:tab algn="l" pos="0"/>
              </a:tabLst>
            </a:pPr>
            <a:r>
              <a:rPr b="0" lang="de-DE" sz="2000" spc="-1" strike="noStrike">
                <a:solidFill>
                  <a:srgbClr val="36414d"/>
                </a:solidFill>
                <a:latin typeface="Arial"/>
                <a:ea typeface="Arial"/>
              </a:rPr>
              <a:t>Anteil der Erwachsenen mit Vitamin-D3-Defizit (</a:t>
            </a:r>
            <a:r>
              <a:rPr b="1" lang="de-DE" sz="2000" spc="-1" strike="noStrike">
                <a:solidFill>
                  <a:srgbClr val="36414d"/>
                </a:solidFill>
                <a:latin typeface="Arial"/>
                <a:ea typeface="Arial"/>
              </a:rPr>
              <a:t>unter 25 nmol/l</a:t>
            </a:r>
            <a:r>
              <a:rPr b="0" lang="de-DE" sz="2000" spc="-1" strike="noStrike">
                <a:solidFill>
                  <a:srgbClr val="36414d"/>
                </a:solidFill>
                <a:latin typeface="Arial"/>
                <a:ea typeface="Arial"/>
              </a:rPr>
              <a:t>) oder -Mangel (</a:t>
            </a:r>
            <a:r>
              <a:rPr b="1" lang="de-DE" sz="2000" spc="-1" strike="noStrike">
                <a:solidFill>
                  <a:srgbClr val="36414d"/>
                </a:solidFill>
                <a:latin typeface="Arial"/>
                <a:ea typeface="Arial"/>
              </a:rPr>
              <a:t>unter 50 nmol/l</a:t>
            </a:r>
            <a:r>
              <a:rPr b="0" lang="de-DE" sz="2000" spc="-1" strike="noStrike">
                <a:solidFill>
                  <a:srgbClr val="36414d"/>
                </a:solidFill>
                <a:latin typeface="Arial"/>
                <a:ea typeface="Arial"/>
              </a:rPr>
              <a:t>)</a:t>
            </a:r>
            <a:endParaRPr b="0" lang="ru-RU" sz="2000" spc="-1" strike="noStrike">
              <a:latin typeface="Arial"/>
            </a:endParaRPr>
          </a:p>
        </p:txBody>
      </p:sp>
      <p:sp>
        <p:nvSpPr>
          <p:cNvPr id="196" name="Прямоугольник"/>
          <p:cNvSpPr/>
          <p:nvPr/>
        </p:nvSpPr>
        <p:spPr>
          <a:xfrm>
            <a:off x="555840" y="9483840"/>
            <a:ext cx="4914000" cy="2277360"/>
          </a:xfrm>
          <a:prstGeom prst="rect">
            <a:avLst/>
          </a:prstGeom>
          <a:noFill/>
          <a:ln w="25400">
            <a:solidFill>
              <a:srgbClr val="ff644e"/>
            </a:solidFill>
            <a:round/>
          </a:ln>
        </p:spPr>
        <p:style>
          <a:lnRef idx="0"/>
          <a:fillRef idx="0"/>
          <a:effectRef idx="0"/>
          <a:fontRef idx="minor"/>
        </p:style>
      </p:sp>
      <p:sp>
        <p:nvSpPr>
          <p:cNvPr id="197" name="Дефицит"/>
          <p:cNvSpPr/>
          <p:nvPr/>
        </p:nvSpPr>
        <p:spPr>
          <a:xfrm>
            <a:off x="2042280" y="5122440"/>
            <a:ext cx="2802960" cy="569880"/>
          </a:xfrm>
          <a:prstGeom prst="rect">
            <a:avLst/>
          </a:prstGeom>
          <a:noFill/>
          <a:ln w="12700">
            <a:noFill/>
          </a:ln>
        </p:spPr>
        <p:style>
          <a:lnRef idx="0"/>
          <a:fillRef idx="0"/>
          <a:effectRef idx="0"/>
          <a:fontRef idx="minor"/>
        </p:style>
        <p:txBody>
          <a:bodyPr lIns="50760" rIns="50760" tIns="50760" bIns="50760" anchor="ctr">
            <a:spAutoFit/>
          </a:bodyPr>
          <a:p>
            <a:pPr>
              <a:lnSpc>
                <a:spcPct val="140000"/>
              </a:lnSpc>
              <a:tabLst>
                <a:tab algn="l" pos="0"/>
              </a:tabLst>
            </a:pPr>
            <a:r>
              <a:rPr b="1" lang="de-DE" sz="2200" spc="-1" strike="noStrike">
                <a:solidFill>
                  <a:srgbClr val="36414d"/>
                </a:solidFill>
                <a:latin typeface="Arial"/>
                <a:ea typeface="Arial"/>
              </a:rPr>
              <a:t>Defizit</a:t>
            </a:r>
            <a:endParaRPr b="0" lang="ru-RU" sz="2200" spc="-1" strike="noStrike">
              <a:latin typeface="Arial"/>
            </a:endParaRPr>
          </a:p>
        </p:txBody>
      </p:sp>
      <p:sp>
        <p:nvSpPr>
          <p:cNvPr id="198" name="Прямоугольник"/>
          <p:cNvSpPr/>
          <p:nvPr/>
        </p:nvSpPr>
        <p:spPr>
          <a:xfrm>
            <a:off x="1445400" y="5194800"/>
            <a:ext cx="415080" cy="425160"/>
          </a:xfrm>
          <a:prstGeom prst="rect">
            <a:avLst/>
          </a:prstGeom>
          <a:solidFill>
            <a:srgbClr val="cf4945"/>
          </a:solidFill>
          <a:ln w="12700">
            <a:noFill/>
          </a:ln>
        </p:spPr>
        <p:style>
          <a:lnRef idx="0"/>
          <a:fillRef idx="0"/>
          <a:effectRef idx="0"/>
          <a:fontRef idx="minor"/>
        </p:style>
      </p:sp>
      <p:sp>
        <p:nvSpPr>
          <p:cNvPr id="199" name="Прямоугольник"/>
          <p:cNvSpPr/>
          <p:nvPr/>
        </p:nvSpPr>
        <p:spPr>
          <a:xfrm>
            <a:off x="1445400" y="5860440"/>
            <a:ext cx="415080" cy="425160"/>
          </a:xfrm>
          <a:prstGeom prst="rect">
            <a:avLst/>
          </a:prstGeom>
          <a:solidFill>
            <a:srgbClr val="e3c456"/>
          </a:solidFill>
          <a:ln w="12700">
            <a:noFill/>
          </a:ln>
        </p:spPr>
        <p:style>
          <a:lnRef idx="0"/>
          <a:fillRef idx="0"/>
          <a:effectRef idx="0"/>
          <a:fontRef idx="minor"/>
        </p:style>
      </p:sp>
      <p:sp>
        <p:nvSpPr>
          <p:cNvPr id="200" name="Недостаток"/>
          <p:cNvSpPr/>
          <p:nvPr/>
        </p:nvSpPr>
        <p:spPr>
          <a:xfrm>
            <a:off x="2042280" y="5772960"/>
            <a:ext cx="2802960" cy="1038960"/>
          </a:xfrm>
          <a:prstGeom prst="rect">
            <a:avLst/>
          </a:prstGeom>
          <a:noFill/>
          <a:ln w="12700">
            <a:noFill/>
          </a:ln>
        </p:spPr>
        <p:style>
          <a:lnRef idx="0"/>
          <a:fillRef idx="0"/>
          <a:effectRef idx="0"/>
          <a:fontRef idx="minor"/>
        </p:style>
        <p:txBody>
          <a:bodyPr lIns="50760" rIns="50760" tIns="50760" bIns="50760" anchor="ctr">
            <a:spAutoFit/>
          </a:bodyPr>
          <a:p>
            <a:pPr>
              <a:lnSpc>
                <a:spcPct val="140000"/>
              </a:lnSpc>
              <a:tabLst>
                <a:tab algn="l" pos="0"/>
              </a:tabLst>
            </a:pPr>
            <a:r>
              <a:rPr b="1" lang="de-DE" sz="2200" spc="-1" strike="noStrike">
                <a:solidFill>
                  <a:srgbClr val="36414d"/>
                </a:solidFill>
                <a:latin typeface="Arial"/>
                <a:ea typeface="Arial"/>
              </a:rPr>
              <a:t>Unzureichende Menge</a:t>
            </a:r>
            <a:endParaRPr b="0" lang="ru-RU" sz="2200" spc="-1" strike="noStrike">
              <a:latin typeface="Arial"/>
            </a:endParaRPr>
          </a:p>
        </p:txBody>
      </p:sp>
      <p:graphicFrame>
        <p:nvGraphicFramePr>
          <p:cNvPr id="201" name="Двухмерная столбчатая диаграмма"/>
          <p:cNvGraphicFramePr/>
          <p:nvPr/>
        </p:nvGraphicFramePr>
        <p:xfrm>
          <a:off x="6341040" y="4916880"/>
          <a:ext cx="16490520" cy="7184880"/>
        </p:xfrm>
        <a:graphic>
          <a:graphicData uri="http://schemas.openxmlformats.org/drawingml/2006/chart">
            <c:chart xmlns:c="http://schemas.openxmlformats.org/drawingml/2006/chart" xmlns:r="http://schemas.openxmlformats.org/officeDocument/2006/relationships" r:id="rId2"/>
          </a:graphicData>
        </a:graphic>
      </p:graphicFrame>
      <p:sp>
        <p:nvSpPr>
          <p:cNvPr id="202" name="Textfeld 1"/>
          <p:cNvSpPr/>
          <p:nvPr/>
        </p:nvSpPr>
        <p:spPr>
          <a:xfrm>
            <a:off x="7429680" y="11761560"/>
            <a:ext cx="1307880" cy="335160"/>
          </a:xfrm>
          <a:prstGeom prst="rect">
            <a:avLst/>
          </a:prstGeom>
          <a:solidFill>
            <a:srgbClr val="f2efea"/>
          </a:solidFill>
          <a:ln w="12700">
            <a:noFill/>
          </a:ln>
        </p:spPr>
        <p:style>
          <a:lnRef idx="0"/>
          <a:fillRef idx="0"/>
          <a:effectRef idx="0"/>
          <a:fontRef idx="minor"/>
        </p:style>
        <p:txBody>
          <a:bodyPr horzOverflow="overflow" vertOverflow="overflow" lIns="45720" rIns="45720">
            <a:spAutoFit/>
          </a:bodyPr>
          <a:p>
            <a:pPr>
              <a:lnSpc>
                <a:spcPct val="100000"/>
              </a:lnSpc>
              <a:tabLst>
                <a:tab algn="l" pos="0"/>
              </a:tabLst>
            </a:pPr>
            <a:r>
              <a:rPr b="0" lang="de-DE" sz="1600" spc="-1" strike="noStrike">
                <a:solidFill>
                  <a:srgbClr val="000000"/>
                </a:solidFill>
                <a:latin typeface="Arial"/>
                <a:ea typeface="Arial"/>
              </a:rPr>
              <a:t>Österreich</a:t>
            </a:r>
            <a:endParaRPr b="0" lang="ru-RU" sz="1600" spc="-1" strike="noStrike">
              <a:latin typeface="Arial"/>
            </a:endParaRPr>
          </a:p>
        </p:txBody>
      </p:sp>
      <p:sp>
        <p:nvSpPr>
          <p:cNvPr id="203" name="Textfeld 2"/>
          <p:cNvSpPr/>
          <p:nvPr/>
        </p:nvSpPr>
        <p:spPr>
          <a:xfrm>
            <a:off x="9702720" y="11761560"/>
            <a:ext cx="1218960" cy="335160"/>
          </a:xfrm>
          <a:prstGeom prst="rect">
            <a:avLst/>
          </a:prstGeom>
          <a:solidFill>
            <a:srgbClr val="f2efea"/>
          </a:solidFill>
          <a:ln w="12700">
            <a:noFill/>
          </a:ln>
        </p:spPr>
        <p:style>
          <a:lnRef idx="0"/>
          <a:fillRef idx="0"/>
          <a:effectRef idx="0"/>
          <a:fontRef idx="minor"/>
        </p:style>
        <p:txBody>
          <a:bodyPr horzOverflow="overflow" vertOverflow="overflow" lIns="45720" rIns="45720">
            <a:spAutoFit/>
          </a:bodyPr>
          <a:p>
            <a:pPr>
              <a:lnSpc>
                <a:spcPct val="100000"/>
              </a:lnSpc>
              <a:tabLst>
                <a:tab algn="l" pos="0"/>
              </a:tabLst>
            </a:pPr>
            <a:r>
              <a:rPr b="0" lang="de-DE" sz="1600" spc="-1" strike="noStrike">
                <a:solidFill>
                  <a:srgbClr val="000000"/>
                </a:solidFill>
                <a:latin typeface="Arial"/>
                <a:ea typeface="Arial"/>
              </a:rPr>
              <a:t>Frankreich</a:t>
            </a:r>
            <a:endParaRPr b="0" lang="ru-RU" sz="1600" spc="-1" strike="noStrike">
              <a:latin typeface="Arial"/>
            </a:endParaRPr>
          </a:p>
        </p:txBody>
      </p:sp>
      <p:sp>
        <p:nvSpPr>
          <p:cNvPr id="204" name="Textfeld 3"/>
          <p:cNvSpPr/>
          <p:nvPr/>
        </p:nvSpPr>
        <p:spPr>
          <a:xfrm>
            <a:off x="11963520" y="11761560"/>
            <a:ext cx="1218960" cy="577800"/>
          </a:xfrm>
          <a:prstGeom prst="rect">
            <a:avLst/>
          </a:prstGeom>
          <a:solidFill>
            <a:srgbClr val="f2efea"/>
          </a:solidFill>
          <a:ln w="12700">
            <a:noFill/>
          </a:ln>
        </p:spPr>
        <p:style>
          <a:lnRef idx="0"/>
          <a:fillRef idx="0"/>
          <a:effectRef idx="0"/>
          <a:fontRef idx="minor"/>
        </p:style>
        <p:txBody>
          <a:bodyPr horzOverflow="overflow" vertOverflow="overflow" lIns="45720" rIns="45720">
            <a:spAutoFit/>
          </a:bodyPr>
          <a:p>
            <a:pPr>
              <a:lnSpc>
                <a:spcPct val="100000"/>
              </a:lnSpc>
              <a:tabLst>
                <a:tab algn="l" pos="0"/>
              </a:tabLst>
            </a:pPr>
            <a:r>
              <a:rPr b="0" lang="de-DE" sz="1600" spc="-1" strike="noStrike">
                <a:solidFill>
                  <a:srgbClr val="000000"/>
                </a:solidFill>
                <a:latin typeface="Arial"/>
                <a:ea typeface="Arial"/>
              </a:rPr>
              <a:t>Deutschland</a:t>
            </a:r>
            <a:endParaRPr b="0" lang="ru-RU" sz="1600" spc="-1" strike="noStrike">
              <a:latin typeface="Arial"/>
            </a:endParaRPr>
          </a:p>
        </p:txBody>
      </p:sp>
      <p:sp>
        <p:nvSpPr>
          <p:cNvPr id="205" name="Textfeld 4"/>
          <p:cNvSpPr/>
          <p:nvPr/>
        </p:nvSpPr>
        <p:spPr>
          <a:xfrm>
            <a:off x="14198760" y="11761560"/>
            <a:ext cx="1383840" cy="335160"/>
          </a:xfrm>
          <a:prstGeom prst="rect">
            <a:avLst/>
          </a:prstGeom>
          <a:solidFill>
            <a:srgbClr val="f2efea"/>
          </a:solidFill>
          <a:ln w="12700">
            <a:noFill/>
          </a:ln>
        </p:spPr>
        <p:style>
          <a:lnRef idx="0"/>
          <a:fillRef idx="0"/>
          <a:effectRef idx="0"/>
          <a:fontRef idx="minor"/>
        </p:style>
        <p:txBody>
          <a:bodyPr horzOverflow="overflow" vertOverflow="overflow" lIns="45720" rIns="45720">
            <a:spAutoFit/>
          </a:bodyPr>
          <a:p>
            <a:pPr>
              <a:lnSpc>
                <a:spcPct val="100000"/>
              </a:lnSpc>
              <a:tabLst>
                <a:tab algn="l" pos="0"/>
              </a:tabLst>
            </a:pPr>
            <a:r>
              <a:rPr b="0" lang="de-DE" sz="1600" spc="-1" strike="noStrike">
                <a:solidFill>
                  <a:srgbClr val="000000"/>
                </a:solidFill>
                <a:latin typeface="Arial"/>
                <a:ea typeface="Arial"/>
              </a:rPr>
              <a:t>Niederlande</a:t>
            </a:r>
            <a:endParaRPr b="0" lang="ru-RU" sz="1600" spc="-1" strike="noStrike">
              <a:latin typeface="Arial"/>
            </a:endParaRPr>
          </a:p>
        </p:txBody>
      </p:sp>
      <p:sp>
        <p:nvSpPr>
          <p:cNvPr id="206" name="Textfeld 5"/>
          <p:cNvSpPr/>
          <p:nvPr/>
        </p:nvSpPr>
        <p:spPr>
          <a:xfrm>
            <a:off x="16624440" y="11761560"/>
            <a:ext cx="1066320" cy="335160"/>
          </a:xfrm>
          <a:prstGeom prst="rect">
            <a:avLst/>
          </a:prstGeom>
          <a:solidFill>
            <a:srgbClr val="f2efea"/>
          </a:solidFill>
          <a:ln w="12700">
            <a:noFill/>
          </a:ln>
        </p:spPr>
        <p:style>
          <a:lnRef idx="0"/>
          <a:fillRef idx="0"/>
          <a:effectRef idx="0"/>
          <a:fontRef idx="minor"/>
        </p:style>
        <p:txBody>
          <a:bodyPr horzOverflow="overflow" vertOverflow="overflow" lIns="45720" rIns="45720">
            <a:spAutoFit/>
          </a:bodyPr>
          <a:p>
            <a:pPr>
              <a:lnSpc>
                <a:spcPct val="100000"/>
              </a:lnSpc>
              <a:tabLst>
                <a:tab algn="l" pos="0"/>
              </a:tabLst>
            </a:pPr>
            <a:r>
              <a:rPr b="0" lang="de-DE" sz="1600" spc="-1" strike="noStrike">
                <a:solidFill>
                  <a:srgbClr val="000000"/>
                </a:solidFill>
                <a:latin typeface="Arial"/>
                <a:ea typeface="Arial"/>
              </a:rPr>
              <a:t>Spanien</a:t>
            </a:r>
            <a:endParaRPr b="0" lang="ru-RU" sz="1600" spc="-1" strike="noStrike">
              <a:latin typeface="Arial"/>
            </a:endParaRPr>
          </a:p>
        </p:txBody>
      </p:sp>
      <p:sp>
        <p:nvSpPr>
          <p:cNvPr id="207" name="Textfeld 6"/>
          <p:cNvSpPr/>
          <p:nvPr/>
        </p:nvSpPr>
        <p:spPr>
          <a:xfrm>
            <a:off x="18848520" y="11761560"/>
            <a:ext cx="964800" cy="335160"/>
          </a:xfrm>
          <a:prstGeom prst="rect">
            <a:avLst/>
          </a:prstGeom>
          <a:solidFill>
            <a:srgbClr val="f2efea"/>
          </a:solidFill>
          <a:ln w="12700">
            <a:noFill/>
          </a:ln>
        </p:spPr>
        <p:style>
          <a:lnRef idx="0"/>
          <a:fillRef idx="0"/>
          <a:effectRef idx="0"/>
          <a:fontRef idx="minor"/>
        </p:style>
        <p:txBody>
          <a:bodyPr horzOverflow="overflow" vertOverflow="overflow" lIns="45720" rIns="45720">
            <a:spAutoFit/>
          </a:bodyPr>
          <a:p>
            <a:pPr>
              <a:lnSpc>
                <a:spcPct val="100000"/>
              </a:lnSpc>
              <a:tabLst>
                <a:tab algn="l" pos="0"/>
              </a:tabLst>
            </a:pPr>
            <a:r>
              <a:rPr b="0" lang="de-DE" sz="1600" spc="-1" strike="noStrike">
                <a:solidFill>
                  <a:srgbClr val="000000"/>
                </a:solidFill>
                <a:latin typeface="Arial"/>
                <a:ea typeface="Arial"/>
              </a:rPr>
              <a:t>Türkei</a:t>
            </a:r>
            <a:endParaRPr b="0" lang="ru-RU" sz="1600" spc="-1" strike="noStrike">
              <a:latin typeface="Arial"/>
            </a:endParaRPr>
          </a:p>
        </p:txBody>
      </p:sp>
      <p:sp>
        <p:nvSpPr>
          <p:cNvPr id="208" name="Textfeld 7"/>
          <p:cNvSpPr/>
          <p:nvPr/>
        </p:nvSpPr>
        <p:spPr>
          <a:xfrm>
            <a:off x="21107520" y="11761560"/>
            <a:ext cx="1091880" cy="335160"/>
          </a:xfrm>
          <a:prstGeom prst="rect">
            <a:avLst/>
          </a:prstGeom>
          <a:solidFill>
            <a:srgbClr val="f2efea"/>
          </a:solidFill>
          <a:ln w="12700">
            <a:noFill/>
          </a:ln>
        </p:spPr>
        <p:style>
          <a:lnRef idx="0"/>
          <a:fillRef idx="0"/>
          <a:effectRef idx="0"/>
          <a:fontRef idx="minor"/>
        </p:style>
        <p:txBody>
          <a:bodyPr horzOverflow="overflow" vertOverflow="overflow" lIns="45720" rIns="45720">
            <a:spAutoFit/>
          </a:bodyPr>
          <a:p>
            <a:pPr>
              <a:lnSpc>
                <a:spcPct val="100000"/>
              </a:lnSpc>
              <a:tabLst>
                <a:tab algn="l" pos="0"/>
              </a:tabLst>
            </a:pPr>
            <a:r>
              <a:rPr b="0" lang="de-DE" sz="1600" spc="-1" strike="noStrike">
                <a:solidFill>
                  <a:srgbClr val="000000"/>
                </a:solidFill>
                <a:latin typeface="Arial"/>
                <a:ea typeface="Arial"/>
              </a:rPr>
              <a:t>Russland</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9" name="image7.png" descr="image7.png"/>
          <p:cNvPicPr/>
          <p:nvPr/>
        </p:nvPicPr>
        <p:blipFill>
          <a:blip r:embed="rId1"/>
          <a:stretch/>
        </p:blipFill>
        <p:spPr>
          <a:xfrm>
            <a:off x="1537560" y="12793680"/>
            <a:ext cx="1773720" cy="311040"/>
          </a:xfrm>
          <a:prstGeom prst="rect">
            <a:avLst/>
          </a:prstGeom>
          <a:ln w="12700">
            <a:noFill/>
          </a:ln>
        </p:spPr>
      </p:pic>
      <p:sp>
        <p:nvSpPr>
          <p:cNvPr id="210" name="D-Spray"/>
          <p:cNvSpPr/>
          <p:nvPr/>
        </p:nvSpPr>
        <p:spPr>
          <a:xfrm>
            <a:off x="21773160" y="12786480"/>
            <a:ext cx="175752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de-DE" sz="2000" spc="-1" strike="noStrike">
                <a:solidFill>
                  <a:srgbClr val="2d2d2e"/>
                </a:solidFill>
                <a:latin typeface="Arial"/>
                <a:ea typeface="Arial"/>
              </a:rPr>
              <a:t>D-Spray 2000</a:t>
            </a:r>
            <a:endParaRPr b="0" lang="ru-RU" sz="2000" spc="-1" strike="noStrike">
              <a:latin typeface="Arial"/>
            </a:endParaRPr>
          </a:p>
        </p:txBody>
      </p:sp>
      <p:sp>
        <p:nvSpPr>
          <p:cNvPr id="211" name="Для полноценной работы всех органов и систем Витамин D должен не только поступать в организм в достаточном количестве, но и максимально хорошо усваиваться"/>
          <p:cNvSpPr/>
          <p:nvPr/>
        </p:nvSpPr>
        <p:spPr>
          <a:xfrm>
            <a:off x="1480320" y="2632320"/>
            <a:ext cx="9918360" cy="2782080"/>
          </a:xfrm>
          <a:prstGeom prst="rect">
            <a:avLst/>
          </a:prstGeom>
          <a:noFill/>
          <a:ln w="12700">
            <a:noFill/>
          </a:ln>
        </p:spPr>
        <p:style>
          <a:lnRef idx="0"/>
          <a:fillRef idx="0"/>
          <a:effectRef idx="0"/>
          <a:fontRef idx="minor"/>
        </p:style>
        <p:txBody>
          <a:bodyPr lIns="50760" rIns="50760" tIns="50760" bIns="50760" anchor="ctr">
            <a:spAutoFit/>
          </a:bodyPr>
          <a:p>
            <a:pPr>
              <a:lnSpc>
                <a:spcPct val="110000"/>
              </a:lnSpc>
              <a:spcBef>
                <a:spcPts val="1500"/>
              </a:spcBef>
              <a:tabLst>
                <a:tab algn="l" pos="0"/>
              </a:tabLst>
            </a:pPr>
            <a:r>
              <a:rPr b="0" lang="de-DE" sz="4000" spc="-1" strike="noStrike">
                <a:solidFill>
                  <a:srgbClr val="363f47"/>
                </a:solidFill>
                <a:latin typeface="Arial"/>
                <a:ea typeface="Arial"/>
              </a:rPr>
              <a:t>Für die maximale Funktionsfähigkeit aller Organe muss Vitamin D3 nicht nur in ausreichender Menge aufgenommen, sondern auch </a:t>
            </a:r>
            <a:r>
              <a:rPr b="1" lang="de-DE" sz="4000" spc="-1" strike="noStrike">
                <a:solidFill>
                  <a:srgbClr val="ff644e"/>
                </a:solidFill>
                <a:latin typeface="Arial"/>
                <a:ea typeface="Arial"/>
              </a:rPr>
              <a:t>effektiv verarbeitet werden.</a:t>
            </a:r>
            <a:endParaRPr b="0" lang="ru-RU" sz="4000" spc="-1" strike="noStrike">
              <a:latin typeface="Arial"/>
            </a:endParaRPr>
          </a:p>
        </p:txBody>
      </p:sp>
      <p:sp>
        <p:nvSpPr>
          <p:cNvPr id="212" name="В составе спрея — МСT- жирные кислоты которые способствуют более быстрому и естественному усвоению Витамина D"/>
          <p:cNvSpPr/>
          <p:nvPr/>
        </p:nvSpPr>
        <p:spPr>
          <a:xfrm>
            <a:off x="1433880" y="6559200"/>
            <a:ext cx="11986920" cy="4124160"/>
          </a:xfrm>
          <a:prstGeom prst="rect">
            <a:avLst/>
          </a:prstGeom>
          <a:noFill/>
          <a:ln w="12700">
            <a:noFill/>
          </a:ln>
        </p:spPr>
        <p:style>
          <a:lnRef idx="0"/>
          <a:fillRef idx="0"/>
          <a:effectRef idx="0"/>
          <a:fontRef idx="minor"/>
        </p:style>
        <p:txBody>
          <a:bodyPr lIns="50760" rIns="50760" tIns="50760" bIns="50760" anchor="ctr">
            <a:spAutoFit/>
          </a:bodyPr>
          <a:p>
            <a:pPr>
              <a:lnSpc>
                <a:spcPct val="110000"/>
              </a:lnSpc>
              <a:tabLst>
                <a:tab algn="l" pos="0"/>
              </a:tabLst>
            </a:pPr>
            <a:r>
              <a:rPr b="1" lang="de-DE" sz="6000" spc="-1" strike="noStrike">
                <a:solidFill>
                  <a:srgbClr val="363f47"/>
                </a:solidFill>
                <a:latin typeface="Arial"/>
                <a:ea typeface="Arial"/>
              </a:rPr>
              <a:t>Das Spray enthält </a:t>
            </a:r>
            <a:r>
              <a:rPr b="1" lang="de-DE" sz="6000" spc="-1" strike="noStrike">
                <a:solidFill>
                  <a:srgbClr val="fd7042"/>
                </a:solidFill>
                <a:latin typeface="Arial"/>
                <a:ea typeface="Arial"/>
              </a:rPr>
              <a:t>MCT-Fettsäuren</a:t>
            </a:r>
            <a:r>
              <a:rPr b="1" lang="de-DE" sz="6000" spc="-1" strike="noStrike">
                <a:solidFill>
                  <a:srgbClr val="363f47"/>
                </a:solidFill>
                <a:latin typeface="Arial"/>
                <a:ea typeface="Arial"/>
              </a:rPr>
              <a:t>, die eine schnellere und effektive Aufnahme von Vitamin D fördern.</a:t>
            </a:r>
            <a:endParaRPr b="0" lang="ru-RU" sz="6000" spc="-1" strike="noStrike">
              <a:latin typeface="Arial"/>
            </a:endParaRPr>
          </a:p>
        </p:txBody>
      </p:sp>
      <p:pic>
        <p:nvPicPr>
          <p:cNvPr id="213" name="image11.png" descr="image11.png"/>
          <p:cNvPicPr/>
          <p:nvPr/>
        </p:nvPicPr>
        <p:blipFill>
          <a:blip r:embed="rId2"/>
          <a:stretch/>
        </p:blipFill>
        <p:spPr>
          <a:xfrm>
            <a:off x="13616280" y="1476000"/>
            <a:ext cx="10219320" cy="10938600"/>
          </a:xfrm>
          <a:prstGeom prst="rect">
            <a:avLst/>
          </a:prstGeom>
          <a:ln w="1270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14" name="Сгруппировать"/>
          <p:cNvGrpSpPr/>
          <p:nvPr/>
        </p:nvGrpSpPr>
        <p:grpSpPr>
          <a:xfrm>
            <a:off x="9421560" y="342720"/>
            <a:ext cx="14644800" cy="18793440"/>
            <a:chOff x="9421560" y="342720"/>
            <a:chExt cx="14644800" cy="18793440"/>
          </a:xfrm>
        </p:grpSpPr>
        <p:pic>
          <p:nvPicPr>
            <p:cNvPr id="215" name="image13.png" descr="image13.png"/>
            <p:cNvPicPr/>
            <p:nvPr/>
          </p:nvPicPr>
          <p:blipFill>
            <a:blip r:embed="rId1"/>
            <a:stretch/>
          </p:blipFill>
          <p:spPr>
            <a:xfrm>
              <a:off x="18300600" y="2096280"/>
              <a:ext cx="5765760" cy="17039880"/>
            </a:xfrm>
            <a:prstGeom prst="rect">
              <a:avLst/>
            </a:prstGeom>
            <a:ln w="12700">
              <a:noFill/>
            </a:ln>
          </p:spPr>
        </p:pic>
        <p:pic>
          <p:nvPicPr>
            <p:cNvPr id="216" name="image14.png" descr="image14.png"/>
            <p:cNvPicPr/>
            <p:nvPr/>
          </p:nvPicPr>
          <p:blipFill>
            <a:blip r:embed="rId2">
              <a:alphaModFix amt="76000"/>
            </a:blip>
            <a:stretch/>
          </p:blipFill>
          <p:spPr>
            <a:xfrm flipH="1">
              <a:off x="9421560" y="342720"/>
              <a:ext cx="9999360" cy="6986520"/>
            </a:xfrm>
            <a:prstGeom prst="rect">
              <a:avLst/>
            </a:prstGeom>
            <a:ln w="12700">
              <a:noFill/>
            </a:ln>
          </p:spPr>
        </p:pic>
      </p:grpSp>
      <p:pic>
        <p:nvPicPr>
          <p:cNvPr id="217" name="image7.png" descr="image7.png"/>
          <p:cNvPicPr/>
          <p:nvPr/>
        </p:nvPicPr>
        <p:blipFill>
          <a:blip r:embed="rId3"/>
          <a:stretch/>
        </p:blipFill>
        <p:spPr>
          <a:xfrm>
            <a:off x="1537560" y="12793680"/>
            <a:ext cx="1773720" cy="311040"/>
          </a:xfrm>
          <a:prstGeom prst="rect">
            <a:avLst/>
          </a:prstGeom>
          <a:ln w="12700">
            <a:noFill/>
          </a:ln>
        </p:spPr>
      </p:pic>
      <p:sp>
        <p:nvSpPr>
          <p:cNvPr id="218" name="D-Spray"/>
          <p:cNvSpPr/>
          <p:nvPr/>
        </p:nvSpPr>
        <p:spPr>
          <a:xfrm>
            <a:off x="21773160" y="12786480"/>
            <a:ext cx="175752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de-DE" sz="2000" spc="-1" strike="noStrike">
                <a:solidFill>
                  <a:srgbClr val="2d2d2e"/>
                </a:solidFill>
                <a:latin typeface="Arial"/>
                <a:ea typeface="Arial"/>
              </a:rPr>
              <a:t>D-Spray 2000</a:t>
            </a:r>
            <a:endParaRPr b="0" lang="ru-RU" sz="2000" spc="-1" strike="noStrike">
              <a:latin typeface="Arial"/>
            </a:endParaRPr>
          </a:p>
        </p:txBody>
      </p:sp>
      <p:sp>
        <p:nvSpPr>
          <p:cNvPr id="219" name="Мельчайшие частицы спрея легко проникают в кровоток через слизистую полости рта. Мелкодисперсное распыление увеличивает площадь усвоения."/>
          <p:cNvSpPr/>
          <p:nvPr/>
        </p:nvSpPr>
        <p:spPr>
          <a:xfrm>
            <a:off x="1417320" y="6068520"/>
            <a:ext cx="14646240" cy="2111760"/>
          </a:xfrm>
          <a:prstGeom prst="rect">
            <a:avLst/>
          </a:prstGeom>
          <a:noFill/>
          <a:ln w="12700">
            <a:noFill/>
          </a:ln>
        </p:spPr>
        <p:style>
          <a:lnRef idx="0"/>
          <a:fillRef idx="0"/>
          <a:effectRef idx="0"/>
          <a:fontRef idx="minor"/>
        </p:style>
        <p:txBody>
          <a:bodyPr lIns="50760" rIns="50760" tIns="50760" bIns="50760" anchor="ctr">
            <a:spAutoFit/>
          </a:bodyPr>
          <a:p>
            <a:pPr>
              <a:lnSpc>
                <a:spcPct val="110000"/>
              </a:lnSpc>
              <a:tabLst>
                <a:tab algn="l" pos="0"/>
              </a:tabLst>
            </a:pPr>
            <a:r>
              <a:rPr b="0" lang="de-DE" sz="4000" spc="-1" strike="noStrike">
                <a:solidFill>
                  <a:srgbClr val="ffffff"/>
                </a:solidFill>
                <a:latin typeface="Arial"/>
                <a:ea typeface="Arial"/>
              </a:rPr>
              <a:t>Die winzigen Partikel des Sprays dringen leicht durch die Mundschleimhaut in die Blutbahn ein. Die feine Zerstäubung vergrößert die Absorptionsfläche.</a:t>
            </a:r>
            <a:endParaRPr b="0" lang="ru-RU" sz="4000" spc="-1" strike="noStrike">
              <a:latin typeface="Arial"/>
            </a:endParaRPr>
          </a:p>
        </p:txBody>
      </p:sp>
      <p:sp>
        <p:nvSpPr>
          <p:cNvPr id="220" name="Форма спрея — эффективный способ доставки витамина"/>
          <p:cNvSpPr/>
          <p:nvPr/>
        </p:nvSpPr>
        <p:spPr>
          <a:xfrm>
            <a:off x="1417320" y="809640"/>
            <a:ext cx="10290240" cy="4530960"/>
          </a:xfrm>
          <a:prstGeom prst="rect">
            <a:avLst/>
          </a:prstGeom>
          <a:noFill/>
          <a:ln w="12700">
            <a:noFill/>
          </a:ln>
        </p:spPr>
        <p:style>
          <a:lnRef idx="0"/>
          <a:fillRef idx="0"/>
          <a:effectRef idx="0"/>
          <a:fontRef idx="minor"/>
        </p:style>
        <p:txBody>
          <a:bodyPr lIns="71280" rIns="71280" tIns="71280" bIns="71280" anchor="ctr">
            <a:spAutoFit/>
          </a:bodyPr>
          <a:p>
            <a:pPr>
              <a:lnSpc>
                <a:spcPct val="90000"/>
              </a:lnSpc>
              <a:tabLst>
                <a:tab algn="l" pos="0"/>
              </a:tabLst>
            </a:pPr>
            <a:r>
              <a:rPr b="1" lang="de-DE" sz="8000" spc="-1" strike="noStrike">
                <a:solidFill>
                  <a:srgbClr val="ffffff"/>
                </a:solidFill>
                <a:latin typeface="Arial"/>
                <a:ea typeface="Arial"/>
              </a:rPr>
              <a:t>Die Sprayform ist eine </a:t>
            </a:r>
            <a:r>
              <a:rPr b="1" lang="de-DE" sz="8000" spc="-1" strike="noStrike">
                <a:solidFill>
                  <a:srgbClr val="fdf098"/>
                </a:solidFill>
                <a:latin typeface="Arial"/>
                <a:ea typeface="Arial"/>
              </a:rPr>
              <a:t>effektive Verabreichungsform </a:t>
            </a:r>
            <a:r>
              <a:rPr b="1" lang="de-DE" sz="8000" spc="-1" strike="noStrike">
                <a:solidFill>
                  <a:srgbClr val="ffffff"/>
                </a:solidFill>
                <a:latin typeface="Arial"/>
                <a:ea typeface="Arial"/>
              </a:rPr>
              <a:t>von Vitamin D</a:t>
            </a:r>
            <a:endParaRPr b="0" lang="ru-RU" sz="8000" spc="-1" strike="noStrike">
              <a:latin typeface="Arial"/>
            </a:endParaRPr>
          </a:p>
        </p:txBody>
      </p:sp>
      <p:sp>
        <p:nvSpPr>
          <p:cNvPr id="221" name="Эффективность жирорастворимой формы витамина в виде спрея клинически доказана*"/>
          <p:cNvSpPr/>
          <p:nvPr/>
        </p:nvSpPr>
        <p:spPr>
          <a:xfrm>
            <a:off x="1417320" y="8536320"/>
            <a:ext cx="13601520" cy="3119760"/>
          </a:xfrm>
          <a:prstGeom prst="rect">
            <a:avLst/>
          </a:prstGeom>
          <a:noFill/>
          <a:ln w="12700">
            <a:noFill/>
          </a:ln>
        </p:spPr>
        <p:style>
          <a:lnRef idx="0"/>
          <a:fillRef idx="0"/>
          <a:effectRef idx="0"/>
          <a:fontRef idx="minor"/>
        </p:style>
        <p:txBody>
          <a:bodyPr lIns="50760" rIns="50760" tIns="50760" bIns="50760" anchor="ctr">
            <a:spAutoFit/>
          </a:bodyPr>
          <a:p>
            <a:pPr>
              <a:lnSpc>
                <a:spcPct val="110000"/>
              </a:lnSpc>
              <a:tabLst>
                <a:tab algn="l" pos="0"/>
              </a:tabLst>
            </a:pPr>
            <a:r>
              <a:rPr b="1" lang="de-DE" sz="6000" spc="-1" strike="noStrike">
                <a:solidFill>
                  <a:srgbClr val="fcf199"/>
                </a:solidFill>
                <a:latin typeface="Arial"/>
                <a:ea typeface="Arial"/>
              </a:rPr>
              <a:t>Die Wirksamkeit einer fettlöslichen Form des Vitamins in Sprayform wurde klinisch nachgewiesen</a:t>
            </a:r>
            <a:endParaRPr b="0" lang="ru-RU" sz="6000" spc="-1" strike="noStrike">
              <a:latin typeface="Arial"/>
            </a:endParaRPr>
          </a:p>
        </p:txBody>
      </p:sp>
      <p:sp>
        <p:nvSpPr>
          <p:cNvPr id="222" name="TextBox 12"/>
          <p:cNvSpPr/>
          <p:nvPr/>
        </p:nvSpPr>
        <p:spPr>
          <a:xfrm>
            <a:off x="12348000" y="10430280"/>
            <a:ext cx="411120" cy="777600"/>
          </a:xfrm>
          <a:prstGeom prst="rect">
            <a:avLst/>
          </a:prstGeom>
          <a:noFill/>
          <a:ln w="12700">
            <a:noFill/>
          </a:ln>
        </p:spPr>
        <p:style>
          <a:lnRef idx="0"/>
          <a:fillRef idx="0"/>
          <a:effectRef idx="0"/>
          <a:fontRef idx="minor"/>
        </p:style>
        <p:txBody>
          <a:bodyPr wrap="none" horzOverflow="overflow" vertOverflow="overflow" lIns="45720" rIns="45720">
            <a:spAutoFit/>
          </a:bodyPr>
          <a:p>
            <a:pPr>
              <a:lnSpc>
                <a:spcPct val="100000"/>
              </a:lnSpc>
              <a:tabLst>
                <a:tab algn="l" pos="0"/>
              </a:tabLst>
            </a:pPr>
            <a:r>
              <a:rPr b="1" lang="en-US" sz="4500" spc="-1" strike="noStrike">
                <a:solidFill>
                  <a:srgbClr val="fdf098"/>
                </a:solidFill>
                <a:latin typeface="Arial"/>
                <a:ea typeface="Arial"/>
              </a:rPr>
              <a:t>3</a:t>
            </a:r>
            <a:endParaRPr b="0" lang="ru-RU" sz="45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3" name="image7.png" descr="image7.png"/>
          <p:cNvPicPr/>
          <p:nvPr/>
        </p:nvPicPr>
        <p:blipFill>
          <a:blip r:embed="rId1"/>
          <a:stretch/>
        </p:blipFill>
        <p:spPr>
          <a:xfrm>
            <a:off x="1537560" y="12793680"/>
            <a:ext cx="1773720" cy="311040"/>
          </a:xfrm>
          <a:prstGeom prst="rect">
            <a:avLst/>
          </a:prstGeom>
          <a:ln w="12700">
            <a:noFill/>
          </a:ln>
        </p:spPr>
      </p:pic>
      <p:sp>
        <p:nvSpPr>
          <p:cNvPr id="224" name="D-Spray"/>
          <p:cNvSpPr/>
          <p:nvPr/>
        </p:nvSpPr>
        <p:spPr>
          <a:xfrm>
            <a:off x="21773160" y="12786480"/>
            <a:ext cx="175752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de-DE" sz="2000" spc="-1" strike="noStrike">
                <a:solidFill>
                  <a:srgbClr val="2d2d2e"/>
                </a:solidFill>
                <a:latin typeface="Arial"/>
                <a:ea typeface="Arial"/>
              </a:rPr>
              <a:t>D-Spray 2000</a:t>
            </a:r>
            <a:endParaRPr b="0" lang="ru-RU" sz="2000" spc="-1" strike="noStrike">
              <a:latin typeface="Arial"/>
            </a:endParaRPr>
          </a:p>
        </p:txBody>
      </p:sp>
      <p:sp>
        <p:nvSpPr>
          <p:cNvPr id="225" name="Легко проникает в кровоток"/>
          <p:cNvSpPr/>
          <p:nvPr/>
        </p:nvSpPr>
        <p:spPr>
          <a:xfrm>
            <a:off x="1838160" y="9973080"/>
            <a:ext cx="4535280" cy="1416960"/>
          </a:xfrm>
          <a:prstGeom prst="rect">
            <a:avLst/>
          </a:prstGeom>
          <a:noFill/>
          <a:ln w="12700">
            <a:noFill/>
          </a:ln>
        </p:spPr>
        <p:style>
          <a:lnRef idx="0"/>
          <a:fillRef idx="0"/>
          <a:effectRef idx="0"/>
          <a:fontRef idx="minor"/>
        </p:style>
        <p:txBody>
          <a:bodyPr lIns="50760" rIns="50760" tIns="50760" bIns="50760" anchor="ctr">
            <a:spAutoFit/>
          </a:bodyPr>
          <a:p>
            <a:pPr algn="ctr">
              <a:lnSpc>
                <a:spcPct val="108000"/>
              </a:lnSpc>
              <a:tabLst>
                <a:tab algn="l" pos="0"/>
              </a:tabLst>
            </a:pPr>
            <a:r>
              <a:rPr b="0" lang="de-DE" sz="4000" spc="-1" strike="noStrike">
                <a:solidFill>
                  <a:srgbClr val="363f47"/>
                </a:solidFill>
                <a:latin typeface="Arial"/>
                <a:ea typeface="Arial"/>
              </a:rPr>
              <a:t>Gelangt schnell in den Blutkreislauf</a:t>
            </a:r>
            <a:endParaRPr b="0" lang="ru-RU" sz="4000" spc="-1" strike="noStrike">
              <a:latin typeface="Arial"/>
            </a:endParaRPr>
          </a:p>
        </p:txBody>
      </p:sp>
      <p:sp>
        <p:nvSpPr>
          <p:cNvPr id="226" name="Увеличивает площадь усвоения"/>
          <p:cNvSpPr/>
          <p:nvPr/>
        </p:nvSpPr>
        <p:spPr>
          <a:xfrm>
            <a:off x="8982000" y="9971280"/>
            <a:ext cx="6271200" cy="1416960"/>
          </a:xfrm>
          <a:prstGeom prst="rect">
            <a:avLst/>
          </a:prstGeom>
          <a:noFill/>
          <a:ln w="12700">
            <a:noFill/>
          </a:ln>
        </p:spPr>
        <p:style>
          <a:lnRef idx="0"/>
          <a:fillRef idx="0"/>
          <a:effectRef idx="0"/>
          <a:fontRef idx="minor"/>
        </p:style>
        <p:txBody>
          <a:bodyPr lIns="50760" rIns="50760" tIns="50760" bIns="50760" anchor="ctr">
            <a:spAutoFit/>
          </a:bodyPr>
          <a:p>
            <a:pPr algn="ctr">
              <a:lnSpc>
                <a:spcPct val="108000"/>
              </a:lnSpc>
              <a:tabLst>
                <a:tab algn="l" pos="0"/>
              </a:tabLst>
            </a:pPr>
            <a:r>
              <a:rPr b="0" lang="de-DE" sz="4000" spc="-1" strike="noStrike">
                <a:solidFill>
                  <a:srgbClr val="363f47"/>
                </a:solidFill>
                <a:latin typeface="Arial"/>
                <a:ea typeface="Arial"/>
              </a:rPr>
              <a:t>Bietet eine größere Aufnahmefläche</a:t>
            </a:r>
            <a:endParaRPr b="0" lang="ru-RU" sz="4000" spc="-1" strike="noStrike">
              <a:latin typeface="Arial"/>
            </a:endParaRPr>
          </a:p>
        </p:txBody>
      </p:sp>
      <p:sp>
        <p:nvSpPr>
          <p:cNvPr id="227" name="Эффективность клинически доказана"/>
          <p:cNvSpPr/>
          <p:nvPr/>
        </p:nvSpPr>
        <p:spPr>
          <a:xfrm>
            <a:off x="16888680" y="9971280"/>
            <a:ext cx="6599520" cy="1416960"/>
          </a:xfrm>
          <a:prstGeom prst="rect">
            <a:avLst/>
          </a:prstGeom>
          <a:noFill/>
          <a:ln w="12700">
            <a:noFill/>
          </a:ln>
        </p:spPr>
        <p:style>
          <a:lnRef idx="0"/>
          <a:fillRef idx="0"/>
          <a:effectRef idx="0"/>
          <a:fontRef idx="minor"/>
        </p:style>
        <p:txBody>
          <a:bodyPr lIns="50760" rIns="50760" tIns="50760" bIns="50760" anchor="ctr">
            <a:spAutoFit/>
          </a:bodyPr>
          <a:p>
            <a:pPr algn="ctr">
              <a:lnSpc>
                <a:spcPct val="108000"/>
              </a:lnSpc>
              <a:tabLst>
                <a:tab algn="l" pos="0"/>
              </a:tabLst>
            </a:pPr>
            <a:r>
              <a:rPr b="0" lang="de-DE" sz="4000" spc="-1" strike="noStrike">
                <a:solidFill>
                  <a:srgbClr val="363f47"/>
                </a:solidFill>
                <a:latin typeface="Arial"/>
                <a:ea typeface="Arial"/>
              </a:rPr>
              <a:t>Wirksamkeit </a:t>
            </a:r>
            <a:endParaRPr b="0" lang="ru-RU" sz="4000" spc="-1" strike="noStrike">
              <a:latin typeface="Arial"/>
            </a:endParaRPr>
          </a:p>
          <a:p>
            <a:pPr algn="ctr">
              <a:lnSpc>
                <a:spcPct val="108000"/>
              </a:lnSpc>
              <a:tabLst>
                <a:tab algn="l" pos="0"/>
              </a:tabLst>
            </a:pPr>
            <a:r>
              <a:rPr b="0" lang="de-DE" sz="4000" spc="-1" strike="noStrike">
                <a:solidFill>
                  <a:srgbClr val="363f47"/>
                </a:solidFill>
                <a:latin typeface="Arial"/>
                <a:ea typeface="Arial"/>
              </a:rPr>
              <a:t>klinisch erwiesen</a:t>
            </a:r>
            <a:endParaRPr b="0" lang="ru-RU" sz="4000" spc="-1" strike="noStrike">
              <a:latin typeface="Arial"/>
            </a:endParaRPr>
          </a:p>
        </p:txBody>
      </p:sp>
      <p:pic>
        <p:nvPicPr>
          <p:cNvPr id="228" name="image15.png" descr="image15.png"/>
          <p:cNvPicPr/>
          <p:nvPr/>
        </p:nvPicPr>
        <p:blipFill>
          <a:blip r:embed="rId2"/>
          <a:stretch/>
        </p:blipFill>
        <p:spPr>
          <a:xfrm>
            <a:off x="17013960" y="3881520"/>
            <a:ext cx="6348960" cy="6348960"/>
          </a:xfrm>
          <a:prstGeom prst="rect">
            <a:avLst/>
          </a:prstGeom>
          <a:ln w="12700">
            <a:noFill/>
          </a:ln>
        </p:spPr>
      </p:pic>
      <p:pic>
        <p:nvPicPr>
          <p:cNvPr id="229" name="image17.png" descr="image17.png"/>
          <p:cNvPicPr/>
          <p:nvPr/>
        </p:nvPicPr>
        <p:blipFill>
          <a:blip r:embed="rId3"/>
          <a:srcRect l="15807" t="17573" r="12723" b="11863"/>
          <a:stretch/>
        </p:blipFill>
        <p:spPr>
          <a:xfrm>
            <a:off x="1800360" y="4716360"/>
            <a:ext cx="4535280" cy="4477680"/>
          </a:xfrm>
          <a:prstGeom prst="rect">
            <a:avLst/>
          </a:prstGeom>
          <a:ln w="12700">
            <a:noFill/>
          </a:ln>
        </p:spPr>
      </p:pic>
      <p:pic>
        <p:nvPicPr>
          <p:cNvPr id="230" name="image18.png" descr="image18.png"/>
          <p:cNvPicPr/>
          <p:nvPr/>
        </p:nvPicPr>
        <p:blipFill>
          <a:blip r:embed="rId4"/>
          <a:srcRect l="2958" t="0" r="0" b="0"/>
          <a:stretch/>
        </p:blipFill>
        <p:spPr>
          <a:xfrm>
            <a:off x="9688680" y="4437720"/>
            <a:ext cx="4857480" cy="5176800"/>
          </a:xfrm>
          <a:prstGeom prst="rect">
            <a:avLst/>
          </a:prstGeom>
          <a:ln w="12700">
            <a:noFill/>
          </a:ln>
        </p:spPr>
      </p:pic>
      <p:sp>
        <p:nvSpPr>
          <p:cNvPr id="231" name="Преимущества мелкодисперсного распыления витамина D"/>
          <p:cNvSpPr/>
          <p:nvPr/>
        </p:nvSpPr>
        <p:spPr>
          <a:xfrm>
            <a:off x="1417320" y="1412640"/>
            <a:ext cx="22410360" cy="152928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de-DE" sz="8000" spc="-1" strike="noStrike">
                <a:solidFill>
                  <a:srgbClr val="363f47"/>
                </a:solidFill>
                <a:latin typeface="Arial"/>
                <a:ea typeface="Arial"/>
              </a:rPr>
              <a:t>Vorteile der</a:t>
            </a:r>
            <a:r>
              <a:rPr b="1" lang="de-DE" sz="8000" spc="-1" strike="noStrike">
                <a:solidFill>
                  <a:srgbClr val="e1343e"/>
                </a:solidFill>
                <a:latin typeface="Arial"/>
                <a:ea typeface="Arial"/>
              </a:rPr>
              <a:t> </a:t>
            </a:r>
            <a:r>
              <a:rPr b="1" lang="de-DE" sz="8000" spc="-1" strike="noStrike">
                <a:solidFill>
                  <a:srgbClr val="ff644e"/>
                </a:solidFill>
                <a:latin typeface="Arial"/>
                <a:ea typeface="Arial"/>
              </a:rPr>
              <a:t>Feinzerstäubung</a:t>
            </a:r>
            <a:r>
              <a:rPr b="1" lang="de-DE" sz="8000" spc="-1" strike="noStrike">
                <a:solidFill>
                  <a:srgbClr val="e1343e"/>
                </a:solidFill>
                <a:latin typeface="Arial"/>
                <a:ea typeface="Arial"/>
              </a:rPr>
              <a:t> </a:t>
            </a:r>
            <a:r>
              <a:rPr b="1" lang="de-DE" sz="8000" spc="-1" strike="noStrike">
                <a:solidFill>
                  <a:srgbClr val="000000"/>
                </a:solidFill>
                <a:latin typeface="Arial"/>
                <a:ea typeface="Arial"/>
              </a:rPr>
              <a:t>von Vitamin </a:t>
            </a:r>
            <a:r>
              <a:rPr b="1" lang="en-US" sz="8000" spc="-1" strike="noStrike">
                <a:solidFill>
                  <a:srgbClr val="363f47"/>
                </a:solidFill>
                <a:latin typeface="Arial"/>
                <a:ea typeface="Arial"/>
              </a:rPr>
              <a:t>D</a:t>
            </a:r>
            <a:r>
              <a:rPr b="1" lang="en-US" sz="8000" spc="-1" strike="noStrike" baseline="-25000">
                <a:solidFill>
                  <a:srgbClr val="363f47"/>
                </a:solidFill>
                <a:latin typeface="Arial"/>
                <a:ea typeface="Arial"/>
              </a:rPr>
              <a:t>3</a:t>
            </a:r>
            <a:endParaRPr b="0" lang="ru-RU" sz="8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2" name="Рисунок 1" descr=""/>
          <p:cNvPicPr/>
          <p:nvPr/>
        </p:nvPicPr>
        <p:blipFill>
          <a:blip r:embed="rId1"/>
          <a:srcRect l="423" t="8701" r="320" b="7590"/>
          <a:stretch/>
        </p:blipFill>
        <p:spPr>
          <a:xfrm>
            <a:off x="-1547280" y="-179640"/>
            <a:ext cx="27431640" cy="15423480"/>
          </a:xfrm>
          <a:prstGeom prst="rect">
            <a:avLst/>
          </a:prstGeom>
          <a:ln w="0">
            <a:noFill/>
          </a:ln>
        </p:spPr>
      </p:pic>
      <p:pic>
        <p:nvPicPr>
          <p:cNvPr id="233" name="image7.png" descr="image7.png"/>
          <p:cNvPicPr/>
          <p:nvPr/>
        </p:nvPicPr>
        <p:blipFill>
          <a:blip r:embed="rId2"/>
          <a:stretch/>
        </p:blipFill>
        <p:spPr>
          <a:xfrm>
            <a:off x="1537560" y="12793680"/>
            <a:ext cx="1773720" cy="311040"/>
          </a:xfrm>
          <a:prstGeom prst="rect">
            <a:avLst/>
          </a:prstGeom>
          <a:ln w="12700">
            <a:noFill/>
          </a:ln>
        </p:spPr>
      </p:pic>
      <p:sp>
        <p:nvSpPr>
          <p:cNvPr id="234" name="D-Spray"/>
          <p:cNvSpPr/>
          <p:nvPr/>
        </p:nvSpPr>
        <p:spPr>
          <a:xfrm>
            <a:off x="21773160" y="12786480"/>
            <a:ext cx="175752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de-DE" sz="2000" spc="-1" strike="noStrike">
                <a:solidFill>
                  <a:srgbClr val="2d2d2e"/>
                </a:solidFill>
                <a:latin typeface="Arial"/>
                <a:ea typeface="Arial"/>
              </a:rPr>
              <a:t>D-Spray 2000</a:t>
            </a:r>
            <a:endParaRPr b="0" lang="ru-RU" sz="2000" spc="-1" strike="noStrike">
              <a:latin typeface="Arial"/>
            </a:endParaRPr>
          </a:p>
        </p:txBody>
      </p:sp>
      <p:sp>
        <p:nvSpPr>
          <p:cNvPr id="235" name="D-Spray"/>
          <p:cNvSpPr/>
          <p:nvPr/>
        </p:nvSpPr>
        <p:spPr>
          <a:xfrm>
            <a:off x="11871360" y="464760"/>
            <a:ext cx="11911320" cy="195228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1" lang="ru-RU" sz="11000" spc="-1" strike="noStrike">
                <a:solidFill>
                  <a:srgbClr val="ff644e"/>
                </a:solidFill>
                <a:latin typeface="Arial"/>
                <a:ea typeface="Arial"/>
              </a:rPr>
              <a:t>D-Spray</a:t>
            </a:r>
            <a:r>
              <a:rPr b="1" lang="ru-RU" sz="11000" spc="-1" strike="noStrike">
                <a:solidFill>
                  <a:srgbClr val="ff644e"/>
                </a:solidFill>
                <a:latin typeface="Arial"/>
                <a:ea typeface="Arial"/>
              </a:rPr>
              <a:t> 2000</a:t>
            </a:r>
            <a:endParaRPr b="0" lang="ru-RU" sz="11000" spc="-1" strike="noStrike">
              <a:latin typeface="Arial"/>
            </a:endParaRPr>
          </a:p>
        </p:txBody>
      </p:sp>
      <p:sp>
        <p:nvSpPr>
          <p:cNvPr id="236" name="Здоровье у тебя в кармане"/>
          <p:cNvSpPr/>
          <p:nvPr/>
        </p:nvSpPr>
        <p:spPr>
          <a:xfrm>
            <a:off x="12058200" y="2146680"/>
            <a:ext cx="8235360" cy="2437920"/>
          </a:xfrm>
          <a:prstGeom prst="rect">
            <a:avLst/>
          </a:prstGeom>
          <a:noFill/>
          <a:ln w="12700">
            <a:noFill/>
          </a:ln>
        </p:spPr>
        <p:style>
          <a:lnRef idx="0"/>
          <a:fillRef idx="0"/>
          <a:effectRef idx="0"/>
          <a:fontRef idx="minor"/>
        </p:style>
        <p:txBody>
          <a:bodyPr lIns="50760" rIns="50760" tIns="50760" bIns="50760" anchor="ctr">
            <a:spAutoFit/>
          </a:bodyPr>
          <a:p>
            <a:pPr>
              <a:lnSpc>
                <a:spcPct val="108000"/>
              </a:lnSpc>
              <a:tabLst>
                <a:tab algn="l" pos="0"/>
              </a:tabLst>
            </a:pPr>
            <a:r>
              <a:rPr b="1" lang="de-DE" sz="7100" spc="-1" strike="noStrike">
                <a:solidFill>
                  <a:srgbClr val="ffffff"/>
                </a:solidFill>
                <a:latin typeface="Arial"/>
                <a:ea typeface="Arial"/>
              </a:rPr>
              <a:t>Gesundheit in Deiner Tasche</a:t>
            </a:r>
            <a:endParaRPr b="0" lang="ru-RU" sz="71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7" name="image7.png" descr="image7.png"/>
          <p:cNvPicPr/>
          <p:nvPr/>
        </p:nvPicPr>
        <p:blipFill>
          <a:blip r:embed="rId1"/>
          <a:stretch/>
        </p:blipFill>
        <p:spPr>
          <a:xfrm>
            <a:off x="1537560" y="12793680"/>
            <a:ext cx="1773720" cy="311040"/>
          </a:xfrm>
          <a:prstGeom prst="rect">
            <a:avLst/>
          </a:prstGeom>
          <a:ln w="12700">
            <a:noFill/>
          </a:ln>
        </p:spPr>
      </p:pic>
      <p:sp>
        <p:nvSpPr>
          <p:cNvPr id="238" name="D-Spray"/>
          <p:cNvSpPr/>
          <p:nvPr/>
        </p:nvSpPr>
        <p:spPr>
          <a:xfrm>
            <a:off x="21773160" y="12786480"/>
            <a:ext cx="175752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de-DE" sz="2000" spc="-1" strike="noStrike">
                <a:solidFill>
                  <a:srgbClr val="33414e"/>
                </a:solidFill>
                <a:latin typeface="Arial"/>
                <a:ea typeface="Arial"/>
              </a:rPr>
              <a:t>D-Spray 2000</a:t>
            </a:r>
            <a:endParaRPr b="0" lang="ru-RU" sz="2000" spc="-1" strike="noStrike">
              <a:latin typeface="Arial"/>
            </a:endParaRPr>
          </a:p>
        </p:txBody>
      </p:sp>
      <p:sp>
        <p:nvSpPr>
          <p:cNvPr id="239" name="Не нужно запивать"/>
          <p:cNvSpPr/>
          <p:nvPr/>
        </p:nvSpPr>
        <p:spPr>
          <a:xfrm>
            <a:off x="17419320" y="9414000"/>
            <a:ext cx="4987800" cy="184176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de-DE" sz="3100" spc="-1" strike="noStrike">
                <a:solidFill>
                  <a:srgbClr val="ffffff"/>
                </a:solidFill>
                <a:latin typeface="Arial"/>
                <a:ea typeface="Arial"/>
              </a:rPr>
              <a:t>Das Produkt muss nicht mit zusätzlicher Flüssigkeit eingenommen werden</a:t>
            </a:r>
            <a:endParaRPr b="0" lang="ru-RU" sz="3100" spc="-1" strike="noStrike">
              <a:latin typeface="Arial"/>
            </a:endParaRPr>
          </a:p>
        </p:txBody>
      </p:sp>
      <p:sp>
        <p:nvSpPr>
          <p:cNvPr id="240" name="1 нажатие дозатора — суточная доза потребления"/>
          <p:cNvSpPr/>
          <p:nvPr/>
        </p:nvSpPr>
        <p:spPr>
          <a:xfrm>
            <a:off x="4176000" y="5666040"/>
            <a:ext cx="5580360" cy="127512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ru-RU" sz="3100" spc="-1" strike="noStrike">
                <a:solidFill>
                  <a:srgbClr val="ffffff"/>
                </a:solidFill>
                <a:latin typeface="Arial"/>
                <a:ea typeface="Arial"/>
              </a:rPr>
              <a:t>1 </a:t>
            </a:r>
            <a:r>
              <a:rPr b="0" lang="de-DE" sz="3100" spc="-1" strike="noStrike">
                <a:solidFill>
                  <a:srgbClr val="ffffff"/>
                </a:solidFill>
                <a:latin typeface="Arial"/>
                <a:ea typeface="Arial"/>
              </a:rPr>
              <a:t>Sprühstoß entspricht</a:t>
            </a:r>
            <a:br/>
            <a:r>
              <a:rPr b="0" lang="en-US" sz="3100" spc="-1" strike="noStrike">
                <a:solidFill>
                  <a:srgbClr val="ffffff"/>
                </a:solidFill>
                <a:latin typeface="Arial"/>
                <a:ea typeface="Arial"/>
              </a:rPr>
              <a:t>2000 IU (50 </a:t>
            </a:r>
            <a:r>
              <a:rPr b="0" lang="de-DE" sz="3100" spc="-1" strike="noStrike">
                <a:solidFill>
                  <a:srgbClr val="ffffff"/>
                </a:solidFill>
                <a:latin typeface="Arial"/>
                <a:ea typeface="Arial"/>
              </a:rPr>
              <a:t>µg</a:t>
            </a:r>
            <a:r>
              <a:rPr b="0" lang="ru-RU" sz="3100" spc="-1" strike="noStrike">
                <a:solidFill>
                  <a:srgbClr val="ffffff"/>
                </a:solidFill>
                <a:latin typeface="Arial"/>
                <a:ea typeface="Arial"/>
              </a:rPr>
              <a:t>)</a:t>
            </a:r>
            <a:endParaRPr b="0" lang="ru-RU" sz="3100" spc="-1" strike="noStrike">
              <a:latin typeface="Arial"/>
            </a:endParaRPr>
          </a:p>
        </p:txBody>
      </p:sp>
      <p:sp>
        <p:nvSpPr>
          <p:cNvPr id="241" name="Упаковка 10 мл содержит 170 доз"/>
          <p:cNvSpPr/>
          <p:nvPr/>
        </p:nvSpPr>
        <p:spPr>
          <a:xfrm>
            <a:off x="4176000" y="3564720"/>
            <a:ext cx="4433760" cy="116136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de-DE" sz="3100" spc="-1" strike="noStrike">
                <a:solidFill>
                  <a:srgbClr val="ffffff"/>
                </a:solidFill>
                <a:latin typeface="Arial"/>
                <a:ea typeface="Arial"/>
              </a:rPr>
              <a:t>Ein 10-ml-Fläschchen enthält 170 Sprühstöße</a:t>
            </a:r>
            <a:endParaRPr b="0" lang="ru-RU" sz="3100" spc="-1" strike="noStrike">
              <a:latin typeface="Arial"/>
            </a:endParaRPr>
          </a:p>
        </p:txBody>
      </p:sp>
      <p:sp>
        <p:nvSpPr>
          <p:cNvPr id="242" name="D-Spray — Витамин D3 в форме спрея"/>
          <p:cNvSpPr/>
          <p:nvPr/>
        </p:nvSpPr>
        <p:spPr>
          <a:xfrm>
            <a:off x="2112120" y="494280"/>
            <a:ext cx="19800360" cy="1488240"/>
          </a:xfrm>
          <a:prstGeom prst="rect">
            <a:avLst/>
          </a:prstGeom>
          <a:noFill/>
          <a:ln w="12700">
            <a:noFill/>
          </a:ln>
        </p:spPr>
        <p:style>
          <a:lnRef idx="0"/>
          <a:fillRef idx="0"/>
          <a:effectRef idx="0"/>
          <a:fontRef idx="minor"/>
        </p:style>
        <p:txBody>
          <a:bodyPr lIns="50760" rIns="50760" tIns="50760" bIns="50760" anchor="ctr">
            <a:spAutoFit/>
          </a:bodyPr>
          <a:p>
            <a:pPr>
              <a:lnSpc>
                <a:spcPct val="100000"/>
              </a:lnSpc>
              <a:tabLst>
                <a:tab algn="l" pos="0"/>
              </a:tabLst>
            </a:pPr>
            <a:r>
              <a:rPr b="1" lang="ru-RU" sz="8000" spc="-1" strike="noStrike">
                <a:solidFill>
                  <a:srgbClr val="ffffff"/>
                </a:solidFill>
                <a:latin typeface="Arial"/>
                <a:ea typeface="Arial"/>
              </a:rPr>
              <a:t>D-Spray — </a:t>
            </a:r>
            <a:r>
              <a:rPr b="1" lang="de-DE" sz="8000" spc="-1" strike="noStrike">
                <a:solidFill>
                  <a:srgbClr val="ffffff"/>
                </a:solidFill>
                <a:latin typeface="Arial"/>
                <a:ea typeface="Arial"/>
              </a:rPr>
              <a:t>Vitamin </a:t>
            </a:r>
            <a:r>
              <a:rPr b="1" lang="en-US" sz="8000" spc="-1" strike="noStrike">
                <a:solidFill>
                  <a:srgbClr val="ffffff"/>
                </a:solidFill>
                <a:latin typeface="Arial"/>
                <a:ea typeface="Arial"/>
              </a:rPr>
              <a:t>D</a:t>
            </a:r>
            <a:r>
              <a:rPr b="1" lang="en-US" sz="8000" spc="-1" strike="noStrike" baseline="-25000">
                <a:solidFill>
                  <a:srgbClr val="ffffff"/>
                </a:solidFill>
                <a:latin typeface="Arial"/>
                <a:ea typeface="Arial"/>
              </a:rPr>
              <a:t>3</a:t>
            </a:r>
            <a:r>
              <a:rPr b="1" lang="ru-RU" sz="8000" spc="-1" strike="noStrike">
                <a:solidFill>
                  <a:srgbClr val="ffffff"/>
                </a:solidFill>
                <a:latin typeface="Arial"/>
                <a:ea typeface="Arial"/>
              </a:rPr>
              <a:t> </a:t>
            </a:r>
            <a:r>
              <a:rPr b="1" lang="de-DE" sz="8000" spc="-1" strike="noStrike">
                <a:solidFill>
                  <a:srgbClr val="fdf098"/>
                </a:solidFill>
                <a:latin typeface="Arial"/>
                <a:ea typeface="Arial"/>
              </a:rPr>
              <a:t>in Sprayform</a:t>
            </a:r>
            <a:endParaRPr b="0" lang="ru-RU" sz="8000" spc="-1" strike="noStrike">
              <a:latin typeface="Arial"/>
            </a:endParaRPr>
          </a:p>
        </p:txBody>
      </p:sp>
      <p:sp>
        <p:nvSpPr>
          <p:cNvPr id="243" name="Удобно носить с собой, чтобы принимать без пропусков"/>
          <p:cNvSpPr/>
          <p:nvPr/>
        </p:nvSpPr>
        <p:spPr>
          <a:xfrm>
            <a:off x="17419320" y="7350840"/>
            <a:ext cx="6324120" cy="184176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de-DE" sz="3100" spc="-1" strike="noStrike">
                <a:solidFill>
                  <a:srgbClr val="ffffff"/>
                </a:solidFill>
                <a:latin typeface="Arial"/>
                <a:ea typeface="Arial"/>
              </a:rPr>
              <a:t>Lässt sich bequem mitnehmen, sodass Du keine Einnahme auslassen musst</a:t>
            </a:r>
            <a:endParaRPr b="0" lang="ru-RU" sz="3100" spc="-1" strike="noStrike">
              <a:latin typeface="Arial"/>
            </a:endParaRPr>
          </a:p>
        </p:txBody>
      </p:sp>
      <p:sp>
        <p:nvSpPr>
          <p:cNvPr id="244" name="Точная дозировка, невозможно ошибиться"/>
          <p:cNvSpPr/>
          <p:nvPr/>
        </p:nvSpPr>
        <p:spPr>
          <a:xfrm>
            <a:off x="4176360" y="7916760"/>
            <a:ext cx="5580360" cy="70848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de-DE" sz="3100" spc="-1" strike="noStrike">
                <a:solidFill>
                  <a:srgbClr val="ffffff"/>
                </a:solidFill>
                <a:latin typeface="Arial"/>
                <a:ea typeface="Arial"/>
              </a:rPr>
              <a:t>Präzise Dosierung</a:t>
            </a:r>
            <a:endParaRPr b="0" lang="ru-RU" sz="3100" spc="-1" strike="noStrike">
              <a:latin typeface="Arial"/>
            </a:endParaRPr>
          </a:p>
        </p:txBody>
      </p:sp>
      <p:sp>
        <p:nvSpPr>
          <p:cNvPr id="245" name="Флакон из темного стекла экологичен, сохраняет свежесть продукта"/>
          <p:cNvSpPr/>
          <p:nvPr/>
        </p:nvSpPr>
        <p:spPr>
          <a:xfrm>
            <a:off x="17382240" y="3410280"/>
            <a:ext cx="5824440" cy="167112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de-DE" sz="3100" spc="-1" strike="noStrike">
                <a:solidFill>
                  <a:srgbClr val="ffffff"/>
                </a:solidFill>
                <a:latin typeface="Arial"/>
                <a:ea typeface="Arial"/>
              </a:rPr>
              <a:t>Das dunkle Glasfläschchen ist umweltfreundlich und bewahrt die Haltbarkeit des Produkts</a:t>
            </a:r>
            <a:endParaRPr b="0" lang="ru-RU" sz="3100" spc="-1" strike="noStrike">
              <a:latin typeface="Arial"/>
            </a:endParaRPr>
          </a:p>
        </p:txBody>
      </p:sp>
      <p:pic>
        <p:nvPicPr>
          <p:cNvPr id="246" name="image19.png" descr="image19.png"/>
          <p:cNvPicPr/>
          <p:nvPr/>
        </p:nvPicPr>
        <p:blipFill>
          <a:blip r:embed="rId2"/>
          <a:stretch/>
        </p:blipFill>
        <p:spPr>
          <a:xfrm>
            <a:off x="9948960" y="2567160"/>
            <a:ext cx="4126320" cy="10239840"/>
          </a:xfrm>
          <a:prstGeom prst="rect">
            <a:avLst/>
          </a:prstGeom>
          <a:ln w="12700">
            <a:noFill/>
          </a:ln>
        </p:spPr>
      </p:pic>
      <p:sp>
        <p:nvSpPr>
          <p:cNvPr id="247" name="Кружок"/>
          <p:cNvSpPr/>
          <p:nvPr/>
        </p:nvSpPr>
        <p:spPr>
          <a:xfrm>
            <a:off x="15414480" y="7494120"/>
            <a:ext cx="1554120" cy="1554120"/>
          </a:xfrm>
          <a:prstGeom prst="ellipse">
            <a:avLst/>
          </a:prstGeom>
          <a:noFill/>
          <a:ln w="38100">
            <a:solidFill>
              <a:srgbClr val="ffffff"/>
            </a:solidFill>
            <a:round/>
          </a:ln>
        </p:spPr>
        <p:style>
          <a:lnRef idx="0"/>
          <a:fillRef idx="0"/>
          <a:effectRef idx="0"/>
          <a:fontRef idx="minor"/>
        </p:style>
      </p:sp>
      <p:sp>
        <p:nvSpPr>
          <p:cNvPr id="248" name="Кружок"/>
          <p:cNvSpPr/>
          <p:nvPr/>
        </p:nvSpPr>
        <p:spPr>
          <a:xfrm>
            <a:off x="2171520" y="7493400"/>
            <a:ext cx="1554120" cy="1554120"/>
          </a:xfrm>
          <a:prstGeom prst="ellipse">
            <a:avLst/>
          </a:prstGeom>
          <a:noFill/>
          <a:ln w="38100">
            <a:solidFill>
              <a:srgbClr val="ffffff"/>
            </a:solidFill>
            <a:round/>
          </a:ln>
        </p:spPr>
        <p:style>
          <a:lnRef idx="0"/>
          <a:fillRef idx="0"/>
          <a:effectRef idx="0"/>
          <a:fontRef idx="minor"/>
        </p:style>
      </p:sp>
      <p:sp>
        <p:nvSpPr>
          <p:cNvPr id="249" name="Кружок"/>
          <p:cNvSpPr/>
          <p:nvPr/>
        </p:nvSpPr>
        <p:spPr>
          <a:xfrm>
            <a:off x="15377400" y="3468240"/>
            <a:ext cx="1554120" cy="1554120"/>
          </a:xfrm>
          <a:prstGeom prst="ellipse">
            <a:avLst/>
          </a:prstGeom>
          <a:noFill/>
          <a:ln w="38100">
            <a:solidFill>
              <a:srgbClr val="ffffff"/>
            </a:solidFill>
            <a:round/>
          </a:ln>
        </p:spPr>
        <p:style>
          <a:lnRef idx="0"/>
          <a:fillRef idx="0"/>
          <a:effectRef idx="0"/>
          <a:fontRef idx="minor"/>
        </p:style>
      </p:sp>
      <p:grpSp>
        <p:nvGrpSpPr>
          <p:cNvPr id="250" name="Сгруппировать"/>
          <p:cNvGrpSpPr/>
          <p:nvPr/>
        </p:nvGrpSpPr>
        <p:grpSpPr>
          <a:xfrm>
            <a:off x="2154600" y="5470920"/>
            <a:ext cx="1554120" cy="1554120"/>
            <a:chOff x="2154600" y="5470920"/>
            <a:chExt cx="1554120" cy="1554120"/>
          </a:xfrm>
        </p:grpSpPr>
        <p:sp>
          <p:nvSpPr>
            <p:cNvPr id="251" name="Кружок"/>
            <p:cNvSpPr/>
            <p:nvPr/>
          </p:nvSpPr>
          <p:spPr>
            <a:xfrm>
              <a:off x="2154600" y="5470920"/>
              <a:ext cx="1554120" cy="1554120"/>
            </a:xfrm>
            <a:prstGeom prst="ellipse">
              <a:avLst/>
            </a:prstGeom>
            <a:noFill/>
            <a:ln w="38100">
              <a:solidFill>
                <a:srgbClr val="ffffff"/>
              </a:solidFill>
              <a:round/>
            </a:ln>
          </p:spPr>
          <p:style>
            <a:lnRef idx="0"/>
            <a:fillRef idx="0"/>
            <a:effectRef idx="0"/>
            <a:fontRef idx="minor"/>
          </p:style>
        </p:sp>
        <p:pic>
          <p:nvPicPr>
            <p:cNvPr id="252" name="image20.png" descr="image20.png"/>
            <p:cNvPicPr/>
            <p:nvPr/>
          </p:nvPicPr>
          <p:blipFill>
            <a:blip r:embed="rId3"/>
            <a:stretch/>
          </p:blipFill>
          <p:spPr>
            <a:xfrm>
              <a:off x="2267280" y="5580360"/>
              <a:ext cx="1328040" cy="1335240"/>
            </a:xfrm>
            <a:prstGeom prst="rect">
              <a:avLst/>
            </a:prstGeom>
            <a:ln w="12700">
              <a:noFill/>
            </a:ln>
          </p:spPr>
        </p:pic>
      </p:grpSp>
      <p:grpSp>
        <p:nvGrpSpPr>
          <p:cNvPr id="253" name="Сгруппировать"/>
          <p:cNvGrpSpPr/>
          <p:nvPr/>
        </p:nvGrpSpPr>
        <p:grpSpPr>
          <a:xfrm>
            <a:off x="15414480" y="9504000"/>
            <a:ext cx="1554120" cy="1554120"/>
            <a:chOff x="15414480" y="9504000"/>
            <a:chExt cx="1554120" cy="1554120"/>
          </a:xfrm>
        </p:grpSpPr>
        <p:sp>
          <p:nvSpPr>
            <p:cNvPr id="254" name="Кружок"/>
            <p:cNvSpPr/>
            <p:nvPr/>
          </p:nvSpPr>
          <p:spPr>
            <a:xfrm>
              <a:off x="15414480" y="9504000"/>
              <a:ext cx="1554120" cy="1554120"/>
            </a:xfrm>
            <a:prstGeom prst="ellipse">
              <a:avLst/>
            </a:prstGeom>
            <a:noFill/>
            <a:ln w="38100">
              <a:solidFill>
                <a:srgbClr val="ffffff"/>
              </a:solidFill>
              <a:round/>
            </a:ln>
          </p:spPr>
          <p:style>
            <a:lnRef idx="0"/>
            <a:fillRef idx="0"/>
            <a:effectRef idx="0"/>
            <a:fontRef idx="minor"/>
          </p:style>
        </p:sp>
        <p:pic>
          <p:nvPicPr>
            <p:cNvPr id="255" name="image21.png" descr="image21.png"/>
            <p:cNvPicPr/>
            <p:nvPr/>
          </p:nvPicPr>
          <p:blipFill>
            <a:blip r:embed="rId4"/>
            <a:stretch/>
          </p:blipFill>
          <p:spPr>
            <a:xfrm>
              <a:off x="15727680" y="9717480"/>
              <a:ext cx="902520" cy="1076400"/>
            </a:xfrm>
            <a:prstGeom prst="rect">
              <a:avLst/>
            </a:prstGeom>
            <a:ln w="12700">
              <a:noFill/>
            </a:ln>
          </p:spPr>
        </p:pic>
        <p:sp>
          <p:nvSpPr>
            <p:cNvPr id="256" name="Линия"/>
            <p:cNvSpPr/>
            <p:nvPr/>
          </p:nvSpPr>
          <p:spPr>
            <a:xfrm flipV="1">
              <a:off x="15573600" y="9799560"/>
              <a:ext cx="1236240" cy="987840"/>
            </a:xfrm>
            <a:prstGeom prst="line">
              <a:avLst/>
            </a:prstGeom>
            <a:ln w="50800">
              <a:solidFill>
                <a:srgbClr val="ffffff"/>
              </a:solidFill>
              <a:round/>
            </a:ln>
          </p:spPr>
          <p:style>
            <a:lnRef idx="0"/>
            <a:fillRef idx="0"/>
            <a:effectRef idx="0"/>
            <a:fontRef idx="minor"/>
          </p:style>
        </p:sp>
      </p:grpSp>
      <p:pic>
        <p:nvPicPr>
          <p:cNvPr id="257" name="image22.png" descr="image22.png"/>
          <p:cNvPicPr/>
          <p:nvPr/>
        </p:nvPicPr>
        <p:blipFill>
          <a:blip r:embed="rId5"/>
          <a:stretch/>
        </p:blipFill>
        <p:spPr>
          <a:xfrm>
            <a:off x="15557400" y="7759440"/>
            <a:ext cx="1268280" cy="1023840"/>
          </a:xfrm>
          <a:prstGeom prst="rect">
            <a:avLst/>
          </a:prstGeom>
          <a:ln w="12700">
            <a:noFill/>
          </a:ln>
        </p:spPr>
      </p:pic>
      <p:pic>
        <p:nvPicPr>
          <p:cNvPr id="258" name="image23.png" descr=""/>
          <p:cNvPicPr/>
          <p:nvPr/>
        </p:nvPicPr>
        <p:blipFill>
          <a:blip r:embed="rId6"/>
          <a:stretch/>
        </p:blipFill>
        <p:spPr>
          <a:xfrm>
            <a:off x="2502360" y="7897320"/>
            <a:ext cx="952560" cy="843480"/>
          </a:xfrm>
          <a:prstGeom prst="rect">
            <a:avLst/>
          </a:prstGeom>
          <a:ln w="12700">
            <a:noFill/>
          </a:ln>
        </p:spPr>
      </p:pic>
      <p:pic>
        <p:nvPicPr>
          <p:cNvPr id="259" name="image24.png" descr="image24.png"/>
          <p:cNvPicPr/>
          <p:nvPr/>
        </p:nvPicPr>
        <p:blipFill>
          <a:blip r:embed="rId7"/>
          <a:stretch/>
        </p:blipFill>
        <p:spPr>
          <a:xfrm>
            <a:off x="15834600" y="3561120"/>
            <a:ext cx="639000" cy="1368720"/>
          </a:xfrm>
          <a:prstGeom prst="rect">
            <a:avLst/>
          </a:prstGeom>
          <a:ln w="12700">
            <a:noFill/>
          </a:ln>
        </p:spPr>
      </p:pic>
      <p:grpSp>
        <p:nvGrpSpPr>
          <p:cNvPr id="260" name="Сгруппировать"/>
          <p:cNvGrpSpPr/>
          <p:nvPr/>
        </p:nvGrpSpPr>
        <p:grpSpPr>
          <a:xfrm>
            <a:off x="2139840" y="3457080"/>
            <a:ext cx="1568880" cy="1554120"/>
            <a:chOff x="2139840" y="3457080"/>
            <a:chExt cx="1568880" cy="1554120"/>
          </a:xfrm>
        </p:grpSpPr>
        <p:sp>
          <p:nvSpPr>
            <p:cNvPr id="261" name="Кружок"/>
            <p:cNvSpPr/>
            <p:nvPr/>
          </p:nvSpPr>
          <p:spPr>
            <a:xfrm>
              <a:off x="2154600" y="3457080"/>
              <a:ext cx="1554120" cy="1554120"/>
            </a:xfrm>
            <a:prstGeom prst="ellipse">
              <a:avLst/>
            </a:prstGeom>
            <a:noFill/>
            <a:ln w="38100">
              <a:solidFill>
                <a:srgbClr val="ffffff"/>
              </a:solidFill>
              <a:round/>
            </a:ln>
          </p:spPr>
          <p:style>
            <a:lnRef idx="0"/>
            <a:fillRef idx="0"/>
            <a:effectRef idx="0"/>
            <a:fontRef idx="minor"/>
          </p:style>
        </p:sp>
        <p:pic>
          <p:nvPicPr>
            <p:cNvPr id="262" name="image23.png" descr="image23.png"/>
            <p:cNvPicPr/>
            <p:nvPr/>
          </p:nvPicPr>
          <p:blipFill>
            <a:blip r:embed="rId8"/>
            <a:srcRect l="60897" t="76690" r="0" b="0"/>
            <a:stretch/>
          </p:blipFill>
          <p:spPr>
            <a:xfrm>
              <a:off x="2498760" y="3708360"/>
              <a:ext cx="804600" cy="560880"/>
            </a:xfrm>
            <a:prstGeom prst="rect">
              <a:avLst/>
            </a:prstGeom>
            <a:ln w="12700">
              <a:noFill/>
            </a:ln>
          </p:spPr>
        </p:pic>
        <p:pic>
          <p:nvPicPr>
            <p:cNvPr id="263" name="image23.png" descr="image23.png"/>
            <p:cNvPicPr/>
            <p:nvPr/>
          </p:nvPicPr>
          <p:blipFill>
            <a:blip r:embed="rId9"/>
            <a:srcRect l="60897" t="76690" r="0" b="0"/>
            <a:stretch/>
          </p:blipFill>
          <p:spPr>
            <a:xfrm>
              <a:off x="2498760" y="4199400"/>
              <a:ext cx="804600" cy="560880"/>
            </a:xfrm>
            <a:prstGeom prst="rect">
              <a:avLst/>
            </a:prstGeom>
            <a:ln w="12700">
              <a:noFill/>
            </a:ln>
          </p:spPr>
        </p:pic>
        <p:pic>
          <p:nvPicPr>
            <p:cNvPr id="264" name="image23.png" descr="image23.png"/>
            <p:cNvPicPr/>
            <p:nvPr/>
          </p:nvPicPr>
          <p:blipFill>
            <a:blip r:embed="rId10"/>
            <a:srcRect l="60897" t="76690" r="0" b="0"/>
            <a:stretch/>
          </p:blipFill>
          <p:spPr>
            <a:xfrm>
              <a:off x="2884680" y="3708360"/>
              <a:ext cx="804600" cy="560880"/>
            </a:xfrm>
            <a:prstGeom prst="rect">
              <a:avLst/>
            </a:prstGeom>
            <a:ln w="12700">
              <a:noFill/>
            </a:ln>
          </p:spPr>
        </p:pic>
        <p:pic>
          <p:nvPicPr>
            <p:cNvPr id="265" name="image23.png" descr="image23.png"/>
            <p:cNvPicPr/>
            <p:nvPr/>
          </p:nvPicPr>
          <p:blipFill>
            <a:blip r:embed="rId11"/>
            <a:srcRect l="60897" t="76690" r="0" b="0"/>
            <a:stretch/>
          </p:blipFill>
          <p:spPr>
            <a:xfrm>
              <a:off x="2884680" y="4199400"/>
              <a:ext cx="804600" cy="560880"/>
            </a:xfrm>
            <a:prstGeom prst="rect">
              <a:avLst/>
            </a:prstGeom>
            <a:ln w="12700">
              <a:noFill/>
            </a:ln>
          </p:spPr>
        </p:pic>
        <p:pic>
          <p:nvPicPr>
            <p:cNvPr id="266" name="image23.png" descr="image23.png"/>
            <p:cNvPicPr/>
            <p:nvPr/>
          </p:nvPicPr>
          <p:blipFill>
            <a:blip r:embed="rId12"/>
            <a:srcRect l="60897" t="76690" r="0" b="0"/>
            <a:stretch/>
          </p:blipFill>
          <p:spPr>
            <a:xfrm>
              <a:off x="2139840" y="3708360"/>
              <a:ext cx="804600" cy="560880"/>
            </a:xfrm>
            <a:prstGeom prst="rect">
              <a:avLst/>
            </a:prstGeom>
            <a:ln w="12700">
              <a:noFill/>
            </a:ln>
          </p:spPr>
        </p:pic>
        <p:pic>
          <p:nvPicPr>
            <p:cNvPr id="267" name="image23.png" descr="image23.png"/>
            <p:cNvPicPr/>
            <p:nvPr/>
          </p:nvPicPr>
          <p:blipFill>
            <a:blip r:embed="rId13"/>
            <a:srcRect l="60897" t="76690" r="0" b="0"/>
            <a:stretch/>
          </p:blipFill>
          <p:spPr>
            <a:xfrm>
              <a:off x="2139840" y="4199400"/>
              <a:ext cx="804600" cy="560880"/>
            </a:xfrm>
            <a:prstGeom prst="rect">
              <a:avLst/>
            </a:prstGeom>
            <a:ln w="12700">
              <a:noFill/>
            </a:ln>
          </p:spPr>
        </p:pic>
      </p:grpSp>
      <p:sp>
        <p:nvSpPr>
          <p:cNvPr id="268" name="Мягкий нейтральный вкус понравится всем — в основе кокосовое масло"/>
          <p:cNvSpPr/>
          <p:nvPr/>
        </p:nvSpPr>
        <p:spPr>
          <a:xfrm>
            <a:off x="4186080" y="9513360"/>
            <a:ext cx="5065200" cy="184320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de-DE" sz="3100" spc="-97" strike="noStrike">
                <a:solidFill>
                  <a:srgbClr val="ffffff"/>
                </a:solidFill>
                <a:latin typeface="Arial"/>
                <a:ea typeface="Arial"/>
              </a:rPr>
              <a:t>Milder, neutraler Geschmack auf der Basis von Kokosöl, der jedem zusagt</a:t>
            </a:r>
            <a:endParaRPr b="0" lang="ru-RU" sz="3100" spc="-1" strike="noStrike">
              <a:latin typeface="Arial"/>
            </a:endParaRPr>
          </a:p>
        </p:txBody>
      </p:sp>
      <p:sp>
        <p:nvSpPr>
          <p:cNvPr id="269" name="Не требует хранения в холодильнике"/>
          <p:cNvSpPr/>
          <p:nvPr/>
        </p:nvSpPr>
        <p:spPr>
          <a:xfrm>
            <a:off x="17419320" y="5604840"/>
            <a:ext cx="5171400" cy="116136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de-DE" sz="3100" spc="-97" strike="noStrike">
                <a:solidFill>
                  <a:srgbClr val="ffffff"/>
                </a:solidFill>
                <a:latin typeface="Arial"/>
                <a:ea typeface="Arial"/>
              </a:rPr>
              <a:t>Erfordert keine Lagerung </a:t>
            </a:r>
            <a:endParaRPr b="0" lang="ru-RU" sz="3100" spc="-1" strike="noStrike">
              <a:latin typeface="Arial"/>
            </a:endParaRPr>
          </a:p>
          <a:p>
            <a:pPr>
              <a:lnSpc>
                <a:spcPct val="108000"/>
              </a:lnSpc>
              <a:tabLst>
                <a:tab algn="l" pos="0"/>
              </a:tabLst>
            </a:pPr>
            <a:r>
              <a:rPr b="0" lang="de-DE" sz="3100" spc="-97" strike="noStrike">
                <a:solidFill>
                  <a:srgbClr val="ffffff"/>
                </a:solidFill>
                <a:latin typeface="Arial"/>
                <a:ea typeface="Arial"/>
              </a:rPr>
              <a:t>im Kühlschrank</a:t>
            </a:r>
            <a:endParaRPr b="0" lang="ru-RU" sz="3100" spc="-1" strike="noStrike">
              <a:latin typeface="Arial"/>
            </a:endParaRPr>
          </a:p>
        </p:txBody>
      </p:sp>
      <p:pic>
        <p:nvPicPr>
          <p:cNvPr id="270" name="image30.png" descr=""/>
          <p:cNvPicPr/>
          <p:nvPr/>
        </p:nvPicPr>
        <p:blipFill>
          <a:blip r:embed="rId14"/>
          <a:stretch/>
        </p:blipFill>
        <p:spPr>
          <a:xfrm>
            <a:off x="2462040" y="9781560"/>
            <a:ext cx="1087560" cy="1087560"/>
          </a:xfrm>
          <a:prstGeom prst="rect">
            <a:avLst/>
          </a:prstGeom>
          <a:ln w="12700">
            <a:noFill/>
          </a:ln>
        </p:spPr>
      </p:pic>
      <p:pic>
        <p:nvPicPr>
          <p:cNvPr id="271" name="image27.png" descr=""/>
          <p:cNvPicPr/>
          <p:nvPr/>
        </p:nvPicPr>
        <p:blipFill>
          <a:blip r:embed="rId15"/>
          <a:stretch/>
        </p:blipFill>
        <p:spPr>
          <a:xfrm>
            <a:off x="15414480" y="5467680"/>
            <a:ext cx="1587600" cy="1587600"/>
          </a:xfrm>
          <a:prstGeom prst="rect">
            <a:avLst/>
          </a:prstGeom>
          <a:ln w="12700">
            <a:noFill/>
          </a:ln>
        </p:spPr>
      </p:pic>
      <p:sp>
        <p:nvSpPr>
          <p:cNvPr id="272" name="Кружок"/>
          <p:cNvSpPr/>
          <p:nvPr/>
        </p:nvSpPr>
        <p:spPr>
          <a:xfrm>
            <a:off x="2171520" y="9556200"/>
            <a:ext cx="1554120" cy="1554120"/>
          </a:xfrm>
          <a:prstGeom prst="ellipse">
            <a:avLst/>
          </a:prstGeom>
          <a:noFill/>
          <a:ln w="38100">
            <a:solidFill>
              <a:srgbClr val="ffffff"/>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3" name="image7.png" descr="image7.png"/>
          <p:cNvPicPr/>
          <p:nvPr/>
        </p:nvPicPr>
        <p:blipFill>
          <a:blip r:embed="rId1"/>
          <a:stretch/>
        </p:blipFill>
        <p:spPr>
          <a:xfrm>
            <a:off x="1537560" y="12793680"/>
            <a:ext cx="1773720" cy="311040"/>
          </a:xfrm>
          <a:prstGeom prst="rect">
            <a:avLst/>
          </a:prstGeom>
          <a:ln w="12700">
            <a:noFill/>
          </a:ln>
        </p:spPr>
      </p:pic>
      <p:sp>
        <p:nvSpPr>
          <p:cNvPr id="274" name="D-Spray"/>
          <p:cNvSpPr/>
          <p:nvPr/>
        </p:nvSpPr>
        <p:spPr>
          <a:xfrm>
            <a:off x="21773160" y="12786480"/>
            <a:ext cx="175752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de-DE" sz="2000" spc="-1" strike="noStrike">
                <a:solidFill>
                  <a:srgbClr val="2d2d2e"/>
                </a:solidFill>
                <a:latin typeface="Arial"/>
                <a:ea typeface="Arial"/>
              </a:rPr>
              <a:t>D-Spray 2000</a:t>
            </a:r>
            <a:endParaRPr b="0" lang="ru-RU" sz="2000" spc="-1" strike="noStrike">
              <a:latin typeface="Arial"/>
            </a:endParaRPr>
          </a:p>
        </p:txBody>
      </p:sp>
      <p:pic>
        <p:nvPicPr>
          <p:cNvPr id="275" name="image12.png" descr="image12.png"/>
          <p:cNvPicPr/>
          <p:nvPr/>
        </p:nvPicPr>
        <p:blipFill>
          <a:blip r:embed="rId2"/>
          <a:stretch/>
        </p:blipFill>
        <p:spPr>
          <a:xfrm>
            <a:off x="23622480" y="-11771280"/>
            <a:ext cx="19628640" cy="13714920"/>
          </a:xfrm>
          <a:prstGeom prst="rect">
            <a:avLst/>
          </a:prstGeom>
          <a:ln w="12700">
            <a:noFill/>
          </a:ln>
        </p:spPr>
      </p:pic>
      <p:sp>
        <p:nvSpPr>
          <p:cNvPr id="276" name="Кто больше…"/>
          <p:cNvSpPr/>
          <p:nvPr/>
        </p:nvSpPr>
        <p:spPr>
          <a:xfrm>
            <a:off x="1417320" y="2364480"/>
            <a:ext cx="9981720" cy="501912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de-DE" sz="8000" spc="-1" strike="noStrike">
                <a:solidFill>
                  <a:srgbClr val="ffffff"/>
                </a:solidFill>
                <a:latin typeface="Arial"/>
                <a:ea typeface="Arial"/>
              </a:rPr>
              <a:t>Wer ist am stärksten vom </a:t>
            </a:r>
            <a:r>
              <a:rPr b="1" lang="de-DE" sz="8000" spc="-1" strike="noStrike">
                <a:solidFill>
                  <a:srgbClr val="fdf098"/>
                </a:solidFill>
                <a:latin typeface="Arial"/>
                <a:ea typeface="Arial"/>
              </a:rPr>
              <a:t>Vitamin D-Mangel </a:t>
            </a:r>
            <a:r>
              <a:rPr b="1" lang="de-DE" sz="8000" spc="-1" strike="noStrike">
                <a:solidFill>
                  <a:srgbClr val="ffffff"/>
                </a:solidFill>
                <a:latin typeface="Arial"/>
                <a:ea typeface="Arial"/>
              </a:rPr>
              <a:t>betroffen?</a:t>
            </a:r>
            <a:endParaRPr b="0" lang="ru-RU" sz="8000" spc="-1" strike="noStrike">
              <a:latin typeface="Arial"/>
            </a:endParaRPr>
          </a:p>
        </p:txBody>
      </p:sp>
      <p:grpSp>
        <p:nvGrpSpPr>
          <p:cNvPr id="277" name="Сгруппировать"/>
          <p:cNvGrpSpPr/>
          <p:nvPr/>
        </p:nvGrpSpPr>
        <p:grpSpPr>
          <a:xfrm>
            <a:off x="23724360" y="-2041920"/>
            <a:ext cx="3853440" cy="4946040"/>
            <a:chOff x="23724360" y="-2041920"/>
            <a:chExt cx="3853440" cy="4946040"/>
          </a:xfrm>
        </p:grpSpPr>
        <p:pic>
          <p:nvPicPr>
            <p:cNvPr id="278" name="image13.png" descr="image13.png"/>
            <p:cNvPicPr/>
            <p:nvPr/>
          </p:nvPicPr>
          <p:blipFill>
            <a:blip r:embed="rId3"/>
            <a:stretch/>
          </p:blipFill>
          <p:spPr>
            <a:xfrm>
              <a:off x="26060760" y="-1580400"/>
              <a:ext cx="1517040" cy="4484520"/>
            </a:xfrm>
            <a:prstGeom prst="rect">
              <a:avLst/>
            </a:prstGeom>
            <a:ln w="12700">
              <a:noFill/>
            </a:ln>
          </p:spPr>
        </p:pic>
        <p:pic>
          <p:nvPicPr>
            <p:cNvPr id="279" name="image14.png" descr="image14.png"/>
            <p:cNvPicPr/>
            <p:nvPr/>
          </p:nvPicPr>
          <p:blipFill>
            <a:blip r:embed="rId4">
              <a:alphaModFix amt="76000"/>
            </a:blip>
            <a:stretch/>
          </p:blipFill>
          <p:spPr>
            <a:xfrm flipH="1">
              <a:off x="23724360" y="-2041920"/>
              <a:ext cx="2631240" cy="1838160"/>
            </a:xfrm>
            <a:prstGeom prst="rect">
              <a:avLst/>
            </a:prstGeom>
            <a:ln w="12700">
              <a:noFill/>
            </a:ln>
          </p:spPr>
        </p:pic>
      </p:grpSp>
      <p:sp>
        <p:nvSpPr>
          <p:cNvPr id="280" name="Кружок"/>
          <p:cNvSpPr/>
          <p:nvPr/>
        </p:nvSpPr>
        <p:spPr>
          <a:xfrm>
            <a:off x="-4290840" y="-1858680"/>
            <a:ext cx="17432640" cy="17432640"/>
          </a:xfrm>
          <a:prstGeom prst="ellipse">
            <a:avLst/>
          </a:prstGeom>
          <a:noFill/>
          <a:ln w="50800">
            <a:solidFill>
              <a:srgbClr val="faf0a4"/>
            </a:solidFill>
            <a:round/>
          </a:ln>
        </p:spPr>
        <p:style>
          <a:lnRef idx="0"/>
          <a:fillRef idx="0"/>
          <a:effectRef idx="0"/>
          <a:fontRef idx="minor"/>
        </p:style>
      </p:sp>
      <p:sp>
        <p:nvSpPr>
          <p:cNvPr id="281" name="Специалисты сходятся во мнении, что гиповитаминоз D приобретает черты эпидемии, охватывая детей, подростков, взрослых, беременных и кормящих женщин, пожилых людей"/>
          <p:cNvSpPr/>
          <p:nvPr/>
        </p:nvSpPr>
        <p:spPr>
          <a:xfrm>
            <a:off x="1417320" y="7558560"/>
            <a:ext cx="8672040" cy="409032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de-DE" sz="3600" spc="-111" strike="noStrike">
                <a:solidFill>
                  <a:srgbClr val="ffffff"/>
                </a:solidFill>
                <a:latin typeface="Arial"/>
                <a:ea typeface="Arial"/>
              </a:rPr>
              <a:t>Experten sind sich einig, dass sich ein Vitamin D-Mangel zu einer „Epidemie“ entwickelt, von der Kinder, Jugendliche, Erwachsene, darunter schwangere und stillende Frauen sowie ältere Menschen betroffen sind.</a:t>
            </a:r>
            <a:endParaRPr b="0" lang="ru-RU" sz="3600" spc="-1" strike="noStrike">
              <a:latin typeface="Arial"/>
            </a:endParaRPr>
          </a:p>
        </p:txBody>
      </p:sp>
      <p:sp>
        <p:nvSpPr>
          <p:cNvPr id="282" name="Жители северных стран, включая Россию"/>
          <p:cNvSpPr/>
          <p:nvPr/>
        </p:nvSpPr>
        <p:spPr>
          <a:xfrm>
            <a:off x="15971400" y="1317600"/>
            <a:ext cx="5709600" cy="68976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de-DE" sz="3000" spc="-94" strike="noStrike">
                <a:solidFill>
                  <a:srgbClr val="ffffff"/>
                </a:solidFill>
                <a:latin typeface="Arial"/>
                <a:ea typeface="Arial"/>
              </a:rPr>
              <a:t>Einwohner nördlicher Länder</a:t>
            </a:r>
            <a:endParaRPr b="0" lang="ru-RU" sz="3000" spc="-1" strike="noStrike">
              <a:latin typeface="Arial"/>
            </a:endParaRPr>
          </a:p>
        </p:txBody>
      </p:sp>
      <p:sp>
        <p:nvSpPr>
          <p:cNvPr id="283" name="Люди с заболеваниями кишечника, печени или почек"/>
          <p:cNvSpPr/>
          <p:nvPr/>
        </p:nvSpPr>
        <p:spPr>
          <a:xfrm>
            <a:off x="15971400" y="3230640"/>
            <a:ext cx="5315400" cy="123768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de-DE" sz="3000" spc="-94" strike="noStrike">
                <a:solidFill>
                  <a:srgbClr val="ffffff"/>
                </a:solidFill>
                <a:latin typeface="Arial"/>
                <a:ea typeface="Arial"/>
              </a:rPr>
              <a:t>Menschen mit Darm-, Leber- oder Nierenerkrankungen</a:t>
            </a:r>
            <a:endParaRPr b="0" lang="ru-RU" sz="3000" spc="-1" strike="noStrike">
              <a:latin typeface="Arial"/>
            </a:endParaRPr>
          </a:p>
        </p:txBody>
      </p:sp>
      <p:sp>
        <p:nvSpPr>
          <p:cNvPr id="284" name="Взрослые с избыточной массой тела и нарушением всасывания жиров"/>
          <p:cNvSpPr/>
          <p:nvPr/>
        </p:nvSpPr>
        <p:spPr>
          <a:xfrm>
            <a:off x="15946920" y="5417280"/>
            <a:ext cx="6422040" cy="123768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de-DE" sz="3000" spc="-94" strike="noStrike">
                <a:solidFill>
                  <a:srgbClr val="ffffff"/>
                </a:solidFill>
                <a:latin typeface="Arial"/>
                <a:ea typeface="Arial"/>
              </a:rPr>
              <a:t>Menschen mit Übergewicht und Fettabsorptionsstörungen</a:t>
            </a:r>
            <a:endParaRPr b="0" lang="ru-RU" sz="3000" spc="-1" strike="noStrike">
              <a:latin typeface="Arial"/>
            </a:endParaRPr>
          </a:p>
        </p:txBody>
      </p:sp>
      <p:sp>
        <p:nvSpPr>
          <p:cNvPr id="285" name="Часто болеющие"/>
          <p:cNvSpPr/>
          <p:nvPr/>
        </p:nvSpPr>
        <p:spPr>
          <a:xfrm>
            <a:off x="15971400" y="7604280"/>
            <a:ext cx="5077800" cy="123768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de-DE" sz="3000" spc="-94" strike="noStrike">
                <a:solidFill>
                  <a:srgbClr val="ffffff"/>
                </a:solidFill>
                <a:latin typeface="Arial"/>
                <a:ea typeface="Arial"/>
              </a:rPr>
              <a:t>Menschen, die zu häufigen Erkältungen neigen</a:t>
            </a:r>
            <a:endParaRPr b="0" lang="ru-RU" sz="3000" spc="-1" strike="noStrike">
              <a:latin typeface="Arial"/>
            </a:endParaRPr>
          </a:p>
        </p:txBody>
      </p:sp>
      <p:sp>
        <p:nvSpPr>
          <p:cNvPr id="286" name="Обладатели смуглой кожи"/>
          <p:cNvSpPr/>
          <p:nvPr/>
        </p:nvSpPr>
        <p:spPr>
          <a:xfrm>
            <a:off x="15971400" y="9823320"/>
            <a:ext cx="6422040" cy="68976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de-DE" sz="3000" spc="-94" strike="noStrike">
                <a:solidFill>
                  <a:srgbClr val="ffffff"/>
                </a:solidFill>
                <a:latin typeface="Arial"/>
                <a:ea typeface="Arial"/>
              </a:rPr>
              <a:t>Menschen mit dunklerer Hautfarbe</a:t>
            </a:r>
            <a:endParaRPr b="0" lang="ru-RU" sz="3000" spc="-1" strike="noStrike">
              <a:latin typeface="Arial"/>
            </a:endParaRPr>
          </a:p>
        </p:txBody>
      </p:sp>
      <p:sp>
        <p:nvSpPr>
          <p:cNvPr id="287" name="Пожилые люди"/>
          <p:cNvSpPr/>
          <p:nvPr/>
        </p:nvSpPr>
        <p:spPr>
          <a:xfrm>
            <a:off x="15971400" y="11903400"/>
            <a:ext cx="6422040" cy="68976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de-DE" sz="3000" spc="-94" strike="noStrike">
                <a:solidFill>
                  <a:srgbClr val="ffffff"/>
                </a:solidFill>
                <a:latin typeface="Arial"/>
                <a:ea typeface="Arial"/>
              </a:rPr>
              <a:t>Ältere Menschen</a:t>
            </a:r>
            <a:endParaRPr b="0" lang="ru-RU" sz="3000" spc="-1" strike="noStrike">
              <a:latin typeface="Arial"/>
            </a:endParaRPr>
          </a:p>
        </p:txBody>
      </p:sp>
      <p:sp>
        <p:nvSpPr>
          <p:cNvPr id="288" name="Кружок"/>
          <p:cNvSpPr/>
          <p:nvPr/>
        </p:nvSpPr>
        <p:spPr>
          <a:xfrm>
            <a:off x="11310840" y="1506960"/>
            <a:ext cx="311040" cy="311040"/>
          </a:xfrm>
          <a:prstGeom prst="ellipse">
            <a:avLst/>
          </a:prstGeom>
          <a:solidFill>
            <a:srgbClr val="faf0a3"/>
          </a:solidFill>
          <a:ln w="12700">
            <a:noFill/>
          </a:ln>
        </p:spPr>
        <p:style>
          <a:lnRef idx="0"/>
          <a:fillRef idx="0"/>
          <a:effectRef idx="0"/>
          <a:fontRef idx="minor"/>
        </p:style>
      </p:sp>
      <p:sp>
        <p:nvSpPr>
          <p:cNvPr id="289" name="Кружок"/>
          <p:cNvSpPr/>
          <p:nvPr/>
        </p:nvSpPr>
        <p:spPr>
          <a:xfrm>
            <a:off x="13982040" y="1112760"/>
            <a:ext cx="1150560" cy="1150560"/>
          </a:xfrm>
          <a:prstGeom prst="ellipse">
            <a:avLst/>
          </a:prstGeom>
          <a:noFill/>
          <a:ln w="38100">
            <a:solidFill>
              <a:srgbClr val="f9f1a3"/>
            </a:solidFill>
            <a:round/>
          </a:ln>
        </p:spPr>
        <p:style>
          <a:lnRef idx="0"/>
          <a:fillRef idx="0"/>
          <a:effectRef idx="0"/>
          <a:fontRef idx="minor"/>
        </p:style>
      </p:sp>
      <p:sp>
        <p:nvSpPr>
          <p:cNvPr id="290" name="Линия"/>
          <p:cNvSpPr/>
          <p:nvPr/>
        </p:nvSpPr>
        <p:spPr>
          <a:xfrm>
            <a:off x="11413080" y="1662480"/>
            <a:ext cx="2574720" cy="720"/>
          </a:xfrm>
          <a:prstGeom prst="line">
            <a:avLst/>
          </a:prstGeom>
          <a:ln w="38100">
            <a:solidFill>
              <a:srgbClr val="fdf098"/>
            </a:solidFill>
            <a:round/>
          </a:ln>
        </p:spPr>
        <p:style>
          <a:lnRef idx="0"/>
          <a:fillRef idx="0"/>
          <a:effectRef idx="0"/>
          <a:fontRef idx="minor"/>
        </p:style>
      </p:sp>
      <p:sp>
        <p:nvSpPr>
          <p:cNvPr id="291" name="Кружок"/>
          <p:cNvSpPr/>
          <p:nvPr/>
        </p:nvSpPr>
        <p:spPr>
          <a:xfrm>
            <a:off x="12442320" y="3605040"/>
            <a:ext cx="311040" cy="311040"/>
          </a:xfrm>
          <a:prstGeom prst="ellipse">
            <a:avLst/>
          </a:prstGeom>
          <a:solidFill>
            <a:srgbClr val="faf0a3"/>
          </a:solidFill>
          <a:ln w="12700">
            <a:noFill/>
          </a:ln>
        </p:spPr>
        <p:style>
          <a:lnRef idx="0"/>
          <a:fillRef idx="0"/>
          <a:effectRef idx="0"/>
          <a:fontRef idx="minor"/>
        </p:style>
      </p:sp>
      <p:sp>
        <p:nvSpPr>
          <p:cNvPr id="292" name="Кружок"/>
          <p:cNvSpPr/>
          <p:nvPr/>
        </p:nvSpPr>
        <p:spPr>
          <a:xfrm>
            <a:off x="13982040" y="3210480"/>
            <a:ext cx="1150560" cy="1150560"/>
          </a:xfrm>
          <a:prstGeom prst="ellipse">
            <a:avLst/>
          </a:prstGeom>
          <a:noFill/>
          <a:ln w="38100">
            <a:solidFill>
              <a:srgbClr val="f9f1a3"/>
            </a:solidFill>
            <a:round/>
          </a:ln>
        </p:spPr>
        <p:style>
          <a:lnRef idx="0"/>
          <a:fillRef idx="0"/>
          <a:effectRef idx="0"/>
          <a:fontRef idx="minor"/>
        </p:style>
      </p:sp>
      <p:sp>
        <p:nvSpPr>
          <p:cNvPr id="293" name="Линия"/>
          <p:cNvSpPr/>
          <p:nvPr/>
        </p:nvSpPr>
        <p:spPr>
          <a:xfrm>
            <a:off x="12570120" y="3760560"/>
            <a:ext cx="1411920" cy="720"/>
          </a:xfrm>
          <a:prstGeom prst="line">
            <a:avLst/>
          </a:prstGeom>
          <a:ln w="38100">
            <a:solidFill>
              <a:srgbClr val="fdf098"/>
            </a:solidFill>
            <a:round/>
          </a:ln>
        </p:spPr>
        <p:style>
          <a:lnRef idx="0"/>
          <a:fillRef idx="0"/>
          <a:effectRef idx="0"/>
          <a:fontRef idx="minor"/>
        </p:style>
      </p:sp>
      <p:sp>
        <p:nvSpPr>
          <p:cNvPr id="294" name="Кружок"/>
          <p:cNvSpPr/>
          <p:nvPr/>
        </p:nvSpPr>
        <p:spPr>
          <a:xfrm>
            <a:off x="12945240" y="5727960"/>
            <a:ext cx="311040" cy="311040"/>
          </a:xfrm>
          <a:prstGeom prst="ellipse">
            <a:avLst/>
          </a:prstGeom>
          <a:solidFill>
            <a:srgbClr val="faf0a3"/>
          </a:solidFill>
          <a:ln w="12700">
            <a:noFill/>
          </a:ln>
        </p:spPr>
        <p:style>
          <a:lnRef idx="0"/>
          <a:fillRef idx="0"/>
          <a:effectRef idx="0"/>
          <a:fontRef idx="minor"/>
        </p:style>
      </p:sp>
      <p:sp>
        <p:nvSpPr>
          <p:cNvPr id="295" name="Кружок"/>
          <p:cNvSpPr/>
          <p:nvPr/>
        </p:nvSpPr>
        <p:spPr>
          <a:xfrm>
            <a:off x="13982040" y="5333760"/>
            <a:ext cx="1150560" cy="1150560"/>
          </a:xfrm>
          <a:prstGeom prst="ellipse">
            <a:avLst/>
          </a:prstGeom>
          <a:noFill/>
          <a:ln w="38100">
            <a:solidFill>
              <a:srgbClr val="f9f1a3"/>
            </a:solidFill>
            <a:round/>
          </a:ln>
        </p:spPr>
        <p:style>
          <a:lnRef idx="0"/>
          <a:fillRef idx="0"/>
          <a:effectRef idx="0"/>
          <a:fontRef idx="minor"/>
        </p:style>
      </p:sp>
      <p:sp>
        <p:nvSpPr>
          <p:cNvPr id="296" name="Линия"/>
          <p:cNvSpPr/>
          <p:nvPr/>
        </p:nvSpPr>
        <p:spPr>
          <a:xfrm>
            <a:off x="13047480" y="5883480"/>
            <a:ext cx="947880" cy="720"/>
          </a:xfrm>
          <a:prstGeom prst="line">
            <a:avLst/>
          </a:prstGeom>
          <a:ln w="38100">
            <a:solidFill>
              <a:srgbClr val="fdf098"/>
            </a:solidFill>
            <a:round/>
          </a:ln>
        </p:spPr>
        <p:style>
          <a:lnRef idx="0"/>
          <a:fillRef idx="0"/>
          <a:effectRef idx="0"/>
          <a:fontRef idx="minor"/>
        </p:style>
      </p:sp>
      <p:sp>
        <p:nvSpPr>
          <p:cNvPr id="297" name="Кружок"/>
          <p:cNvSpPr/>
          <p:nvPr/>
        </p:nvSpPr>
        <p:spPr>
          <a:xfrm>
            <a:off x="12894480" y="7902000"/>
            <a:ext cx="311040" cy="311040"/>
          </a:xfrm>
          <a:prstGeom prst="ellipse">
            <a:avLst/>
          </a:prstGeom>
          <a:solidFill>
            <a:srgbClr val="faf0a3"/>
          </a:solidFill>
          <a:ln w="12700">
            <a:noFill/>
          </a:ln>
        </p:spPr>
        <p:style>
          <a:lnRef idx="0"/>
          <a:fillRef idx="0"/>
          <a:effectRef idx="0"/>
          <a:fontRef idx="minor"/>
        </p:style>
      </p:sp>
      <p:sp>
        <p:nvSpPr>
          <p:cNvPr id="298" name="Кружок"/>
          <p:cNvSpPr/>
          <p:nvPr/>
        </p:nvSpPr>
        <p:spPr>
          <a:xfrm>
            <a:off x="13982040" y="7507800"/>
            <a:ext cx="1150560" cy="1150560"/>
          </a:xfrm>
          <a:prstGeom prst="ellipse">
            <a:avLst/>
          </a:prstGeom>
          <a:noFill/>
          <a:ln w="38100">
            <a:solidFill>
              <a:srgbClr val="f9f1a3"/>
            </a:solidFill>
            <a:round/>
          </a:ln>
        </p:spPr>
        <p:style>
          <a:lnRef idx="0"/>
          <a:fillRef idx="0"/>
          <a:effectRef idx="0"/>
          <a:fontRef idx="minor"/>
        </p:style>
      </p:sp>
      <p:sp>
        <p:nvSpPr>
          <p:cNvPr id="299" name="Линия"/>
          <p:cNvSpPr/>
          <p:nvPr/>
        </p:nvSpPr>
        <p:spPr>
          <a:xfrm>
            <a:off x="13021920" y="8057880"/>
            <a:ext cx="948240" cy="360"/>
          </a:xfrm>
          <a:prstGeom prst="line">
            <a:avLst/>
          </a:prstGeom>
          <a:ln w="38100">
            <a:solidFill>
              <a:srgbClr val="fdf098"/>
            </a:solidFill>
            <a:round/>
          </a:ln>
        </p:spPr>
        <p:style>
          <a:lnRef idx="0"/>
          <a:fillRef idx="0"/>
          <a:effectRef idx="0"/>
          <a:fontRef idx="minor"/>
        </p:style>
      </p:sp>
      <p:sp>
        <p:nvSpPr>
          <p:cNvPr id="300" name="Кружок"/>
          <p:cNvSpPr/>
          <p:nvPr/>
        </p:nvSpPr>
        <p:spPr>
          <a:xfrm>
            <a:off x="12289680" y="10012320"/>
            <a:ext cx="311040" cy="311040"/>
          </a:xfrm>
          <a:prstGeom prst="ellipse">
            <a:avLst/>
          </a:prstGeom>
          <a:solidFill>
            <a:srgbClr val="faf0a3"/>
          </a:solidFill>
          <a:ln w="12700">
            <a:noFill/>
          </a:ln>
        </p:spPr>
        <p:style>
          <a:lnRef idx="0"/>
          <a:fillRef idx="0"/>
          <a:effectRef idx="0"/>
          <a:fontRef idx="minor"/>
        </p:style>
      </p:sp>
      <p:sp>
        <p:nvSpPr>
          <p:cNvPr id="301" name="Кружок"/>
          <p:cNvSpPr/>
          <p:nvPr/>
        </p:nvSpPr>
        <p:spPr>
          <a:xfrm>
            <a:off x="13982040" y="9618120"/>
            <a:ext cx="1150560" cy="1150560"/>
          </a:xfrm>
          <a:prstGeom prst="ellipse">
            <a:avLst/>
          </a:prstGeom>
          <a:noFill/>
          <a:ln w="38100">
            <a:solidFill>
              <a:srgbClr val="f9f1a3"/>
            </a:solidFill>
            <a:round/>
          </a:ln>
        </p:spPr>
        <p:style>
          <a:lnRef idx="0"/>
          <a:fillRef idx="0"/>
          <a:effectRef idx="0"/>
          <a:fontRef idx="minor"/>
        </p:style>
      </p:sp>
      <p:sp>
        <p:nvSpPr>
          <p:cNvPr id="302" name="Линия"/>
          <p:cNvSpPr/>
          <p:nvPr/>
        </p:nvSpPr>
        <p:spPr>
          <a:xfrm>
            <a:off x="12354120" y="10168200"/>
            <a:ext cx="1607400" cy="360"/>
          </a:xfrm>
          <a:prstGeom prst="line">
            <a:avLst/>
          </a:prstGeom>
          <a:ln w="38100">
            <a:solidFill>
              <a:srgbClr val="fdf098"/>
            </a:solidFill>
            <a:round/>
          </a:ln>
        </p:spPr>
        <p:style>
          <a:lnRef idx="0"/>
          <a:fillRef idx="0"/>
          <a:effectRef idx="0"/>
          <a:fontRef idx="minor"/>
        </p:style>
      </p:sp>
      <p:sp>
        <p:nvSpPr>
          <p:cNvPr id="303" name="Кружок"/>
          <p:cNvSpPr/>
          <p:nvPr/>
        </p:nvSpPr>
        <p:spPr>
          <a:xfrm>
            <a:off x="11073960" y="12092760"/>
            <a:ext cx="311040" cy="311040"/>
          </a:xfrm>
          <a:prstGeom prst="ellipse">
            <a:avLst/>
          </a:prstGeom>
          <a:solidFill>
            <a:srgbClr val="faf0a3"/>
          </a:solidFill>
          <a:ln w="12700">
            <a:noFill/>
          </a:ln>
        </p:spPr>
        <p:style>
          <a:lnRef idx="0"/>
          <a:fillRef idx="0"/>
          <a:effectRef idx="0"/>
          <a:fontRef idx="minor"/>
        </p:style>
      </p:sp>
      <p:sp>
        <p:nvSpPr>
          <p:cNvPr id="304" name="Кружок"/>
          <p:cNvSpPr/>
          <p:nvPr/>
        </p:nvSpPr>
        <p:spPr>
          <a:xfrm>
            <a:off x="13982040" y="11698560"/>
            <a:ext cx="1150560" cy="1150560"/>
          </a:xfrm>
          <a:prstGeom prst="ellipse">
            <a:avLst/>
          </a:prstGeom>
          <a:noFill/>
          <a:ln w="38100">
            <a:solidFill>
              <a:srgbClr val="f9f1a3"/>
            </a:solidFill>
            <a:round/>
          </a:ln>
        </p:spPr>
        <p:style>
          <a:lnRef idx="0"/>
          <a:fillRef idx="0"/>
          <a:effectRef idx="0"/>
          <a:fontRef idx="minor"/>
        </p:style>
      </p:sp>
      <p:sp>
        <p:nvSpPr>
          <p:cNvPr id="305" name="Линия"/>
          <p:cNvSpPr/>
          <p:nvPr/>
        </p:nvSpPr>
        <p:spPr>
          <a:xfrm>
            <a:off x="11150640" y="12248280"/>
            <a:ext cx="2843640" cy="720"/>
          </a:xfrm>
          <a:prstGeom prst="line">
            <a:avLst/>
          </a:prstGeom>
          <a:ln w="38100">
            <a:solidFill>
              <a:srgbClr val="fdf098"/>
            </a:solidFill>
            <a:round/>
          </a:ln>
        </p:spPr>
        <p:style>
          <a:lnRef idx="0"/>
          <a:fillRef idx="0"/>
          <a:effectRef idx="0"/>
          <a:fontRef idx="minor"/>
        </p:style>
      </p:sp>
      <p:pic>
        <p:nvPicPr>
          <p:cNvPr id="306" name="image35.png" descr="image35.png"/>
          <p:cNvPicPr/>
          <p:nvPr/>
        </p:nvPicPr>
        <p:blipFill>
          <a:blip r:embed="rId5"/>
          <a:stretch/>
        </p:blipFill>
        <p:spPr>
          <a:xfrm>
            <a:off x="14098680" y="7581600"/>
            <a:ext cx="916560" cy="1002960"/>
          </a:xfrm>
          <a:prstGeom prst="rect">
            <a:avLst/>
          </a:prstGeom>
          <a:ln w="12700">
            <a:noFill/>
          </a:ln>
        </p:spPr>
      </p:pic>
      <p:pic>
        <p:nvPicPr>
          <p:cNvPr id="307" name="image36.png" descr="image36.png"/>
          <p:cNvPicPr/>
          <p:nvPr/>
        </p:nvPicPr>
        <p:blipFill>
          <a:blip r:embed="rId6"/>
          <a:stretch/>
        </p:blipFill>
        <p:spPr>
          <a:xfrm>
            <a:off x="14065200" y="1124280"/>
            <a:ext cx="983880" cy="1076400"/>
          </a:xfrm>
          <a:prstGeom prst="rect">
            <a:avLst/>
          </a:prstGeom>
          <a:ln w="12700">
            <a:noFill/>
          </a:ln>
        </p:spPr>
      </p:pic>
      <p:pic>
        <p:nvPicPr>
          <p:cNvPr id="308" name="image37.png" descr="image37.png"/>
          <p:cNvPicPr/>
          <p:nvPr/>
        </p:nvPicPr>
        <p:blipFill>
          <a:blip r:embed="rId7"/>
          <a:stretch/>
        </p:blipFill>
        <p:spPr>
          <a:xfrm>
            <a:off x="14077800" y="3247560"/>
            <a:ext cx="983880" cy="1076400"/>
          </a:xfrm>
          <a:prstGeom prst="rect">
            <a:avLst/>
          </a:prstGeom>
          <a:ln w="12700">
            <a:noFill/>
          </a:ln>
        </p:spPr>
      </p:pic>
      <p:pic>
        <p:nvPicPr>
          <p:cNvPr id="309" name="image32.png" descr="image32.png"/>
          <p:cNvPicPr/>
          <p:nvPr/>
        </p:nvPicPr>
        <p:blipFill>
          <a:blip r:embed="rId8"/>
          <a:stretch/>
        </p:blipFill>
        <p:spPr>
          <a:xfrm>
            <a:off x="14238360" y="11806200"/>
            <a:ext cx="637200" cy="884160"/>
          </a:xfrm>
          <a:prstGeom prst="rect">
            <a:avLst/>
          </a:prstGeom>
          <a:ln w="12700">
            <a:noFill/>
          </a:ln>
        </p:spPr>
      </p:pic>
      <p:pic>
        <p:nvPicPr>
          <p:cNvPr id="310" name="image38.png" descr="image38.png"/>
          <p:cNvPicPr/>
          <p:nvPr/>
        </p:nvPicPr>
        <p:blipFill>
          <a:blip r:embed="rId9"/>
          <a:stretch/>
        </p:blipFill>
        <p:spPr>
          <a:xfrm>
            <a:off x="14153040" y="5466960"/>
            <a:ext cx="807840" cy="884160"/>
          </a:xfrm>
          <a:prstGeom prst="rect">
            <a:avLst/>
          </a:prstGeom>
          <a:ln w="12700">
            <a:noFill/>
          </a:ln>
        </p:spPr>
      </p:pic>
      <p:pic>
        <p:nvPicPr>
          <p:cNvPr id="311" name="image39.png" descr="image39.png"/>
          <p:cNvPicPr/>
          <p:nvPr/>
        </p:nvPicPr>
        <p:blipFill>
          <a:blip r:embed="rId10"/>
          <a:stretch/>
        </p:blipFill>
        <p:spPr>
          <a:xfrm>
            <a:off x="14078160" y="9677520"/>
            <a:ext cx="956520" cy="1046520"/>
          </a:xfrm>
          <a:prstGeom prst="rect">
            <a:avLst/>
          </a:prstGeom>
          <a:ln w="12700">
            <a:noFill/>
          </a:ln>
        </p:spPr>
      </p:pic>
      <p:sp>
        <p:nvSpPr>
          <p:cNvPr id="312" name="TextBox 45"/>
          <p:cNvSpPr/>
          <p:nvPr/>
        </p:nvSpPr>
        <p:spPr>
          <a:xfrm>
            <a:off x="4762800" y="10484640"/>
            <a:ext cx="304200" cy="548640"/>
          </a:xfrm>
          <a:prstGeom prst="rect">
            <a:avLst/>
          </a:prstGeom>
          <a:noFill/>
          <a:ln w="12700">
            <a:noFill/>
          </a:ln>
        </p:spPr>
        <p:style>
          <a:lnRef idx="0"/>
          <a:fillRef idx="0"/>
          <a:effectRef idx="0"/>
          <a:fontRef idx="minor"/>
        </p:style>
        <p:txBody>
          <a:bodyPr wrap="none" horzOverflow="overflow" vertOverflow="overflow" lIns="45720" rIns="45720">
            <a:spAutoFit/>
          </a:bodyPr>
          <a:p>
            <a:pPr>
              <a:lnSpc>
                <a:spcPct val="100000"/>
              </a:lnSpc>
              <a:tabLst>
                <a:tab algn="l" pos="0"/>
              </a:tabLst>
            </a:pPr>
            <a:r>
              <a:rPr b="0" lang="ru-RU" sz="3000" spc="-1" strike="noStrike">
                <a:solidFill>
                  <a:srgbClr val="ffffff"/>
                </a:solidFill>
                <a:latin typeface="Arial"/>
                <a:ea typeface="Arial"/>
              </a:rPr>
              <a:t>4</a:t>
            </a:r>
            <a:endParaRPr b="0" lang="ru-RU" sz="30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LibreOffice/7.1.0.3$Windows_X86_64 LibreOffice_project/f6099ecf3d29644b5008cc8f48f42f4a40986e4c</Application>
  <AppVersion>15.0000</AppVersion>
  <Words>2024</Words>
  <Paragraphs>148</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Ekaterina.Zhuravel</dc:creator>
  <dc:description/>
  <dc:language>ru-RU</dc:language>
  <cp:lastModifiedBy/>
  <dcterms:modified xsi:type="dcterms:W3CDTF">2023-04-03T14:09:43Z</dcterms:modified>
  <cp:revision>118</cp:revision>
  <dc:subject/>
  <dc:title>Презентация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14</vt:i4>
  </property>
  <property fmtid="{D5CDD505-2E9C-101B-9397-08002B2CF9AE}" pid="3" name="PresentationFormat">
    <vt:lpwstr>Benutzerdefiniert</vt:lpwstr>
  </property>
  <property fmtid="{D5CDD505-2E9C-101B-9397-08002B2CF9AE}" pid="4" name="Slides">
    <vt:i4>14</vt:i4>
  </property>
</Properties>
</file>