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2" clrIdx="0">
    <p:extLst>
      <p:ext uri="{19B8F6BF-5375-455C-9EA6-DF929625EA0E}">
        <p15:presenceInfo xmlns:p15="http://schemas.microsoft.com/office/powerpoint/2012/main"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6AF"/>
    <a:srgbClr val="001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5699" autoAdjust="0"/>
  </p:normalViewPr>
  <p:slideViewPr>
    <p:cSldViewPr snapToGrid="0">
      <p:cViewPr varScale="1">
        <p:scale>
          <a:sx n="113" d="100"/>
          <a:sy n="113" d="100"/>
        </p:scale>
        <p:origin x="344" y="6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99216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rtl="0"/>
            <a:r>
              <a:rPr lang="de-DE" sz="2800" b="0" i="0" u="none" strike="noStrike" dirty="0">
                <a:effectLst/>
                <a:latin typeface="+mn-lt"/>
                <a:ea typeface="+mn-ea"/>
                <a:cs typeface="+mn-cs"/>
                <a:sym typeface="Arial"/>
              </a:rPr>
              <a:t>Fette sind in der menschlichen Ernährung am häufigsten in Form von Estern vorhanden. Estern sind Verbindungen von Fettsäuren mit Alkoholen (Glycerin/Glycerin, Ethanol/Ethylalkohol).</a:t>
            </a:r>
          </a:p>
          <a:p>
            <a:pPr rtl="0"/>
            <a:br>
              <a:rPr lang="ru-RU" dirty="0"/>
            </a:br>
            <a:r>
              <a:rPr lang="de-DE" sz="2800" b="0" i="0" u="none" strike="noStrike" dirty="0">
                <a:effectLst/>
                <a:latin typeface="+mn-lt"/>
                <a:ea typeface="+mn-ea"/>
                <a:cs typeface="+mn-cs"/>
                <a:sym typeface="Arial"/>
              </a:rPr>
              <a:t>Bei den natürlichen Fetten dominiert die </a:t>
            </a:r>
            <a:r>
              <a:rPr lang="de-DE" sz="2800" b="1" i="0" u="none" strike="noStrike" dirty="0" err="1">
                <a:effectLst/>
                <a:latin typeface="+mn-lt"/>
                <a:ea typeface="+mn-ea"/>
                <a:cs typeface="+mn-cs"/>
                <a:sym typeface="Arial"/>
              </a:rPr>
              <a:t>Triglyceridform</a:t>
            </a:r>
            <a:r>
              <a:rPr lang="de-DE" sz="2800" b="0" i="0" u="none" strike="noStrike" dirty="0">
                <a:effectLst/>
                <a:latin typeface="+mn-lt"/>
                <a:ea typeface="+mn-ea"/>
                <a:cs typeface="+mn-cs"/>
                <a:sym typeface="Arial"/>
              </a:rPr>
              <a:t>: 3 Fettsäuren sind an das Molekül des mehratomigen Alkohols Glycerin gebunden. Dies können alle Arten von Fettsäuren sein - mehrfach ungesättigte, einfach ungesättigte und gesättigte. </a:t>
            </a:r>
          </a:p>
          <a:p>
            <a:pPr rtl="0"/>
            <a:br>
              <a:rPr lang="ru-RU" dirty="0"/>
            </a:br>
            <a:r>
              <a:rPr lang="de-DE" sz="2800" b="0" i="0" u="none" strike="noStrike" dirty="0">
                <a:effectLst/>
                <a:latin typeface="+mn-lt"/>
                <a:ea typeface="+mn-ea"/>
                <a:cs typeface="+mn-cs"/>
                <a:sym typeface="Arial"/>
              </a:rPr>
              <a:t>In natürlichem Fischöl schwankt der Gehalt an mehrfach ungesättigten Fettsäuren im Bereich von 20 %. Um Nahrungsergänzungsmittel mit einer höheren Konzentration an PUFAs herzustellen, ist es daher notwendig, die gewünschten PUFAs von anderen Fettsäuren zu trennen. </a:t>
            </a:r>
            <a:endParaRPr lang="ru-RU" dirty="0">
              <a:effectLst/>
            </a:endParaRPr>
          </a:p>
          <a:p>
            <a:pPr rtl="0"/>
            <a:br>
              <a:rPr lang="ru-RU" dirty="0"/>
            </a:br>
            <a:r>
              <a:rPr lang="de-DE" sz="2800" b="0" i="0" u="none" strike="noStrike" dirty="0">
                <a:effectLst/>
                <a:latin typeface="+mn-lt"/>
                <a:ea typeface="+mn-ea"/>
                <a:cs typeface="+mn-cs"/>
                <a:sym typeface="Arial"/>
              </a:rPr>
              <a:t>Zu diesem Zweck wird der </a:t>
            </a:r>
            <a:r>
              <a:rPr lang="de-DE" sz="2800" b="1" i="0" u="none" strike="noStrike" dirty="0" err="1">
                <a:effectLst/>
                <a:latin typeface="+mn-lt"/>
                <a:ea typeface="+mn-ea"/>
                <a:cs typeface="+mn-cs"/>
                <a:sym typeface="Arial"/>
              </a:rPr>
              <a:t>Umesterungsprozess</a:t>
            </a:r>
            <a:r>
              <a:rPr lang="de-DE" sz="2800" b="0" i="0" u="none" strike="noStrike" dirty="0">
                <a:effectLst/>
                <a:latin typeface="+mn-lt"/>
                <a:ea typeface="+mn-ea"/>
                <a:cs typeface="+mn-cs"/>
                <a:sym typeface="Arial"/>
              </a:rPr>
              <a:t> eingesetzt. Die dabei entstehende Form wird als </a:t>
            </a:r>
            <a:r>
              <a:rPr lang="de-DE" sz="2800" b="1" i="0" u="none" strike="noStrike" dirty="0">
                <a:effectLst/>
                <a:latin typeface="+mn-lt"/>
                <a:ea typeface="+mn-ea"/>
                <a:cs typeface="+mn-cs"/>
                <a:sym typeface="Arial"/>
              </a:rPr>
              <a:t>Ethylester</a:t>
            </a:r>
            <a:r>
              <a:rPr lang="de-DE" sz="2800" b="0" i="0" u="none" strike="noStrike" dirty="0">
                <a:effectLst/>
                <a:latin typeface="+mn-lt"/>
                <a:ea typeface="+mn-ea"/>
                <a:cs typeface="+mn-cs"/>
                <a:sym typeface="Arial"/>
              </a:rPr>
              <a:t> bezeichnet. Nach der </a:t>
            </a:r>
            <a:r>
              <a:rPr lang="de-DE" sz="2800" b="0" i="0" u="none" strike="noStrike" dirty="0" err="1">
                <a:effectLst/>
                <a:latin typeface="+mn-lt"/>
                <a:ea typeface="+mn-ea"/>
                <a:cs typeface="+mn-cs"/>
                <a:sym typeface="Arial"/>
              </a:rPr>
              <a:t>Umesterung</a:t>
            </a:r>
            <a:r>
              <a:rPr lang="de-DE" sz="2800" b="0" i="0" u="none" strike="noStrike" dirty="0">
                <a:effectLst/>
                <a:latin typeface="+mn-lt"/>
                <a:ea typeface="+mn-ea"/>
                <a:cs typeface="+mn-cs"/>
                <a:sym typeface="Arial"/>
              </a:rPr>
              <a:t> </a:t>
            </a:r>
            <a:r>
              <a:rPr lang="de-DE" sz="2800" b="1" i="0" u="none" strike="noStrike" dirty="0">
                <a:effectLst/>
                <a:latin typeface="+mn-lt"/>
                <a:ea typeface="+mn-ea"/>
                <a:cs typeface="+mn-cs"/>
                <a:sym typeface="Arial"/>
              </a:rPr>
              <a:t>steigt die Konzentration von Omega-3-PUFAs im Endprodukt um den Faktor 2 bis 3.</a:t>
            </a:r>
          </a:p>
          <a:p>
            <a:pPr rtl="0"/>
            <a:br>
              <a:rPr lang="ru-RU" b="1" dirty="0"/>
            </a:br>
            <a:r>
              <a:rPr lang="de-DE" sz="2800" b="0" i="0" u="none" strike="noStrike" dirty="0">
                <a:effectLst/>
                <a:latin typeface="+mn-lt"/>
                <a:ea typeface="+mn-ea"/>
                <a:cs typeface="+mn-cs"/>
                <a:sym typeface="Arial"/>
              </a:rPr>
              <a:t>Um PUFAs wieder in ihre übliche </a:t>
            </a:r>
            <a:r>
              <a:rPr lang="de-DE" sz="2800" b="0" i="0" u="none" strike="noStrike" dirty="0" err="1">
                <a:effectLst/>
                <a:latin typeface="+mn-lt"/>
                <a:ea typeface="+mn-ea"/>
                <a:cs typeface="+mn-cs"/>
                <a:sym typeface="Arial"/>
              </a:rPr>
              <a:t>Triglyceridform</a:t>
            </a:r>
            <a:r>
              <a:rPr lang="de-DE" sz="2800" b="0" i="0" u="none" strike="noStrike" dirty="0">
                <a:effectLst/>
                <a:latin typeface="+mn-lt"/>
                <a:ea typeface="+mn-ea"/>
                <a:cs typeface="+mn-cs"/>
                <a:sym typeface="Arial"/>
              </a:rPr>
              <a:t> zu bringen, wird ein </a:t>
            </a:r>
            <a:r>
              <a:rPr lang="de-DE" sz="2800" b="1" i="0" u="none" strike="noStrike" dirty="0">
                <a:effectLst/>
                <a:latin typeface="+mn-lt"/>
                <a:ea typeface="+mn-ea"/>
                <a:cs typeface="+mn-cs"/>
                <a:sym typeface="Arial"/>
              </a:rPr>
              <a:t>Wiederveresterungsverfahren</a:t>
            </a:r>
            <a:r>
              <a:rPr lang="de-DE" sz="2800" b="0" i="0" u="none" strike="noStrike" dirty="0">
                <a:effectLst/>
                <a:latin typeface="+mn-lt"/>
                <a:ea typeface="+mn-ea"/>
                <a:cs typeface="+mn-cs"/>
                <a:sym typeface="Arial"/>
              </a:rPr>
              <a:t> angewandt, und die </a:t>
            </a:r>
            <a:r>
              <a:rPr lang="de-DE" sz="2800" b="1" i="0" u="none" strike="noStrike" dirty="0">
                <a:effectLst/>
                <a:latin typeface="+mn-lt"/>
                <a:ea typeface="+mn-ea"/>
                <a:cs typeface="+mn-cs"/>
                <a:sym typeface="Arial"/>
              </a:rPr>
              <a:t>daraus resultierende Form wird als angereichertes Triglycerid bezeichnet. Die Konzentration der PUFAs im Endprodukt wird durch diesen Prozess nochmals erhöht.</a:t>
            </a:r>
            <a:endParaRPr lang="ru-RU" b="1" dirty="0"/>
          </a:p>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rtl="0"/>
            <a:r>
              <a:rPr lang="de-DE" sz="2400" b="1" i="0" u="none" strike="noStrike" dirty="0">
                <a:effectLst/>
                <a:latin typeface="+mn-lt"/>
                <a:ea typeface="+mn-ea"/>
                <a:cs typeface="+mn-cs"/>
                <a:sym typeface="Arial"/>
              </a:rPr>
              <a:t>Verzehrmenge von EPA und DHA </a:t>
            </a:r>
            <a:r>
              <a:rPr lang="ru-RU" sz="2400" b="1" i="0" u="none" strike="noStrike" dirty="0">
                <a:effectLst/>
                <a:latin typeface="+mn-lt"/>
                <a:ea typeface="+mn-ea"/>
                <a:cs typeface="+mn-cs"/>
                <a:sym typeface="Arial"/>
              </a:rPr>
              <a:t> </a:t>
            </a:r>
            <a:endParaRPr lang="ru-RU" dirty="0">
              <a:effectLst/>
            </a:endParaRPr>
          </a:p>
          <a:p>
            <a:pPr rtl="0"/>
            <a:r>
              <a:rPr lang="de-DE" sz="2400" b="0" i="0" u="none" strike="noStrike" dirty="0">
                <a:effectLst/>
                <a:latin typeface="+mn-lt"/>
                <a:ea typeface="+mn-ea"/>
                <a:cs typeface="+mn-cs"/>
                <a:sym typeface="Arial"/>
              </a:rPr>
              <a:t>Zahlreiche Expertengruppen und internationale Organisationen haben Empfehlungen für die tägliche Zufuhr von EPA und DHA ausgegeben, wobei diese in der Regel ein wenig variieren: </a:t>
            </a:r>
          </a:p>
          <a:p>
            <a:pPr marL="342900" indent="-342900" rtl="0">
              <a:buFont typeface="Arial" panose="020B0604020202020204" pitchFamily="34" charset="0"/>
              <a:buChar char="•"/>
            </a:pPr>
            <a:r>
              <a:rPr lang="de-DE" sz="2400" b="0" i="0" u="none" strike="noStrike" dirty="0">
                <a:effectLst/>
                <a:latin typeface="+mn-lt"/>
                <a:ea typeface="+mn-ea"/>
                <a:cs typeface="+mn-cs"/>
                <a:sym typeface="Arial"/>
              </a:rPr>
              <a:t>250 mg/Tag bis 500 mg/Tag für die allgemeine Gesundheit</a:t>
            </a:r>
          </a:p>
          <a:p>
            <a:pPr marL="342900" indent="-342900" rtl="0">
              <a:buFont typeface="Arial" panose="020B0604020202020204" pitchFamily="34" charset="0"/>
              <a:buChar char="•"/>
            </a:pPr>
            <a:r>
              <a:rPr lang="de-DE" sz="2400" b="0" i="0" u="none" strike="noStrike" dirty="0">
                <a:effectLst/>
                <a:latin typeface="+mn-lt"/>
                <a:ea typeface="+mn-ea"/>
                <a:cs typeface="+mn-cs"/>
                <a:sym typeface="Arial"/>
              </a:rPr>
              <a:t>500 mg/Tag bis ≥ 1000 mg/Tag für die Herzgesundheit</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830385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170023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rtl="0"/>
            <a:r>
              <a:rPr lang="de-DE" sz="2800" b="1" i="0" u="none" strike="noStrike" dirty="0">
                <a:effectLst/>
                <a:latin typeface="+mn-lt"/>
                <a:ea typeface="+mn-ea"/>
                <a:cs typeface="+mn-cs"/>
                <a:sym typeface="Arial"/>
              </a:rPr>
              <a:t>Weitere Informationen über Fettsäuren</a:t>
            </a:r>
          </a:p>
          <a:p>
            <a:pPr rtl="0"/>
            <a:br>
              <a:rPr lang="ru-RU" dirty="0"/>
            </a:br>
            <a:r>
              <a:rPr lang="de-DE" sz="2800" b="1" i="0" u="none" strike="noStrike" dirty="0">
                <a:effectLst/>
                <a:latin typeface="+mn-lt"/>
                <a:ea typeface="+mn-ea"/>
                <a:cs typeface="+mn-cs"/>
                <a:sym typeface="Arial"/>
              </a:rPr>
              <a:t>Fettsäuren </a:t>
            </a:r>
            <a:r>
              <a:rPr lang="de-DE" sz="2800" b="0" i="0" u="none" strike="noStrike" dirty="0">
                <a:effectLst/>
                <a:latin typeface="+mn-lt"/>
                <a:ea typeface="+mn-ea"/>
                <a:cs typeface="+mn-cs"/>
                <a:sym typeface="Arial"/>
              </a:rPr>
              <a:t>sind organische lineare Kohlenwasserstoffmoleküle, die in Organismen als komplexe Verbindungen vorkommen. </a:t>
            </a:r>
          </a:p>
          <a:p>
            <a:pPr rtl="0"/>
            <a:br>
              <a:rPr lang="ru-RU" dirty="0"/>
            </a:br>
            <a:r>
              <a:rPr lang="de-DE" sz="2800" b="0" i="0" u="none" strike="noStrike" dirty="0">
                <a:effectLst/>
                <a:latin typeface="+mn-lt"/>
                <a:ea typeface="+mn-ea"/>
                <a:cs typeface="+mn-cs"/>
                <a:sym typeface="Arial"/>
              </a:rPr>
              <a:t>Fettsäuren haben eine unterschiedliche Anzahl von Wasserstoffatomen, was ihre Form beeinflusst. Dementsprechend werden sie in zwei große Gruppen unterteilt: </a:t>
            </a:r>
          </a:p>
          <a:p>
            <a:pPr marL="514350" indent="-514350" rtl="0">
              <a:buAutoNum type="arabicPeriod"/>
            </a:pPr>
            <a:r>
              <a:rPr lang="de-DE" sz="2800" b="1" i="0" u="none" strike="noStrike" dirty="0">
                <a:effectLst/>
                <a:latin typeface="+mn-lt"/>
                <a:ea typeface="+mn-ea"/>
                <a:cs typeface="+mn-cs"/>
                <a:sym typeface="Arial"/>
              </a:rPr>
              <a:t>Gesättigte Fettsäuren </a:t>
            </a:r>
            <a:r>
              <a:rPr lang="de-DE" sz="2800" b="0" i="0" u="none" strike="noStrike" dirty="0">
                <a:effectLst/>
                <a:latin typeface="+mn-lt"/>
                <a:ea typeface="+mn-ea"/>
                <a:cs typeface="+mn-cs"/>
                <a:sym typeface="Arial"/>
              </a:rPr>
              <a:t>(haben eine gerade Molekülform, weil sie die höchstmögliche Anzahl von Wasserstoffatomen haben).</a:t>
            </a:r>
          </a:p>
          <a:p>
            <a:pPr marL="514350" indent="-514350" rtl="0">
              <a:buAutoNum type="arabicPeriod"/>
            </a:pPr>
            <a:r>
              <a:rPr lang="de-DE" sz="2800" b="1" i="0" u="none" strike="noStrike" dirty="0">
                <a:effectLst/>
                <a:latin typeface="+mn-lt"/>
                <a:ea typeface="+mn-ea"/>
                <a:cs typeface="+mn-cs"/>
                <a:sym typeface="Arial"/>
              </a:rPr>
              <a:t>Ungesättigte Fettsäuren </a:t>
            </a:r>
            <a:r>
              <a:rPr lang="de-DE" sz="2800" b="0" i="0" u="none" strike="noStrike" dirty="0">
                <a:effectLst/>
                <a:latin typeface="+mn-lt"/>
                <a:ea typeface="+mn-ea"/>
                <a:cs typeface="+mn-cs"/>
                <a:sym typeface="Arial"/>
              </a:rPr>
              <a:t>(haben eine gekrümmte Molekülform mit einem Knick an der Stelle, an der die Wasserstoffatome fehlen).   </a:t>
            </a:r>
          </a:p>
          <a:p>
            <a:pPr marL="0" indent="0" rtl="0">
              <a:buNone/>
            </a:pPr>
            <a:br>
              <a:rPr lang="ru-RU" dirty="0"/>
            </a:br>
            <a:r>
              <a:rPr lang="de-DE" sz="2800" b="0" i="0" u="none" strike="noStrike" dirty="0">
                <a:effectLst/>
                <a:latin typeface="+mn-lt"/>
                <a:ea typeface="+mn-ea"/>
                <a:cs typeface="+mn-cs"/>
                <a:sym typeface="Arial"/>
              </a:rPr>
              <a:t>Gibt es </a:t>
            </a:r>
            <a:r>
              <a:rPr lang="de-DE" sz="2800" b="0" i="0" u="sng" strike="noStrike" dirty="0">
                <a:effectLst/>
                <a:latin typeface="+mn-lt"/>
                <a:ea typeface="+mn-ea"/>
                <a:cs typeface="+mn-cs"/>
                <a:sym typeface="Arial"/>
              </a:rPr>
              <a:t>mehr als einen solchen Knick in der Form des Moleküls</a:t>
            </a:r>
            <a:r>
              <a:rPr lang="de-DE" sz="2800" b="0" i="0" u="none" strike="noStrike" dirty="0">
                <a:effectLst/>
                <a:latin typeface="+mn-lt"/>
                <a:ea typeface="+mn-ea"/>
                <a:cs typeface="+mn-cs"/>
                <a:sym typeface="Arial"/>
              </a:rPr>
              <a:t>, werden die Säuren als </a:t>
            </a:r>
            <a:r>
              <a:rPr lang="de-DE" sz="2800" b="0" i="0" u="sng" strike="noStrike" dirty="0">
                <a:effectLst/>
                <a:latin typeface="+mn-lt"/>
                <a:ea typeface="+mn-ea"/>
                <a:cs typeface="+mn-cs"/>
                <a:sym typeface="Arial"/>
              </a:rPr>
              <a:t>mehrfach ungesättigt</a:t>
            </a:r>
            <a:r>
              <a:rPr lang="de-DE" sz="2800" b="0" i="0" u="none" strike="noStrike" dirty="0">
                <a:effectLst/>
                <a:latin typeface="+mn-lt"/>
                <a:ea typeface="+mn-ea"/>
                <a:cs typeface="+mn-cs"/>
                <a:sym typeface="Arial"/>
              </a:rPr>
              <a:t> bezeichnet.</a:t>
            </a:r>
          </a:p>
          <a:p>
            <a:pPr marL="0" indent="0" rtl="0">
              <a:buNone/>
            </a:pPr>
            <a:br>
              <a:rPr lang="ru-RU" dirty="0"/>
            </a:br>
            <a:r>
              <a:rPr lang="de-DE" sz="2800" b="0" i="0" u="none" strike="noStrike" dirty="0">
                <a:effectLst/>
                <a:latin typeface="+mn-lt"/>
                <a:ea typeface="+mn-ea"/>
                <a:cs typeface="+mn-cs"/>
                <a:sym typeface="Arial"/>
              </a:rPr>
              <a:t>Beginnt dieser Knick </a:t>
            </a:r>
            <a:r>
              <a:rPr lang="de-DE" sz="2800" b="0" i="0" u="sng" strike="noStrike" dirty="0">
                <a:effectLst/>
                <a:latin typeface="+mn-lt"/>
                <a:ea typeface="+mn-ea"/>
                <a:cs typeface="+mn-cs"/>
                <a:sym typeface="Arial"/>
              </a:rPr>
              <a:t>am dritten Kohlenstoffatom vom Ende</a:t>
            </a:r>
            <a:r>
              <a:rPr lang="de-DE" sz="2800" b="0" i="0" u="none" strike="noStrike" dirty="0">
                <a:effectLst/>
                <a:latin typeface="+mn-lt"/>
                <a:ea typeface="+mn-ea"/>
                <a:cs typeface="+mn-cs"/>
                <a:sym typeface="Arial"/>
              </a:rPr>
              <a:t>, handelt es sich um </a:t>
            </a:r>
            <a:r>
              <a:rPr lang="de-DE" sz="2800" b="0" i="0" u="sng" strike="noStrike" dirty="0">
                <a:effectLst/>
                <a:latin typeface="+mn-lt"/>
                <a:ea typeface="+mn-ea"/>
                <a:cs typeface="+mn-cs"/>
                <a:sym typeface="Arial"/>
              </a:rPr>
              <a:t>mehrfach ungesättigte Omega-3-Fettsäuren (PUFAs)</a:t>
            </a:r>
            <a:r>
              <a:rPr lang="de-DE" sz="2800" b="0" i="0" u="none" strike="noStrike" dirty="0">
                <a:effectLst/>
                <a:latin typeface="+mn-lt"/>
                <a:ea typeface="+mn-ea"/>
                <a:cs typeface="+mn-cs"/>
                <a:sym typeface="Arial"/>
              </a:rPr>
              <a:t>, beginnt er am </a:t>
            </a:r>
            <a:r>
              <a:rPr lang="de-DE" sz="2800" b="0" i="0" u="sng" strike="noStrike" dirty="0">
                <a:effectLst/>
                <a:latin typeface="+mn-lt"/>
                <a:ea typeface="+mn-ea"/>
                <a:cs typeface="+mn-cs"/>
                <a:sym typeface="Arial"/>
              </a:rPr>
              <a:t>sechsten Atom</a:t>
            </a:r>
            <a:r>
              <a:rPr lang="de-DE" sz="2800" b="0" i="0" u="none" strike="noStrike" dirty="0">
                <a:effectLst/>
                <a:latin typeface="+mn-lt"/>
                <a:ea typeface="+mn-ea"/>
                <a:cs typeface="+mn-cs"/>
                <a:sym typeface="Arial"/>
              </a:rPr>
              <a:t>, handelt es sich um </a:t>
            </a:r>
            <a:r>
              <a:rPr lang="de-DE" sz="2800" b="0" i="0" u="sng" strike="noStrike" dirty="0">
                <a:effectLst/>
                <a:latin typeface="+mn-lt"/>
                <a:ea typeface="+mn-ea"/>
                <a:cs typeface="+mn-cs"/>
                <a:sym typeface="Arial"/>
              </a:rPr>
              <a:t>mehrfach ungesättigte Omega-6-Fettsäuren (PUFAs)</a:t>
            </a:r>
            <a:r>
              <a:rPr lang="de-DE" sz="2800" b="0" i="0" u="none" strike="noStrike" dirty="0">
                <a:effectLst/>
                <a:latin typeface="+mn-lt"/>
                <a:ea typeface="+mn-ea"/>
                <a:cs typeface="+mn-cs"/>
                <a:sym typeface="Arial"/>
              </a:rPr>
              <a:t>.</a:t>
            </a:r>
          </a:p>
          <a:p>
            <a:pPr marL="0" indent="0" rtl="0">
              <a:buNone/>
            </a:pPr>
            <a:br>
              <a:rPr lang="ru-RU" dirty="0"/>
            </a:br>
            <a:r>
              <a:rPr lang="de-DE" sz="2800" b="0" i="0" u="none" strike="noStrike" dirty="0">
                <a:effectLst/>
                <a:latin typeface="+mn-lt"/>
                <a:ea typeface="+mn-ea"/>
                <a:cs typeface="+mn-cs"/>
                <a:sym typeface="Arial"/>
              </a:rPr>
              <a:t>Gesättigte Fettsäuren sind in folgenden Lebensmitteln enthalten:</a:t>
            </a:r>
          </a:p>
          <a:p>
            <a:pPr marL="457200" indent="-457200" rtl="0">
              <a:buFont typeface="Arial" panose="020B0604020202020204" pitchFamily="34" charset="0"/>
              <a:buChar char="•"/>
            </a:pPr>
            <a:r>
              <a:rPr lang="de-DE" sz="2800" b="0" i="0" u="none" strike="noStrike" dirty="0">
                <a:effectLst/>
                <a:latin typeface="+mn-lt"/>
                <a:ea typeface="+mn-ea"/>
                <a:cs typeface="+mn-cs"/>
                <a:sym typeface="Arial"/>
              </a:rPr>
              <a:t>Milchprodukte (Milch, Käse, Butter, Sahne, Eiscreme)</a:t>
            </a:r>
          </a:p>
          <a:p>
            <a:pPr marL="457200" indent="-457200" rtl="0">
              <a:buFont typeface="Arial" panose="020B0604020202020204" pitchFamily="34" charset="0"/>
              <a:buChar char="•"/>
            </a:pPr>
            <a:r>
              <a:rPr lang="de-DE" sz="2800" b="0" i="0" u="none" strike="noStrike" dirty="0">
                <a:effectLst/>
                <a:latin typeface="+mn-lt"/>
                <a:ea typeface="+mn-ea"/>
                <a:cs typeface="+mn-cs"/>
                <a:sym typeface="Arial"/>
              </a:rPr>
              <a:t>Fettes Fleisch und Fleischerzeugnissen (Schmalz, Speck, Wurstwaren) </a:t>
            </a:r>
          </a:p>
          <a:p>
            <a:pPr marL="457200" indent="-457200" rtl="0">
              <a:buFont typeface="Arial" panose="020B0604020202020204" pitchFamily="34" charset="0"/>
              <a:buChar char="•"/>
            </a:pPr>
            <a:r>
              <a:rPr lang="de-DE" sz="2800" b="0" i="0" u="none" strike="noStrike" dirty="0">
                <a:effectLst/>
                <a:latin typeface="+mn-lt"/>
                <a:ea typeface="+mn-ea"/>
                <a:cs typeface="+mn-cs"/>
                <a:sym typeface="Arial"/>
              </a:rPr>
              <a:t>Tropische Öle (Kokosnussöl, Palmöl, Kakaobutter) </a:t>
            </a:r>
          </a:p>
          <a:p>
            <a:pPr marL="457200" indent="-457200" rtl="0">
              <a:buFont typeface="Arial" panose="020B0604020202020204" pitchFamily="34" charset="0"/>
              <a:buChar char="•"/>
            </a:pPr>
            <a:r>
              <a:rPr lang="de-DE" sz="2800" b="0" i="0" u="none" strike="noStrike" dirty="0">
                <a:effectLst/>
                <a:latin typeface="+mn-lt"/>
                <a:ea typeface="+mn-ea"/>
                <a:cs typeface="+mn-cs"/>
                <a:sym typeface="Arial"/>
              </a:rPr>
              <a:t>Süßwaren (Süßigkeiten, Kekse, Gebäck, Kuchen)</a:t>
            </a:r>
          </a:p>
          <a:p>
            <a:pPr marL="0" indent="0" rtl="0">
              <a:buNone/>
            </a:pPr>
            <a:endParaRPr lang="de-DE" sz="2800" b="0" i="0" u="none" strike="noStrike" dirty="0">
              <a:effectLst/>
              <a:latin typeface="+mn-lt"/>
              <a:ea typeface="+mn-ea"/>
              <a:cs typeface="+mn-cs"/>
              <a:sym typeface="Arial"/>
            </a:endParaRPr>
          </a:p>
          <a:p>
            <a:pPr marL="0" indent="0" rtl="0">
              <a:buNone/>
            </a:pPr>
            <a:r>
              <a:rPr lang="de-DE" sz="2800" b="0" i="0" u="none" strike="noStrike" dirty="0">
                <a:effectLst/>
                <a:latin typeface="+mn-lt"/>
                <a:ea typeface="+mn-ea"/>
                <a:cs typeface="+mn-cs"/>
                <a:sym typeface="Arial"/>
              </a:rPr>
              <a:t>Gesättigte Fettsäuren werden vom Körper nur in begrenzten Mengen benötigt</a:t>
            </a:r>
            <a:r>
              <a:rPr lang="de-DE" sz="2800" b="1" i="0" u="none" strike="noStrike" dirty="0">
                <a:effectLst/>
                <a:latin typeface="+mn-lt"/>
                <a:ea typeface="+mn-ea"/>
                <a:cs typeface="+mn-cs"/>
                <a:sym typeface="Arial"/>
              </a:rPr>
              <a:t>. Die biologische Rolle der ungesättigten Fettsäuren ist jedoch wesentlich vielfältiger und der Bedarf an ihnen wesentlich höher. </a:t>
            </a:r>
          </a:p>
          <a:p>
            <a:pPr marL="0" indent="0" rtl="0">
              <a:buNone/>
            </a:pPr>
            <a:r>
              <a:rPr lang="de-DE" sz="2800" b="0" i="0" u="none" strike="noStrike" dirty="0">
                <a:effectLst/>
                <a:latin typeface="+mn-lt"/>
                <a:ea typeface="+mn-ea"/>
                <a:cs typeface="+mn-cs"/>
                <a:sym typeface="Arial"/>
              </a:rPr>
              <a:t>Ungesättigte Fettsäuren gelten als gesundheitsfördernd, da sie zur Kontrolle des Cholesterinspiegels im Blut, zur Verringerung von Entzündungen, zur Stabilisierung des Herzrhythmus und zu einer Reihe anderer nützlicher Funktionen beitragen können. </a:t>
            </a:r>
            <a:r>
              <a:rPr lang="de-DE" sz="2800" b="1" i="0" u="none" strike="noStrike" dirty="0">
                <a:effectLst/>
                <a:latin typeface="+mn-lt"/>
                <a:ea typeface="+mn-ea"/>
                <a:cs typeface="+mn-cs"/>
                <a:sym typeface="Arial"/>
              </a:rPr>
              <a:t>Dies gilt insbesondere für Omega-3- und Omega-6-PUFAs.</a:t>
            </a:r>
          </a:p>
          <a:p>
            <a:pPr marL="0" indent="0" rtl="0">
              <a:buNone/>
            </a:pPr>
            <a:r>
              <a:rPr lang="de-DE" sz="2800" b="0" i="0" u="none" strike="noStrike" dirty="0">
                <a:effectLst/>
                <a:latin typeface="+mn-lt"/>
                <a:ea typeface="+mn-ea"/>
                <a:cs typeface="+mn-cs"/>
                <a:sym typeface="Arial"/>
              </a:rPr>
              <a:t>Der menschliche Körper ist praktisch nicht in der Lage, Omega-3- und Omega-6-PUFAs selbst herzustellen, sodass sie über die Nahrung aufgenommen werden müssen. Die </a:t>
            </a:r>
            <a:r>
              <a:rPr lang="de-DE" sz="2800" b="0" i="0" u="sng" strike="noStrike" dirty="0">
                <a:effectLst/>
                <a:latin typeface="+mn-lt"/>
                <a:ea typeface="+mn-ea"/>
                <a:cs typeface="+mn-cs"/>
                <a:sym typeface="Arial"/>
              </a:rPr>
              <a:t>vorteilhaften Eigenschaften dieser Fettsäuren zeigen sich jedoch nur, wenn ihr Verhältnis (Gleichgewicht) in der Ernährung richtig ist</a:t>
            </a:r>
            <a:r>
              <a:rPr lang="de-DE" sz="2800" b="0" i="0" u="none" strike="noStrike" dirty="0">
                <a:effectLst/>
                <a:latin typeface="+mn-lt"/>
                <a:ea typeface="+mn-ea"/>
                <a:cs typeface="+mn-cs"/>
                <a:sym typeface="Arial"/>
              </a:rPr>
              <a:t>. </a:t>
            </a:r>
          </a:p>
          <a:p>
            <a:pPr marL="0" indent="0" rtl="0">
              <a:buNone/>
            </a:pPr>
            <a:r>
              <a:rPr lang="de-DE" sz="2800" b="0" i="0" u="none" strike="noStrike" dirty="0">
                <a:effectLst/>
                <a:latin typeface="+mn-lt"/>
                <a:ea typeface="+mn-ea"/>
                <a:cs typeface="+mn-cs"/>
                <a:sym typeface="Arial"/>
              </a:rPr>
              <a:t>Die moderne Bevölkerung ernährt sich überwiegend von Fleisch und seltener von Fisch, sodass hier oft ein Ungleichgewicht besteht. Tierisches Fett wird vom Körper viel schlechter aufgenommen, und die Bedingungen für die Aufzucht der Tiere sind in der Regel nicht die günstigsten. Dies führt zu Fettablagerungen bei den Tieren, welche anschließend bei den Menschen auf dem Teller landen.</a:t>
            </a:r>
          </a:p>
          <a:p>
            <a:pPr marL="0" indent="0" rtl="0">
              <a:buNone/>
            </a:pPr>
            <a:r>
              <a:rPr lang="de-DE" sz="2800" b="0" i="0" u="none" strike="noStrike" dirty="0">
                <a:effectLst/>
                <a:latin typeface="+mn-lt"/>
                <a:ea typeface="+mn-ea"/>
                <a:cs typeface="+mn-cs"/>
                <a:sym typeface="Arial"/>
              </a:rPr>
              <a:t>Omega-6-PUFAs sind Vorläufer von Molekülen, die </a:t>
            </a:r>
            <a:r>
              <a:rPr lang="de-DE" sz="2800" b="0" i="0" u="sng" strike="noStrike" dirty="0">
                <a:effectLst/>
                <a:latin typeface="+mn-lt"/>
                <a:ea typeface="+mn-ea"/>
                <a:cs typeface="+mn-cs"/>
                <a:sym typeface="Arial"/>
              </a:rPr>
              <a:t>Entzündungen auslösen, den Blutdruck erhöhen und zu Thrombosen führen</a:t>
            </a:r>
            <a:r>
              <a:rPr lang="de-DE" sz="2800" b="0" i="0" u="none" strike="noStrike" dirty="0">
                <a:effectLst/>
                <a:latin typeface="+mn-lt"/>
                <a:ea typeface="+mn-ea"/>
                <a:cs typeface="+mn-cs"/>
                <a:sym typeface="Arial"/>
              </a:rPr>
              <a:t>. Die aus Omega-3-PUFAs gebildeten Moleküle bilden ein Gegengewicht zu diesen Molekülen, d. h. sie </a:t>
            </a:r>
            <a:r>
              <a:rPr lang="de-DE" sz="2800" b="0" i="0" u="sng" strike="noStrike" dirty="0">
                <a:effectLst/>
                <a:latin typeface="+mn-lt"/>
                <a:ea typeface="+mn-ea"/>
                <a:cs typeface="+mn-cs"/>
                <a:sym typeface="Arial"/>
              </a:rPr>
              <a:t>bewirken eine Verringerung von Entzündungen, Blutdruck und Thrombosen</a:t>
            </a:r>
            <a:r>
              <a:rPr lang="de-DE" sz="2800" b="0" i="0" u="none" strike="noStrike" dirty="0">
                <a:effectLst/>
                <a:latin typeface="+mn-lt"/>
                <a:ea typeface="+mn-ea"/>
                <a:cs typeface="+mn-cs"/>
                <a:sym typeface="Arial"/>
              </a:rPr>
              <a:t>. Man kann sie mit einem Gaspedal und einer Bremse vergleichen: Es ist wichtig, dass der Körper sowohl Omega-3- als auch Omega-6-Fettsäuren zur Verfügung hat, um rechtzeitig "das richtige Pedal zu betätigen" und die erforderliche Reaktion auszulösen. </a:t>
            </a:r>
            <a:endParaRPr lang="ru-RU" dirty="0">
              <a:effectLs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rtl="0"/>
            <a:r>
              <a:rPr lang="de-DE" sz="2800" b="0" i="0" u="none" strike="noStrike" dirty="0">
                <a:effectLst/>
                <a:latin typeface="+mn-lt"/>
                <a:ea typeface="+mn-ea"/>
                <a:cs typeface="+mn-cs"/>
                <a:sym typeface="Arial"/>
              </a:rPr>
              <a:t>Studien, die die Eigenschaften von EPA und DHA-Omega-3 bestätigen: </a:t>
            </a:r>
            <a:r>
              <a:rPr lang="ru-RU" sz="2800" b="0" i="0" u="none" strike="noStrike" dirty="0">
                <a:effectLst/>
                <a:latin typeface="+mn-lt"/>
                <a:ea typeface="+mn-ea"/>
                <a:cs typeface="+mn-cs"/>
                <a:sym typeface="Arial"/>
              </a:rPr>
              <a:t> </a:t>
            </a:r>
            <a:endParaRPr lang="ru-RU" dirty="0">
              <a:effectLst/>
            </a:endParaRPr>
          </a:p>
          <a:p>
            <a:pPr rtl="0" fontAlgn="base"/>
            <a:br>
              <a:rPr lang="ru-RU" dirty="0"/>
            </a:br>
            <a:r>
              <a:rPr lang="ru-RU" dirty="0"/>
              <a:t>1-2 </a:t>
            </a:r>
            <a:r>
              <a:rPr lang="ru-RU" sz="2800" b="0" i="0" u="sng" strike="noStrike" dirty="0">
                <a:effectLst/>
                <a:latin typeface="+mn-lt"/>
                <a:ea typeface="+mn-ea"/>
                <a:cs typeface="+mn-cs"/>
                <a:sym typeface="Arial"/>
                <a:hlinkClick r:id="rId3"/>
              </a:rPr>
              <a:t>https://pubmed.ncbi.nlm.nih.gov/29993265/</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hlinkClick r:id="rId4"/>
              </a:rPr>
              <a:t>https://pubmed.ncbi.nlm.nih.gov/30735073/</a:t>
            </a:r>
            <a:r>
              <a:rPr lang="ru-RU" sz="2800" b="0" i="0" u="none" strike="noStrike" dirty="0">
                <a:effectLst/>
                <a:latin typeface="+mn-lt"/>
                <a:ea typeface="+mn-ea"/>
                <a:cs typeface="+mn-cs"/>
                <a:sym typeface="Arial"/>
              </a:rPr>
              <a:t> </a:t>
            </a:r>
          </a:p>
          <a:p>
            <a:pPr rtl="0" fontAlgn="base"/>
            <a:r>
              <a:rPr lang="ru-RU" dirty="0"/>
              <a:t>3</a:t>
            </a:r>
            <a:r>
              <a:rPr lang="ru-RU" baseline="0" dirty="0"/>
              <a:t> </a:t>
            </a:r>
            <a:r>
              <a:rPr lang="ru-RU" sz="2800" b="0" i="0" u="sng" strike="noStrike" dirty="0">
                <a:effectLst/>
                <a:latin typeface="+mn-lt"/>
                <a:ea typeface="+mn-ea"/>
                <a:cs typeface="+mn-cs"/>
                <a:sym typeface="Arial"/>
                <a:hlinkClick r:id="rId5"/>
              </a:rPr>
              <a:t>https://www.ncbi.nlm.nih.gov/pmc/articles/PMC6024720/</a:t>
            </a:r>
            <a:r>
              <a:rPr lang="ru-RU" sz="2800" b="0" i="0" u="none" strike="noStrike" dirty="0">
                <a:effectLst/>
                <a:latin typeface="+mn-lt"/>
                <a:ea typeface="+mn-ea"/>
                <a:cs typeface="+mn-cs"/>
                <a:sym typeface="Arial"/>
              </a:rPr>
              <a:t> </a:t>
            </a:r>
          </a:p>
          <a:p>
            <a:pPr rtl="0" fontAlgn="base"/>
            <a:r>
              <a:rPr lang="ru-RU" dirty="0"/>
              <a:t>4 </a:t>
            </a:r>
            <a:r>
              <a:rPr lang="ru-RU" sz="2800" b="0" i="0" u="sng" strike="noStrike" dirty="0">
                <a:effectLst/>
                <a:latin typeface="+mn-lt"/>
                <a:ea typeface="+mn-ea"/>
                <a:cs typeface="+mn-cs"/>
                <a:sym typeface="Arial"/>
                <a:hlinkClick r:id="rId6"/>
              </a:rPr>
              <a:t>https://www.sciencedirect.com/science/article/abs/pii/S0091305715000593</a:t>
            </a:r>
            <a:endParaRPr lang="ru-RU" sz="2800" b="0" i="0" u="none" strike="noStrike" dirty="0">
              <a:effectLst/>
              <a:latin typeface="+mn-lt"/>
              <a:ea typeface="+mn-ea"/>
              <a:cs typeface="+mn-cs"/>
              <a:sym typeface="Arial"/>
            </a:endParaRPr>
          </a:p>
          <a:p>
            <a:pPr rtl="0" fontAlgn="base"/>
            <a:r>
              <a:rPr lang="ru-RU" dirty="0"/>
              <a:t>5 </a:t>
            </a:r>
            <a:r>
              <a:rPr lang="ru-RU" sz="2800" b="0" i="0" u="sng" strike="noStrike" dirty="0">
                <a:effectLst/>
                <a:latin typeface="+mn-lt"/>
                <a:ea typeface="+mn-ea"/>
                <a:cs typeface="+mn-cs"/>
                <a:sym typeface="Arial"/>
                <a:hlinkClick r:id="rId7"/>
              </a:rPr>
              <a:t>https://www.frontiersin.org/articles/10.3389/fvets.2020.569939/full</a:t>
            </a:r>
            <a:endParaRPr lang="ru-RU" sz="2800" b="0" i="0" u="none" strike="noStrike" dirty="0">
              <a:effectLst/>
              <a:latin typeface="+mn-lt"/>
              <a:ea typeface="+mn-ea"/>
              <a:cs typeface="+mn-cs"/>
              <a:sym typeface="Arial"/>
            </a:endParaRPr>
          </a:p>
          <a:p>
            <a:pPr rtl="0" fontAlgn="base"/>
            <a:r>
              <a:rPr lang="ru-RU" dirty="0"/>
              <a:t>6 </a:t>
            </a:r>
            <a:r>
              <a:rPr lang="ru-RU" sz="2800" b="0" i="0" u="sng" strike="noStrike" dirty="0">
                <a:effectLst/>
                <a:latin typeface="+mn-lt"/>
                <a:ea typeface="+mn-ea"/>
                <a:cs typeface="+mn-cs"/>
                <a:sym typeface="Arial"/>
                <a:hlinkClick r:id="rId8"/>
              </a:rPr>
              <a:t>https://pubmed.ncbi.nlm.nih.gov/24211275</a:t>
            </a:r>
            <a:endParaRPr lang="ru-RU" sz="2800" b="0" i="0" u="none" strike="noStrike" dirty="0">
              <a:effectLst/>
              <a:latin typeface="+mn-lt"/>
              <a:ea typeface="+mn-ea"/>
              <a:cs typeface="+mn-cs"/>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rtl="0"/>
            <a:r>
              <a:rPr lang="de-DE" sz="2800" b="1" i="0" u="none" strike="noStrike" dirty="0">
                <a:effectLst/>
                <a:latin typeface="+mn-lt"/>
                <a:ea typeface="+mn-ea"/>
                <a:cs typeface="+mn-cs"/>
                <a:sym typeface="Arial"/>
              </a:rPr>
              <a:t>Anmerkungen zur Studie</a:t>
            </a:r>
          </a:p>
          <a:p>
            <a:pPr rtl="0"/>
            <a:r>
              <a:rPr lang="de-DE" sz="2800" b="0" i="0" u="none" strike="noStrike" dirty="0">
                <a:effectLst/>
                <a:latin typeface="+mn-lt"/>
                <a:ea typeface="+mn-ea"/>
                <a:cs typeface="+mn-cs"/>
                <a:sym typeface="Arial"/>
              </a:rPr>
              <a:t>Im Jahr 2016 wurde erstmals ein umfassender Bericht veröffentlicht, aus dem hervorging, dass Erwachsene in den meisten Regionen der Welt "niedrige" oder "sehr niedrige" Werte an Omega-3-PUFAs - insbesondere Eicosapentaensäure (EPA) und Docosahexaensäure (DHA) - aufweisen. </a:t>
            </a:r>
          </a:p>
          <a:p>
            <a:pPr rtl="0"/>
            <a:br>
              <a:rPr lang="ru-RU" dirty="0"/>
            </a:br>
            <a:r>
              <a:rPr lang="de-DE" sz="2800" b="0" i="0" u="none" strike="noStrike" dirty="0">
                <a:effectLst/>
                <a:latin typeface="+mn-lt"/>
                <a:ea typeface="+mn-ea"/>
                <a:cs typeface="+mn-cs"/>
                <a:sym typeface="Arial"/>
              </a:rPr>
              <a:t>Auf der Grundlage dieser Analyse von 298 Studien wurde eine Karte erstellt, die den EPA- und DHA-Gehalt im Blut gesunder Erwachsener weltweit zeigt.</a:t>
            </a:r>
          </a:p>
          <a:p>
            <a:pPr rtl="0"/>
            <a:br>
              <a:rPr lang="ru-RU" dirty="0"/>
            </a:br>
            <a:r>
              <a:rPr lang="de-DE" sz="2800" b="0" i="0" u="none" strike="noStrike" dirty="0">
                <a:effectLst/>
                <a:latin typeface="+mn-lt"/>
                <a:ea typeface="+mn-ea"/>
                <a:cs typeface="+mn-cs"/>
                <a:sym typeface="Arial"/>
              </a:rPr>
              <a:t>Regionen mit </a:t>
            </a:r>
            <a:r>
              <a:rPr lang="de-DE" sz="2800" b="0" i="0" u="sng" strike="noStrike" dirty="0">
                <a:effectLst/>
                <a:latin typeface="+mn-lt"/>
                <a:ea typeface="+mn-ea"/>
                <a:cs typeface="+mn-cs"/>
                <a:sym typeface="Arial"/>
              </a:rPr>
              <a:t>hohem EPA- und DHA-Gehalt be</a:t>
            </a:r>
            <a:r>
              <a:rPr lang="de-DE" sz="2800" b="0" i="0" u="none" strike="noStrike" dirty="0">
                <a:effectLst/>
                <a:latin typeface="+mn-lt"/>
                <a:ea typeface="+mn-ea"/>
                <a:cs typeface="+mn-cs"/>
                <a:sym typeface="Arial"/>
              </a:rPr>
              <a:t>fanden sich vor allem in Ländern in der Nähe des Japanischen Meeres (Japan, Südkorea und die russische Küstenregion) sowie in Skandinavien (Dänemark, Norwegen und Grönland).</a:t>
            </a:r>
          </a:p>
          <a:p>
            <a:pPr rtl="0"/>
            <a:br>
              <a:rPr lang="ru-RU" dirty="0"/>
            </a:br>
            <a:r>
              <a:rPr lang="de-DE" sz="2800" b="0" i="0" u="sng" dirty="0">
                <a:effectLst/>
                <a:latin typeface="+mn-lt"/>
                <a:ea typeface="+mn-ea"/>
                <a:cs typeface="+mn-cs"/>
                <a:sym typeface="Arial"/>
              </a:rPr>
              <a:t>Mäßiger EPA- und DHA-Gehalt </a:t>
            </a:r>
            <a:r>
              <a:rPr lang="de-DE" sz="2800" b="0" i="0" u="none" dirty="0">
                <a:effectLst/>
                <a:latin typeface="+mn-lt"/>
                <a:ea typeface="+mn-ea"/>
                <a:cs typeface="+mn-cs"/>
                <a:sym typeface="Arial"/>
              </a:rPr>
              <a:t>wurden in Nordkanada, Chile, Island, Finnland, Schweden, Tunesien, Hongkong, der Mongolei und Französisch-Polynesien festgestellt. </a:t>
            </a:r>
          </a:p>
          <a:p>
            <a:pPr rtl="0"/>
            <a:br>
              <a:rPr lang="ru-RU" dirty="0"/>
            </a:br>
            <a:r>
              <a:rPr lang="de-DE" sz="2800" b="0" i="0" u="sng" dirty="0">
                <a:effectLst/>
                <a:latin typeface="+mn-lt"/>
                <a:ea typeface="+mn-ea"/>
                <a:cs typeface="+mn-cs"/>
                <a:sym typeface="Arial"/>
              </a:rPr>
              <a:t>Niedrige EPA- und DHA-Werte </a:t>
            </a:r>
            <a:r>
              <a:rPr lang="de-DE" sz="2800" b="0" i="0" u="none" dirty="0">
                <a:effectLst/>
                <a:latin typeface="+mn-lt"/>
                <a:ea typeface="+mn-ea"/>
                <a:cs typeface="+mn-cs"/>
                <a:sym typeface="Arial"/>
              </a:rPr>
              <a:t>wurden in folgenden Regionen festgestellt: </a:t>
            </a:r>
          </a:p>
          <a:p>
            <a:pPr rtl="0"/>
            <a:r>
              <a:rPr lang="de-DE" sz="2800" b="0" i="0" u="none" dirty="0">
                <a:effectLst/>
                <a:latin typeface="+mn-lt"/>
                <a:ea typeface="+mn-ea"/>
                <a:cs typeface="+mn-cs"/>
                <a:sym typeface="Arial"/>
              </a:rPr>
              <a:t>Europa (Belgien, Tschechische Republik, Frankreich, Deutschland, Schottland, Spanien, Niederlande), </a:t>
            </a:r>
          </a:p>
          <a:p>
            <a:pPr rtl="0"/>
            <a:r>
              <a:rPr lang="de-DE" sz="2800" b="0" i="0" u="none" dirty="0">
                <a:effectLst/>
                <a:latin typeface="+mn-lt"/>
                <a:ea typeface="+mn-ea"/>
                <a:cs typeface="+mn-cs"/>
                <a:sym typeface="Arial"/>
              </a:rPr>
              <a:t>Länder im Nahen Osten (Israel), </a:t>
            </a:r>
          </a:p>
          <a:p>
            <a:pPr rtl="0"/>
            <a:r>
              <a:rPr lang="de-DE" sz="2800" b="0" i="0" u="none" dirty="0">
                <a:effectLst/>
                <a:latin typeface="+mn-lt"/>
                <a:ea typeface="+mn-ea"/>
                <a:cs typeface="+mn-cs"/>
                <a:sym typeface="Arial"/>
              </a:rPr>
              <a:t>Asien (China, Russland und Singapur), </a:t>
            </a:r>
          </a:p>
          <a:p>
            <a:pPr rtl="0"/>
            <a:r>
              <a:rPr lang="de-DE" sz="2800" b="0" i="0" u="none" dirty="0">
                <a:effectLst/>
                <a:latin typeface="+mn-lt"/>
                <a:ea typeface="+mn-ea"/>
                <a:cs typeface="+mn-cs"/>
                <a:sym typeface="Arial"/>
              </a:rPr>
              <a:t>Ozeanien (Australien und Neuseeland)</a:t>
            </a:r>
          </a:p>
          <a:p>
            <a:pPr rtl="0"/>
            <a:r>
              <a:rPr lang="de-DE" sz="2800" b="0" i="0" u="none" dirty="0">
                <a:effectLst/>
                <a:latin typeface="+mn-lt"/>
                <a:ea typeface="+mn-ea"/>
                <a:cs typeface="+mn-cs"/>
                <a:sym typeface="Arial"/>
              </a:rPr>
              <a:t>Afrika (Südafrika und Tansania)</a:t>
            </a:r>
          </a:p>
          <a:p>
            <a:pPr rtl="0"/>
            <a:br>
              <a:rPr lang="ru-RU" dirty="0"/>
            </a:br>
            <a:r>
              <a:rPr lang="de-DE" sz="2800" b="0" i="0" u="sng" dirty="0">
                <a:effectLst/>
                <a:latin typeface="+mn-lt"/>
                <a:ea typeface="+mn-ea"/>
                <a:cs typeface="+mn-cs"/>
                <a:sym typeface="Arial"/>
              </a:rPr>
              <a:t>Sehr niedrige EPA- und DHA-Werte </a:t>
            </a:r>
            <a:r>
              <a:rPr lang="de-DE" sz="2800" b="0" i="0" u="none" dirty="0">
                <a:effectLst/>
                <a:latin typeface="+mn-lt"/>
                <a:ea typeface="+mn-ea"/>
                <a:cs typeface="+mn-cs"/>
                <a:sym typeface="Arial"/>
              </a:rPr>
              <a:t>im Blut wurden in folgenden Ländern festgestellt: </a:t>
            </a:r>
          </a:p>
          <a:p>
            <a:pPr rtl="0"/>
            <a:r>
              <a:rPr lang="de-DE" sz="2800" b="0" i="0" u="none" dirty="0">
                <a:effectLst/>
                <a:latin typeface="+mn-lt"/>
                <a:ea typeface="+mn-ea"/>
                <a:cs typeface="+mn-cs"/>
                <a:sym typeface="Arial"/>
              </a:rPr>
              <a:t>Nordamerika (Kanada und USA), </a:t>
            </a:r>
          </a:p>
          <a:p>
            <a:pPr rtl="0"/>
            <a:r>
              <a:rPr lang="de-DE" sz="2800" b="0" i="0" u="none" dirty="0">
                <a:effectLst/>
                <a:latin typeface="+mn-lt"/>
                <a:ea typeface="+mn-ea"/>
                <a:cs typeface="+mn-cs"/>
                <a:sym typeface="Arial"/>
              </a:rPr>
              <a:t>Mittel- und Südamerika (Guatemala und Brasilien), </a:t>
            </a:r>
          </a:p>
          <a:p>
            <a:pPr rtl="0"/>
            <a:r>
              <a:rPr lang="de-DE" sz="2800" b="0" i="0" u="none" dirty="0">
                <a:effectLst/>
                <a:latin typeface="+mn-lt"/>
                <a:ea typeface="+mn-ea"/>
                <a:cs typeface="+mn-cs"/>
                <a:sym typeface="Arial"/>
              </a:rPr>
              <a:t>Europa (Irland, Vereinigtes Königreich, Italien, Griechenland, Serbien und Türkei), </a:t>
            </a:r>
          </a:p>
          <a:p>
            <a:pPr rtl="0"/>
            <a:r>
              <a:rPr lang="de-DE" sz="2800" b="0" i="0" u="none" dirty="0">
                <a:effectLst/>
                <a:latin typeface="+mn-lt"/>
                <a:ea typeface="+mn-ea"/>
                <a:cs typeface="+mn-cs"/>
                <a:sym typeface="Arial"/>
              </a:rPr>
              <a:t>Der Nahe Osten (Iran und Bahrain) </a:t>
            </a:r>
          </a:p>
          <a:p>
            <a:pPr rtl="0"/>
            <a:r>
              <a:rPr lang="de-DE" sz="2800" b="0" i="0" u="none" dirty="0">
                <a:effectLst/>
                <a:latin typeface="+mn-lt"/>
                <a:ea typeface="+mn-ea"/>
                <a:cs typeface="+mn-cs"/>
                <a:sym typeface="Arial"/>
              </a:rPr>
              <a:t>Südostasien (Indien) </a:t>
            </a:r>
          </a:p>
          <a:p>
            <a:pPr rtl="0"/>
            <a:r>
              <a:rPr lang="de-DE" sz="2800" b="0" i="0" u="none" dirty="0">
                <a:effectLst/>
                <a:latin typeface="+mn-lt"/>
                <a:ea typeface="+mn-ea"/>
                <a:cs typeface="+mn-cs"/>
                <a:sym typeface="Arial"/>
              </a:rPr>
              <a:t>Afrika (Kenia)</a:t>
            </a:r>
          </a:p>
          <a:p>
            <a:pPr rtl="0"/>
            <a:br>
              <a:rPr lang="ru-RU" dirty="0"/>
            </a:br>
            <a:r>
              <a:rPr lang="de-DE" sz="2800" b="0" i="0" u="none" strike="noStrike" dirty="0">
                <a:effectLst/>
                <a:latin typeface="+mn-lt"/>
                <a:ea typeface="+mn-ea"/>
                <a:cs typeface="+mn-cs"/>
                <a:sym typeface="Arial"/>
              </a:rPr>
              <a:t>Es konnten nicht für alle Länder Studien durchgeführt werden, die die Einschlusskriterien erfüllten. Auf der Grundlage von Daten aus den Nachbarländern vermuten die Wissenschaftler jedoch, dass der EPA- und DHA-Gehalt im Blut der Bevölkerung Osteuropas und Zentralasiens höchstwahrscheinlich "niedrig" bis "sehr niedrig" ist.  </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r>
              <a:rPr lang="de-DE" sz="2800" b="0" i="0" u="none" strike="noStrike" dirty="0">
                <a:effectLst/>
                <a:latin typeface="+mn-lt"/>
                <a:ea typeface="+mn-ea"/>
                <a:cs typeface="+mn-cs"/>
                <a:sym typeface="Arial"/>
              </a:rPr>
              <a:t>EPA und DHA werden von Mikroalgen synthetisiert, die von Zooplankton und dann von kleinen und großen Fischen gefressen werden. Auf diese Weise wandern EPA und DHA in der Nahrungskette nach oben und landen im Fleisch von Thunfisch, Makrele, Seelachs oder anderen Kaltwasserfischen. </a:t>
            </a:r>
          </a:p>
          <a:p>
            <a:pPr rtl="0"/>
            <a:br>
              <a:rPr lang="ru-RU" dirty="0"/>
            </a:br>
            <a:r>
              <a:rPr lang="de-DE" sz="2800" b="0" i="0" u="none" strike="noStrike" dirty="0">
                <a:effectLst/>
                <a:latin typeface="+mn-lt"/>
                <a:ea typeface="+mn-ea"/>
                <a:cs typeface="+mn-cs"/>
                <a:sym typeface="Arial"/>
              </a:rPr>
              <a:t>In den Regalen der Geschäfte findet sich überwiegend Fisch aus Zuchtbetrieben. Der EPA- und DHA-Gehalt von "Aquakultur"-Lachs beispielsweise hängt zu fast 100 % davon ab, wie viel EPA und DHA dem Mischfutter zugesetzt wird (oder auch nicht). </a:t>
            </a: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2441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rtl="0"/>
            <a:r>
              <a:rPr lang="de-DE" sz="2800" b="0" i="0" u="none" strike="noStrike" dirty="0">
                <a:effectLst/>
                <a:latin typeface="+mn-lt"/>
                <a:ea typeface="+mn-ea"/>
                <a:cs typeface="+mn-cs"/>
                <a:sym typeface="Arial"/>
              </a:rPr>
              <a:t>Zur Herstellung eines Nahrungsergänzungsmittels mit einer hohen Konzentration an Omega-3-Fettsäuren wird zunächst das Fett von der Fischmasse getrennt. Anschließend werden die verschiedenen Fettsäureverbindungen umgewandelt und EPA und DHA extrahiert, um durch </a:t>
            </a:r>
            <a:r>
              <a:rPr lang="de-DE" sz="2800" b="1" i="0" u="none" strike="noStrike" dirty="0" err="1">
                <a:effectLst/>
                <a:latin typeface="+mn-lt"/>
                <a:ea typeface="+mn-ea"/>
                <a:cs typeface="+mn-cs"/>
                <a:sym typeface="Arial"/>
              </a:rPr>
              <a:t>Umesterung</a:t>
            </a:r>
            <a:r>
              <a:rPr lang="de-DE" sz="2800" b="0" i="0" u="none" strike="noStrike" dirty="0">
                <a:effectLst/>
                <a:latin typeface="+mn-lt"/>
                <a:ea typeface="+mn-ea"/>
                <a:cs typeface="+mn-cs"/>
                <a:sym typeface="Arial"/>
              </a:rPr>
              <a:t> ein angereichertes Produkt herzustellen. </a:t>
            </a:r>
          </a:p>
          <a:p>
            <a:pPr rtl="0"/>
            <a:br>
              <a:rPr lang="ru-RU" dirty="0"/>
            </a:br>
            <a:r>
              <a:rPr lang="de-DE" sz="2800" b="1" i="0" u="none" strike="noStrike" dirty="0">
                <a:effectLst/>
                <a:latin typeface="+mn-lt"/>
                <a:ea typeface="+mn-ea"/>
                <a:cs typeface="+mn-cs"/>
                <a:sym typeface="Arial"/>
              </a:rPr>
              <a:t>Wie geschieht das?</a:t>
            </a:r>
            <a:br>
              <a:rPr lang="ru-RU" sz="2800" b="1" i="0" u="none" strike="noStrike" dirty="0">
                <a:effectLst/>
                <a:latin typeface="+mn-lt"/>
                <a:ea typeface="+mn-ea"/>
                <a:cs typeface="+mn-cs"/>
                <a:sym typeface="Arial"/>
              </a:rPr>
            </a:br>
            <a:r>
              <a:rPr lang="de-DE" sz="2800" b="0" i="0" u="none" strike="noStrike" dirty="0">
                <a:effectLst/>
                <a:latin typeface="+mn-lt"/>
                <a:ea typeface="+mn-ea"/>
                <a:cs typeface="+mn-cs"/>
                <a:sym typeface="Arial"/>
              </a:rPr>
              <a:t>Unter bestimmten Bedingungen wird Ethanol, ein einatomiger Alkohol, der nur ein Fettsäuremolekül aufnehmen kann, dem natürlichen Fischfett zugesetzt, und die Fettsäure-Austauschreaktion zwischen Glycerin und Ethanol führt zu drei Arten von Ethanol Verbindungen: nur mit PUFAs, nur mit einfach ungesättigten Fettsäuren und nur mit gesättigten Fettsäuren. </a:t>
            </a:r>
          </a:p>
          <a:p>
            <a:pPr rtl="0"/>
            <a:r>
              <a:rPr lang="de-DE" sz="2800" b="0" i="0" u="none" strike="noStrike" dirty="0">
                <a:effectLst/>
                <a:latin typeface="+mn-lt"/>
                <a:ea typeface="+mn-ea"/>
                <a:cs typeface="+mn-cs"/>
                <a:sym typeface="Arial"/>
              </a:rPr>
              <a:t>Die nächste Aufgabe besteht darin, Ethanol Verbindungen mit PUFAs von allen anderen zu trennen. Ethanol-PUFA-Verbindungen sind unter allen gebildeten Verbindungen die leichtesten, flüssigsten und beweglichsten, so dass sie durch Absenken der Temperatur und Zentrifugieren abgetrennt werden können. So entsteht die </a:t>
            </a:r>
            <a:r>
              <a:rPr lang="de-DE" sz="2800" b="1" i="0" u="none" strike="noStrike" dirty="0" err="1">
                <a:effectLst/>
                <a:latin typeface="+mn-lt"/>
                <a:ea typeface="+mn-ea"/>
                <a:cs typeface="+mn-cs"/>
                <a:sym typeface="Arial"/>
              </a:rPr>
              <a:t>Ethylesterform</a:t>
            </a:r>
            <a:r>
              <a:rPr lang="de-DE" sz="2800" b="1" i="0" u="none" strike="noStrike" dirty="0">
                <a:effectLst/>
                <a:latin typeface="+mn-lt"/>
                <a:ea typeface="+mn-ea"/>
                <a:cs typeface="+mn-cs"/>
                <a:sym typeface="Arial"/>
              </a:rPr>
              <a:t> der Omega-3-PUFAs. </a:t>
            </a:r>
          </a:p>
          <a:p>
            <a:pPr rtl="0"/>
            <a:endParaRPr lang="ru-RU" dirty="0"/>
          </a:p>
          <a:p>
            <a:pPr rtl="0"/>
            <a:r>
              <a:rPr lang="de-DE" dirty="0"/>
              <a:t>Dann überlegten die Wissenschaftler, wie sie die Konzentration von EPA und DHA weiter erhöhen könnten, und kamen auf die Idee, die </a:t>
            </a:r>
            <a:r>
              <a:rPr lang="de-DE" b="1" dirty="0" err="1"/>
              <a:t>Ethylesterform</a:t>
            </a:r>
            <a:r>
              <a:rPr lang="de-DE" b="1" dirty="0"/>
              <a:t> von DHA und EPA wieder </a:t>
            </a:r>
            <a:r>
              <a:rPr lang="de-DE" b="1" dirty="0" err="1"/>
              <a:t>umzuestern</a:t>
            </a:r>
            <a:r>
              <a:rPr lang="de-DE" b="1" dirty="0"/>
              <a:t>.</a:t>
            </a:r>
          </a:p>
          <a:p>
            <a:pPr rtl="0"/>
            <a:r>
              <a:rPr lang="de-DE" dirty="0"/>
              <a:t>Das Verfahren wurde als </a:t>
            </a:r>
            <a:r>
              <a:rPr lang="de-DE" b="1" dirty="0"/>
              <a:t>"Wiederveresterung" </a:t>
            </a:r>
            <a:r>
              <a:rPr lang="de-DE" dirty="0"/>
              <a:t>bezeichnet, da es sich um eine Rückreaktion handelt, die ähnlich abläuft, bei der jedoch alles entfernt wird, was sich zuvor verfestigt hat, und alles, was fließfähig ist (die </a:t>
            </a:r>
            <a:r>
              <a:rPr lang="de-DE" dirty="0" err="1"/>
              <a:t>Ethylesterverbindungen</a:t>
            </a:r>
            <a:r>
              <a:rPr lang="de-DE" dirty="0"/>
              <a:t> mit PUFAs). Dadurch erhöht sich die Konzentration der Omega-3-Säuren nochmals und sie nehmen eine ähnliche Form wie ihre natürliche Form an - die angereicherte </a:t>
            </a:r>
            <a:r>
              <a:rPr lang="de-DE" dirty="0" err="1"/>
              <a:t>Triglyceridform</a:t>
            </a:r>
            <a:r>
              <a:rPr lang="de-DE" dirty="0"/>
              <a:t>.</a:t>
            </a:r>
            <a:endParaRPr lang="ru-RU" dirty="0">
              <a:effectLst/>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06"/>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311698" y="2150847"/>
            <a:ext cx="8520604" cy="841803"/>
          </a:xfrm>
          <a:prstGeom prst="rect">
            <a:avLst/>
          </a:prstGeom>
        </p:spPr>
        <p:txBody>
          <a:bodyPr anchor="ctr"/>
          <a:lstStyle>
            <a:lvl1pPr algn="ctr">
              <a:defRPr sz="3600"/>
            </a:lvl1pPr>
          </a:lstStyle>
          <a:p>
            <a:r>
              <a:t>Текст заголовка</a:t>
            </a:r>
          </a:p>
        </p:txBody>
      </p:sp>
      <p:sp>
        <p:nvSpPr>
          <p:cNvPr id="21"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13"/>
          </p:nvPr>
        </p:nvSpPr>
        <p:spPr>
          <a:xfrm>
            <a:off x="4832396" y="1152475"/>
            <a:ext cx="3999906" cy="3416400"/>
          </a:xfrm>
          <a:prstGeom prst="rect">
            <a:avLst/>
          </a:prstGeom>
        </p:spPr>
        <p:txBody>
          <a:bodyPr/>
          <a:lstStyle/>
          <a:p>
            <a:endParaRP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13"/>
          </p:nvPr>
        </p:nvSpPr>
        <p:spPr>
          <a:xfrm>
            <a:off x="4939500" y="724071"/>
            <a:ext cx="3837000" cy="3695108"/>
          </a:xfrm>
          <a:prstGeom prst="rect">
            <a:avLst/>
          </a:prstGeom>
        </p:spPr>
        <p:txBody>
          <a:bodyPr anchor="ctr"/>
          <a:lstStyle/>
          <a:p>
            <a:endParaRP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06"/>
          </a:xfrm>
          <a:prstGeom prst="rect">
            <a:avLst/>
          </a:prstGeom>
        </p:spPr>
        <p:txBody>
          <a:bodyPr anchor="ctr"/>
          <a:lstStyle>
            <a:lvl1pPr marL="0" indent="228600">
              <a:lnSpc>
                <a:spcPct val="100000"/>
              </a:lnSpc>
              <a:buClrTx/>
              <a:buSzTx/>
              <a:buFontTx/>
              <a:buNone/>
            </a:lvl1pPr>
            <a:lvl2pPr marL="1919514" indent="-408213">
              <a:lnSpc>
                <a:spcPct val="100000"/>
              </a:lnSpc>
              <a:buClrTx/>
              <a:buFontTx/>
            </a:lvl2pPr>
            <a:lvl3pPr marL="2376714">
              <a:lnSpc>
                <a:spcPct val="100000"/>
              </a:lnSpc>
              <a:buClrTx/>
              <a:buFontTx/>
            </a:lvl3pPr>
            <a:lvl4pPr marL="2833914">
              <a:lnSpc>
                <a:spcPct val="100000"/>
              </a:lnSpc>
              <a:buClrTx/>
              <a:buFontTx/>
            </a:lvl4pPr>
            <a:lvl5pPr marL="32911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latin typeface="+mn-lt"/>
                <a:ea typeface="+mn-ea"/>
                <a:cs typeface="+mn-cs"/>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hyperlink" Target="https://doi.org/10.1016/j.plefa.2010.06.007"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pubmed.ncbi.nlm.nih.gov/21063431/" TargetMode="External"/><Relationship Id="rId5" Type="http://schemas.openxmlformats.org/officeDocument/2006/relationships/hyperlink" Target="https://pubmed.ncbi.nlm.nih.gov/20638827/"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016/j.pbb.2015.02.018" TargetMode="External"/><Relationship Id="rId13" Type="http://schemas.openxmlformats.org/officeDocument/2006/relationships/hyperlink" Target="https://doi.org/10.1016/j.plefa.2010.06.007" TargetMode="External"/><Relationship Id="rId3" Type="http://schemas.openxmlformats.org/officeDocument/2006/relationships/image" Target="../media/image5.jpeg"/><Relationship Id="rId7" Type="http://schemas.openxmlformats.org/officeDocument/2006/relationships/hyperlink" Target="https://doi.org/10.3390/nu10060668" TargetMode="External"/><Relationship Id="rId12" Type="http://schemas.openxmlformats.org/officeDocument/2006/relationships/hyperlink" Target="https://pubmed.ncbi.nlm.nih.gov/21063431/"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doi.org/10.1152/ajpheart.00677.2018" TargetMode="External"/><Relationship Id="rId11" Type="http://schemas.openxmlformats.org/officeDocument/2006/relationships/hyperlink" Target="https://doi.org/10.1016/j.plipres.2016.05.001" TargetMode="External"/><Relationship Id="rId5" Type="http://schemas.openxmlformats.org/officeDocument/2006/relationships/hyperlink" Target="https://doi.org/10.1080/10408398.2018.1492901" TargetMode="External"/><Relationship Id="rId10" Type="http://schemas.openxmlformats.org/officeDocument/2006/relationships/hyperlink" Target="https://doi.org/10.1016/j.taap.2013.10.030" TargetMode="External"/><Relationship Id="rId4" Type="http://schemas.openxmlformats.org/officeDocument/2006/relationships/image" Target="../media/image6.png"/><Relationship Id="rId9" Type="http://schemas.openxmlformats.org/officeDocument/2006/relationships/hyperlink" Target="https://doi.org/10.3389/fvets.2020.5699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doi.org/10.1016/j.plipres.2016.05.001" TargetMode="External"/><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hyperlink" Target="https://www.sciencedirect.com/science/article/pii/S0163782715300333"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109" name="shutterstock_2122618271.jpg" descr="shutterstock_2122618271.jpg"/>
          <p:cNvPicPr>
            <a:picLocks noChangeAspect="1"/>
          </p:cNvPicPr>
          <p:nvPr/>
        </p:nvPicPr>
        <p:blipFill>
          <a:blip r:embed="rId3"/>
          <a:srcRect l="16279" t="8139" b="8138"/>
          <a:stretch>
            <a:fillRect/>
          </a:stretch>
        </p:blipFill>
        <p:spPr>
          <a:xfrm>
            <a:off x="0" y="0"/>
            <a:ext cx="9144000" cy="5143501"/>
          </a:xfrm>
          <a:prstGeom prst="rect">
            <a:avLst/>
          </a:prstGeom>
          <a:ln w="12700">
            <a:miter lim="400000"/>
          </a:ln>
        </p:spPr>
      </p:pic>
      <p:pic>
        <p:nvPicPr>
          <p:cNvPr id="110" name="CCI_logo_new_Монтажная область 1.png" descr="CCI_logo_new_Монтажная область 1.png"/>
          <p:cNvPicPr>
            <a:picLocks noChangeAspect="1"/>
          </p:cNvPicPr>
          <p:nvPr/>
        </p:nvPicPr>
        <p:blipFill>
          <a:blip r:embed="rId4"/>
          <a:stretch>
            <a:fillRect/>
          </a:stretch>
        </p:blipFill>
        <p:spPr>
          <a:xfrm>
            <a:off x="393700" y="451832"/>
            <a:ext cx="1053673" cy="264165"/>
          </a:xfrm>
          <a:prstGeom prst="rect">
            <a:avLst/>
          </a:prstGeom>
          <a:ln w="12700">
            <a:miter lim="400000"/>
          </a:ln>
        </p:spPr>
      </p:pic>
      <p:sp>
        <p:nvSpPr>
          <p:cNvPr id="111"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de-DE"/>
              <a:t>Bleib im Rhythmus!</a:t>
            </a:r>
            <a:br>
              <a:rPr lang="de-DE" dirty="0"/>
            </a:br>
            <a:endParaRPr dirty="0"/>
          </a:p>
        </p:txBody>
      </p:sp>
      <p:sp>
        <p:nvSpPr>
          <p:cNvPr id="112" name="O!Mega-3 TG"/>
          <p:cNvSpPr txBox="1"/>
          <p:nvPr/>
        </p:nvSpPr>
        <p:spPr>
          <a:xfrm>
            <a:off x="406399" y="1016000"/>
            <a:ext cx="3583649" cy="1161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61"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62" name="Линия"/>
          <p:cNvSpPr/>
          <p:nvPr/>
        </p:nvSpPr>
        <p:spPr>
          <a:xfrm flipV="1">
            <a:off x="412750" y="1002124"/>
            <a:ext cx="8318501" cy="3370"/>
          </a:xfrm>
          <a:prstGeom prst="line">
            <a:avLst/>
          </a:prstGeom>
          <a:ln w="19050">
            <a:solidFill>
              <a:srgbClr val="FFFFFF"/>
            </a:solidFill>
          </a:ln>
        </p:spPr>
        <p:txBody>
          <a:bodyPr lIns="45718" tIns="45718" rIns="45718" bIns="45718"/>
          <a:lstStyle/>
          <a:p>
            <a:endParaRPr/>
          </a:p>
        </p:txBody>
      </p:sp>
      <p:sp>
        <p:nvSpPr>
          <p:cNvPr id="263" name="Существуют 3 формы соединений омега-3:"/>
          <p:cNvSpPr txBox="1"/>
          <p:nvPr/>
        </p:nvSpPr>
        <p:spPr>
          <a:xfrm>
            <a:off x="406400" y="406400"/>
            <a:ext cx="7832272" cy="33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de-DE" sz="2400" dirty="0"/>
              <a:t>Es gibt eine Vielzahl von EPA- und DHA-Verbindungen:</a:t>
            </a:r>
            <a:endParaRPr sz="2400" dirty="0"/>
          </a:p>
        </p:txBody>
      </p:sp>
      <p:sp>
        <p:nvSpPr>
          <p:cNvPr id="264"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69" name="Группа"/>
          <p:cNvGrpSpPr/>
          <p:nvPr/>
        </p:nvGrpSpPr>
        <p:grpSpPr>
          <a:xfrm>
            <a:off x="6337975" y="1384300"/>
            <a:ext cx="1841502" cy="3733800"/>
            <a:chOff x="0" y="0"/>
            <a:chExt cx="1841501" cy="3733800"/>
          </a:xfrm>
        </p:grpSpPr>
        <p:sp>
          <p:nvSpPr>
            <p:cNvPr id="265" name="Восстановленная…"/>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de-DE" dirty="0"/>
                <a:t>Angereicherte </a:t>
              </a:r>
            </a:p>
            <a:p>
              <a:pPr>
                <a:defRPr sz="1300">
                  <a:solidFill>
                    <a:srgbClr val="FEE6AF"/>
                  </a:solidFill>
                  <a:latin typeface="Gilroy Bold"/>
                  <a:ea typeface="Gilroy Bold"/>
                  <a:cs typeface="Gilroy Bold"/>
                  <a:sym typeface="Gilroy Bold"/>
                </a:defRPr>
              </a:pPr>
              <a:r>
                <a:rPr lang="de-DE" dirty="0" err="1"/>
                <a:t>Triglyceridform</a:t>
              </a:r>
              <a:endParaRPr dirty="0"/>
            </a:p>
          </p:txBody>
        </p:sp>
        <p:sp>
          <p:nvSpPr>
            <p:cNvPr id="266" name="используется в современных  диетических добавках"/>
            <p:cNvSpPr/>
            <p:nvPr/>
          </p:nvSpPr>
          <p:spPr>
            <a:xfrm>
              <a:off x="0" y="5207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de-DE" dirty="0"/>
                <a:t>Hat in den letzten Jahren </a:t>
              </a:r>
            </a:p>
            <a:p>
              <a:pPr>
                <a:defRPr sz="1100">
                  <a:solidFill>
                    <a:srgbClr val="FFFFFF"/>
                  </a:solidFill>
                  <a:latin typeface="Gilroy Regular"/>
                  <a:ea typeface="Gilroy Regular"/>
                  <a:cs typeface="Gilroy Regular"/>
                  <a:sym typeface="Gilroy Regular"/>
                </a:defRPr>
              </a:pPr>
              <a:r>
                <a:rPr lang="de-DE" dirty="0"/>
                <a:t>an Popularität gewonnen</a:t>
              </a:r>
              <a:endParaRPr dirty="0"/>
            </a:p>
          </p:txBody>
        </p:sp>
        <p:sp>
          <p:nvSpPr>
            <p:cNvPr id="267" name="Соединение с 3 молекулами  ПНЖК*"/>
            <p:cNvSpPr/>
            <p:nvPr/>
          </p:nvSpPr>
          <p:spPr>
            <a:xfrm>
              <a:off x="0" y="24638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de-DE" dirty="0"/>
                <a:t>Verbindung mit 3 </a:t>
              </a:r>
            </a:p>
            <a:p>
              <a:pPr>
                <a:defRPr sz="1100">
                  <a:solidFill>
                    <a:srgbClr val="FFFFFF"/>
                  </a:solidFill>
                  <a:latin typeface="Gilroy Regular"/>
                  <a:ea typeface="Gilroy Regular"/>
                  <a:cs typeface="Gilroy Regular"/>
                  <a:sym typeface="Gilroy Regular"/>
                </a:defRPr>
              </a:pPr>
              <a:r>
                <a:rPr lang="de-DE" dirty="0"/>
                <a:t>PUFA-Molekülen*</a:t>
              </a:r>
              <a:endParaRPr dirty="0"/>
            </a:p>
          </p:txBody>
        </p:sp>
        <p:pic>
          <p:nvPicPr>
            <p:cNvPr id="268" name="Безымянный-1-30.png" descr="Безымянный-1-30.png"/>
            <p:cNvPicPr>
              <a:picLocks noChangeAspect="1"/>
            </p:cNvPicPr>
            <p:nvPr/>
          </p:nvPicPr>
          <p:blipFill>
            <a:blip r:embed="rId5"/>
            <a:stretch>
              <a:fillRect/>
            </a:stretch>
          </p:blipFill>
          <p:spPr>
            <a:xfrm>
              <a:off x="0" y="1075124"/>
              <a:ext cx="1841502" cy="1082342"/>
            </a:xfrm>
            <a:prstGeom prst="rect">
              <a:avLst/>
            </a:prstGeom>
            <a:ln w="12700" cap="flat">
              <a:noFill/>
              <a:miter lim="400000"/>
            </a:ln>
            <a:effectLst/>
          </p:spPr>
        </p:pic>
      </p:grpSp>
      <p:grpSp>
        <p:nvGrpSpPr>
          <p:cNvPr id="274" name="Группа"/>
          <p:cNvGrpSpPr/>
          <p:nvPr/>
        </p:nvGrpSpPr>
        <p:grpSpPr>
          <a:xfrm>
            <a:off x="406400" y="1384300"/>
            <a:ext cx="1841501" cy="3733800"/>
            <a:chOff x="0" y="0"/>
            <a:chExt cx="1841500" cy="3733800"/>
          </a:xfrm>
        </p:grpSpPr>
        <p:sp>
          <p:nvSpPr>
            <p:cNvPr id="270" name="Природная…"/>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de-DE" dirty="0"/>
                <a:t>Natürliche </a:t>
              </a:r>
            </a:p>
            <a:p>
              <a:pPr>
                <a:defRPr sz="1300">
                  <a:solidFill>
                    <a:srgbClr val="FEE6AF"/>
                  </a:solidFill>
                  <a:latin typeface="Gilroy Bold"/>
                  <a:ea typeface="Gilroy Bold"/>
                  <a:cs typeface="Gilroy Bold"/>
                  <a:sym typeface="Gilroy Bold"/>
                </a:defRPr>
              </a:pPr>
              <a:r>
                <a:rPr lang="de-DE" dirty="0" err="1"/>
                <a:t>Triglyceridform</a:t>
              </a:r>
              <a:endParaRPr dirty="0"/>
            </a:p>
          </p:txBody>
        </p:sp>
        <p:sp>
          <p:nvSpPr>
            <p:cNvPr id="271" name="представлена…"/>
            <p:cNvSpPr/>
            <p:nvPr/>
          </p:nvSpPr>
          <p:spPr>
            <a:xfrm>
              <a:off x="0" y="5207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de-DE" dirty="0"/>
                <a:t>Im Fett von Fischen </a:t>
              </a:r>
            </a:p>
            <a:p>
              <a:pPr>
                <a:defRPr sz="1100">
                  <a:solidFill>
                    <a:srgbClr val="FFFFFF"/>
                  </a:solidFill>
                  <a:latin typeface="Gilroy Regular"/>
                  <a:ea typeface="Gilroy Regular"/>
                  <a:cs typeface="Gilroy Regular"/>
                  <a:sym typeface="Gilroy Regular"/>
                </a:defRPr>
              </a:pPr>
              <a:r>
                <a:rPr lang="de-DE" dirty="0"/>
                <a:t>enthalten</a:t>
              </a:r>
              <a:endParaRPr dirty="0"/>
            </a:p>
          </p:txBody>
        </p:sp>
        <p:sp>
          <p:nvSpPr>
            <p:cNvPr id="272" name="Соединение с 3 молекулами  различных жирных кислот"/>
            <p:cNvSpPr/>
            <p:nvPr/>
          </p:nvSpPr>
          <p:spPr>
            <a:xfrm>
              <a:off x="0" y="24638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de-DE" dirty="0"/>
                <a:t>Verbindung mit 3 Molekülen </a:t>
              </a:r>
            </a:p>
            <a:p>
              <a:pPr>
                <a:defRPr sz="1100">
                  <a:solidFill>
                    <a:srgbClr val="FFFFFF"/>
                  </a:solidFill>
                  <a:latin typeface="Gilroy Regular"/>
                  <a:ea typeface="Gilroy Regular"/>
                  <a:cs typeface="Gilroy Regular"/>
                  <a:sym typeface="Gilroy Regular"/>
                </a:defRPr>
              </a:pPr>
              <a:r>
                <a:rPr lang="de-DE" dirty="0"/>
                <a:t>verschiedener Fettsäuren </a:t>
              </a:r>
              <a:endParaRPr dirty="0"/>
            </a:p>
          </p:txBody>
        </p:sp>
        <p:pic>
          <p:nvPicPr>
            <p:cNvPr id="273" name="Безымянный-1-28.png" descr="Безымянный-1-28.png"/>
            <p:cNvPicPr>
              <a:picLocks noChangeAspect="1"/>
            </p:cNvPicPr>
            <p:nvPr/>
          </p:nvPicPr>
          <p:blipFill>
            <a:blip r:embed="rId6"/>
            <a:stretch>
              <a:fillRect/>
            </a:stretch>
          </p:blipFill>
          <p:spPr>
            <a:xfrm>
              <a:off x="0" y="1066439"/>
              <a:ext cx="1841501" cy="1081599"/>
            </a:xfrm>
            <a:prstGeom prst="rect">
              <a:avLst/>
            </a:prstGeom>
            <a:ln w="12700" cap="flat">
              <a:noFill/>
              <a:miter lim="400000"/>
            </a:ln>
            <a:effectLst/>
          </p:spPr>
        </p:pic>
      </p:grpSp>
      <p:grpSp>
        <p:nvGrpSpPr>
          <p:cNvPr id="279" name="Группа"/>
          <p:cNvGrpSpPr/>
          <p:nvPr/>
        </p:nvGrpSpPr>
        <p:grpSpPr>
          <a:xfrm>
            <a:off x="3417921" y="1384300"/>
            <a:ext cx="1841506" cy="2802355"/>
            <a:chOff x="-2" y="0"/>
            <a:chExt cx="1841505" cy="2802354"/>
          </a:xfrm>
        </p:grpSpPr>
        <p:sp>
          <p:nvSpPr>
            <p:cNvPr id="275" name="Синтезированная…"/>
            <p:cNvSpPr txBox="1"/>
            <p:nvPr/>
          </p:nvSpPr>
          <p:spPr>
            <a:xfrm>
              <a:off x="0" y="0"/>
              <a:ext cx="1243929" cy="200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300">
                  <a:solidFill>
                    <a:srgbClr val="FEE6AF"/>
                  </a:solidFill>
                  <a:latin typeface="Gilroy Bold"/>
                  <a:ea typeface="Gilroy Bold"/>
                  <a:cs typeface="Gilroy Bold"/>
                  <a:sym typeface="Gilroy Bold"/>
                </a:defRPr>
              </a:lvl1pPr>
            </a:lstStyle>
            <a:p>
              <a:r>
                <a:rPr lang="de-DE" dirty="0"/>
                <a:t>Ethylester-Form</a:t>
              </a:r>
              <a:endParaRPr dirty="0"/>
            </a:p>
          </p:txBody>
        </p:sp>
        <p:sp>
          <p:nvSpPr>
            <p:cNvPr id="276" name="давно применяется  в диетических добавках"/>
            <p:cNvSpPr txBox="1"/>
            <p:nvPr/>
          </p:nvSpPr>
          <p:spPr>
            <a:xfrm>
              <a:off x="0" y="304800"/>
              <a:ext cx="1476365" cy="507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de-DE" dirty="0"/>
                <a:t>Wird seit langem in </a:t>
              </a:r>
            </a:p>
            <a:p>
              <a:pPr>
                <a:defRPr sz="1100">
                  <a:solidFill>
                    <a:srgbClr val="FFFFFF"/>
                  </a:solidFill>
                  <a:latin typeface="Gilroy Regular"/>
                  <a:ea typeface="Gilroy Regular"/>
                  <a:cs typeface="Gilroy Regular"/>
                  <a:sym typeface="Gilroy Regular"/>
                </a:defRPr>
              </a:pPr>
              <a:r>
                <a:rPr lang="de-DE" dirty="0"/>
                <a:t>Nahrungsergänzungs-</a:t>
              </a:r>
            </a:p>
            <a:p>
              <a:pPr>
                <a:defRPr sz="1100">
                  <a:solidFill>
                    <a:srgbClr val="FFFFFF"/>
                  </a:solidFill>
                  <a:latin typeface="Gilroy Regular"/>
                  <a:ea typeface="Gilroy Regular"/>
                  <a:cs typeface="Gilroy Regular"/>
                  <a:sym typeface="Gilroy Regular"/>
                </a:defRPr>
              </a:pPr>
              <a:r>
                <a:rPr lang="de-DE" dirty="0"/>
                <a:t>mitteln verwendet</a:t>
              </a:r>
            </a:p>
          </p:txBody>
        </p:sp>
        <p:sp>
          <p:nvSpPr>
            <p:cNvPr id="277" name="Соединение с 1 молекулой ПНЖК"/>
            <p:cNvSpPr txBox="1"/>
            <p:nvPr/>
          </p:nvSpPr>
          <p:spPr>
            <a:xfrm>
              <a:off x="0" y="2463800"/>
              <a:ext cx="1484380" cy="3385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FFFFF"/>
                  </a:solidFill>
                  <a:latin typeface="Gilroy Regular"/>
                  <a:ea typeface="Gilroy Regular"/>
                  <a:cs typeface="Gilroy Regular"/>
                  <a:sym typeface="Gilroy Regular"/>
                </a:defRPr>
              </a:lvl1pPr>
            </a:lstStyle>
            <a:p>
              <a:r>
                <a:rPr lang="de-DE" dirty="0"/>
                <a:t>Verbindung mit einem </a:t>
              </a:r>
            </a:p>
            <a:p>
              <a:r>
                <a:rPr lang="de-DE" dirty="0"/>
                <a:t>PUFA-Molekül</a:t>
              </a:r>
              <a:endParaRPr dirty="0"/>
            </a:p>
          </p:txBody>
        </p:sp>
        <p:pic>
          <p:nvPicPr>
            <p:cNvPr id="278" name="Безымянный-1 (2)-23 1.png" descr="Безымянный-1 (2)-23 1.png"/>
            <p:cNvPicPr>
              <a:picLocks noChangeAspect="1"/>
            </p:cNvPicPr>
            <p:nvPr/>
          </p:nvPicPr>
          <p:blipFill>
            <a:blip r:embed="rId7"/>
            <a:srcRect/>
            <a:stretch>
              <a:fillRect/>
            </a:stretch>
          </p:blipFill>
          <p:spPr>
            <a:xfrm>
              <a:off x="-2" y="1301575"/>
              <a:ext cx="1841505" cy="453411"/>
            </a:xfrm>
            <a:prstGeom prst="rect">
              <a:avLst/>
            </a:prstGeom>
            <a:ln w="12700" cap="flat">
              <a:noFill/>
              <a:miter lim="400000"/>
            </a:ln>
            <a:effectLst/>
          </p:spPr>
        </p:pic>
      </p:grpSp>
      <p:sp>
        <p:nvSpPr>
          <p:cNvPr id="280" name="*преимущественно"/>
          <p:cNvSpPr txBox="1"/>
          <p:nvPr/>
        </p:nvSpPr>
        <p:spPr>
          <a:xfrm>
            <a:off x="6616699" y="4787900"/>
            <a:ext cx="755015" cy="123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a:solidFill>
                  <a:srgbClr val="FFFFFF"/>
                </a:solidFill>
                <a:latin typeface="Gilroy Regular"/>
                <a:ea typeface="Gilroy Regular"/>
                <a:cs typeface="Gilroy Regular"/>
                <a:sym typeface="Gilroy Regular"/>
              </a:defRPr>
            </a:lvl1pPr>
          </a:lstStyle>
          <a:p>
            <a:r>
              <a:rPr lang="de-DE" dirty="0"/>
              <a:t>*vorwiegend</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85" name="shutterstock_2119296191.jpg" descr="shutterstock_2119296191.jpg"/>
          <p:cNvPicPr>
            <a:picLocks noChangeAspect="1"/>
          </p:cNvPicPr>
          <p:nvPr/>
        </p:nvPicPr>
        <p:blipFill>
          <a:blip r:embed="rId4"/>
          <a:stretch>
            <a:fillRect/>
          </a:stretch>
        </p:blipFill>
        <p:spPr>
          <a:xfrm>
            <a:off x="0" y="0"/>
            <a:ext cx="9144000" cy="5143500"/>
          </a:xfrm>
          <a:prstGeom prst="rect">
            <a:avLst/>
          </a:prstGeom>
          <a:ln w="12700">
            <a:miter lim="400000"/>
          </a:ln>
        </p:spPr>
      </p:pic>
      <p:sp>
        <p:nvSpPr>
          <p:cNvPr id="286" name="Сквиркл"/>
          <p:cNvSpPr/>
          <p:nvPr/>
        </p:nvSpPr>
        <p:spPr>
          <a:xfrm>
            <a:off x="1460500" y="4607169"/>
            <a:ext cx="1511300" cy="383931"/>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287" name="читать исследование"/>
          <p:cNvSpPr txBox="1"/>
          <p:nvPr/>
        </p:nvSpPr>
        <p:spPr>
          <a:xfrm>
            <a:off x="1830275" y="4612064"/>
            <a:ext cx="714939" cy="370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de-DE" dirty="0">
                <a:hlinkClick r:id="rId5"/>
              </a:rPr>
              <a:t>Studie lesen</a:t>
            </a:r>
            <a:br>
              <a:rPr lang="de-DE" dirty="0">
                <a:hlinkClick r:id="rId5"/>
              </a:rPr>
            </a:br>
            <a:br>
              <a:rPr lang="de-DE" dirty="0">
                <a:hlinkClick r:id="rId5"/>
              </a:rPr>
            </a:br>
            <a:r>
              <a:rPr lang="de-DE" dirty="0">
                <a:hlinkClick r:id="rId6"/>
              </a:rPr>
              <a:t>Studie lesen</a:t>
            </a:r>
            <a:endParaRPr dirty="0">
              <a:hlinkClick r:id="rId5"/>
            </a:endParaRPr>
          </a:p>
        </p:txBody>
      </p:sp>
      <p:sp>
        <p:nvSpPr>
          <p:cNvPr id="288" name="Триглицеридная форма  ЭПК и ДГК более привычна  для организма, поэтому пищеварительным ферментам легче работать с ней."/>
          <p:cNvSpPr txBox="1"/>
          <p:nvPr/>
        </p:nvSpPr>
        <p:spPr>
          <a:xfrm>
            <a:off x="406400" y="1790700"/>
            <a:ext cx="6393442"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500">
                <a:solidFill>
                  <a:srgbClr val="091F63"/>
                </a:solidFill>
                <a:latin typeface="Gilroy Regular"/>
                <a:ea typeface="Gilroy Regular"/>
                <a:cs typeface="Gilroy Regular"/>
                <a:sym typeface="Gilroy Regular"/>
              </a:defRPr>
            </a:pPr>
            <a:r>
              <a:rPr lang="de-DE" dirty="0"/>
              <a:t>Daher erkennt der Körper sie besser und die Verdauungsenzyme können sie leichter aufnehmen.  </a:t>
            </a:r>
          </a:p>
          <a:p>
            <a:pPr>
              <a:defRPr sz="1500">
                <a:solidFill>
                  <a:srgbClr val="091F63"/>
                </a:solidFill>
                <a:latin typeface="Gilroy Regular"/>
                <a:ea typeface="Gilroy Regular"/>
                <a:cs typeface="Gilroy Regular"/>
                <a:sym typeface="Gilroy Regular"/>
              </a:defRPr>
            </a:pPr>
            <a:endParaRPr lang="de-DE" dirty="0"/>
          </a:p>
          <a:p>
            <a:pPr>
              <a:defRPr sz="1500">
                <a:solidFill>
                  <a:srgbClr val="091F63"/>
                </a:solidFill>
                <a:latin typeface="Gilroy Regular"/>
                <a:ea typeface="Gilroy Regular"/>
                <a:cs typeface="Gilroy Regular"/>
                <a:sym typeface="Gilroy Regular"/>
              </a:defRPr>
            </a:pPr>
            <a:r>
              <a:rPr lang="de-DE" dirty="0"/>
              <a:t>Dies ist besonders wichtig für Menschen, die zum ersten Mal </a:t>
            </a:r>
          </a:p>
          <a:p>
            <a:pPr>
              <a:defRPr sz="1500">
                <a:solidFill>
                  <a:srgbClr val="091F63"/>
                </a:solidFill>
                <a:latin typeface="Gilroy Regular"/>
                <a:ea typeface="Gilroy Regular"/>
                <a:cs typeface="Gilroy Regular"/>
                <a:sym typeface="Gilroy Regular"/>
              </a:defRPr>
            </a:pPr>
            <a:r>
              <a:rPr lang="de-DE" dirty="0"/>
              <a:t>Omega-3-PUFA-Ergänzungen einnehmen.</a:t>
            </a:r>
            <a:endParaRPr dirty="0"/>
          </a:p>
        </p:txBody>
      </p:sp>
      <p:sp>
        <p:nvSpPr>
          <p:cNvPr id="289" name="Восстановленная триглицеридная форма —  лучший способ повысить концентрацию  ЭПК и ДГК"/>
          <p:cNvSpPr txBox="1"/>
          <p:nvPr/>
        </p:nvSpPr>
        <p:spPr>
          <a:xfrm>
            <a:off x="406399" y="414841"/>
            <a:ext cx="5504712"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91F63"/>
                </a:solidFill>
                <a:latin typeface="Gilroy Bold"/>
                <a:ea typeface="Gilroy Bold"/>
                <a:cs typeface="Gilroy Bold"/>
                <a:sym typeface="Gilroy Bold"/>
              </a:defRPr>
            </a:pPr>
            <a:r>
              <a:rPr lang="de-DE" dirty="0"/>
              <a:t>Die angereicherte </a:t>
            </a:r>
            <a:r>
              <a:rPr lang="de-DE" dirty="0" err="1"/>
              <a:t>Triglyceridform</a:t>
            </a:r>
            <a:r>
              <a:rPr lang="de-DE" dirty="0"/>
              <a:t> </a:t>
            </a:r>
          </a:p>
          <a:p>
            <a:pPr>
              <a:lnSpc>
                <a:spcPct val="90000"/>
              </a:lnSpc>
              <a:defRPr sz="2700">
                <a:solidFill>
                  <a:srgbClr val="091F63"/>
                </a:solidFill>
                <a:latin typeface="Gilroy Bold"/>
                <a:ea typeface="Gilroy Bold"/>
                <a:cs typeface="Gilroy Bold"/>
                <a:sym typeface="Gilroy Bold"/>
              </a:defRPr>
            </a:pPr>
            <a:r>
              <a:rPr lang="de-DE" dirty="0"/>
              <a:t>von Omega-3 ähnelt in ihrer </a:t>
            </a:r>
          </a:p>
          <a:p>
            <a:pPr>
              <a:lnSpc>
                <a:spcPct val="90000"/>
              </a:lnSpc>
              <a:defRPr sz="2700">
                <a:solidFill>
                  <a:srgbClr val="091F63"/>
                </a:solidFill>
                <a:latin typeface="Gilroy Bold"/>
                <a:ea typeface="Gilroy Bold"/>
                <a:cs typeface="Gilroy Bold"/>
                <a:sym typeface="Gilroy Bold"/>
              </a:defRPr>
            </a:pPr>
            <a:r>
              <a:rPr lang="de-DE" dirty="0"/>
              <a:t>Struktur der natürlichen Form</a:t>
            </a:r>
            <a:endParaRPr dirty="0"/>
          </a:p>
        </p:txBody>
      </p:sp>
      <p:sp>
        <p:nvSpPr>
          <p:cNvPr id="290" name="Триглицеридная форма  ЭПК и ДГК более привычна  для организма, поэтому пищеварительным ферментам легче работать с ней."/>
          <p:cNvSpPr txBox="1"/>
          <p:nvPr/>
        </p:nvSpPr>
        <p:spPr>
          <a:xfrm>
            <a:off x="4181845" y="2714031"/>
            <a:ext cx="602807"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solidFill>
                  <a:srgbClr val="091F63"/>
                </a:solidFill>
                <a:latin typeface="Gilroy Regular"/>
                <a:ea typeface="Gilroy Regular"/>
                <a:cs typeface="Gilroy Regular"/>
                <a:sym typeface="Gilroy Regular"/>
              </a:defRPr>
            </a:lvl1pPr>
          </a:lstStyle>
          <a:p>
            <a:r>
              <a:rPr b="1" dirty="0"/>
              <a:t>[</a:t>
            </a:r>
            <a:r>
              <a:rPr b="1" dirty="0">
                <a:hlinkClick r:id="rId7"/>
              </a:rPr>
              <a:t>8</a:t>
            </a:r>
            <a:r>
              <a:rPr b="1" dirty="0"/>
              <a:t>,</a:t>
            </a:r>
            <a:r>
              <a:rPr b="1" dirty="0">
                <a:hlinkClick r:id="rId6"/>
              </a:rPr>
              <a:t>9</a:t>
            </a:r>
            <a:r>
              <a:rPr b="1" dirty="0"/>
              <a:t>] </a:t>
            </a:r>
          </a:p>
        </p:txBody>
      </p:sp>
      <p:grpSp>
        <p:nvGrpSpPr>
          <p:cNvPr id="293" name="Группа"/>
          <p:cNvGrpSpPr/>
          <p:nvPr/>
        </p:nvGrpSpPr>
        <p:grpSpPr>
          <a:xfrm>
            <a:off x="406399" y="4795520"/>
            <a:ext cx="8407401" cy="158275"/>
            <a:chOff x="0" y="0"/>
            <a:chExt cx="8407400" cy="158274"/>
          </a:xfrm>
        </p:grpSpPr>
        <p:sp>
          <p:nvSpPr>
            <p:cNvPr id="291" name="O!Mega-3 TG"/>
            <p:cNvSpPr txBox="1"/>
            <p:nvPr/>
          </p:nvSpPr>
          <p:spPr>
            <a:xfrm>
              <a:off x="0" y="0"/>
              <a:ext cx="97114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292" name="Безымянный-1-44.png" descr="Безымянный-1-44.png"/>
            <p:cNvPicPr>
              <a:picLocks noChangeAspect="1"/>
            </p:cNvPicPr>
            <p:nvPr/>
          </p:nvPicPr>
          <p:blipFill>
            <a:blip r:embed="rId8"/>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hutt.jpg" descr="shutt.jpg"/>
          <p:cNvPicPr>
            <a:picLocks noChangeAspect="1"/>
          </p:cNvPicPr>
          <p:nvPr/>
        </p:nvPicPr>
        <p:blipFill>
          <a:blip r:embed="rId3"/>
          <a:srcRect l="640" t="6181" r="7170" b="1628"/>
          <a:stretch>
            <a:fillRect/>
          </a:stretch>
        </p:blipFill>
        <p:spPr>
          <a:xfrm>
            <a:off x="0" y="-1"/>
            <a:ext cx="9144000" cy="5143501"/>
          </a:xfrm>
          <a:prstGeom prst="rect">
            <a:avLst/>
          </a:prstGeom>
          <a:ln w="12700">
            <a:miter lim="400000"/>
          </a:ln>
        </p:spPr>
      </p:pic>
      <p:sp>
        <p:nvSpPr>
          <p:cNvPr id="298"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299" name="Объединяя инновации  и лучшие традиции  заботы о здоровье"/>
          <p:cNvSpPr txBox="1"/>
          <p:nvPr/>
        </p:nvSpPr>
        <p:spPr>
          <a:xfrm>
            <a:off x="406400" y="313781"/>
            <a:ext cx="5123197" cy="1495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000">
                <a:solidFill>
                  <a:srgbClr val="001F67"/>
                </a:solidFill>
                <a:latin typeface="Gilroy Bold"/>
                <a:ea typeface="Gilroy Bold"/>
                <a:cs typeface="Gilroy Bold"/>
                <a:sym typeface="Gilroy Bold"/>
              </a:defRPr>
            </a:pPr>
            <a:r>
              <a:rPr lang="de-DE" sz="1800" dirty="0"/>
              <a:t>Durch die Verbindung von Innovation mit </a:t>
            </a:r>
          </a:p>
          <a:p>
            <a:pPr>
              <a:lnSpc>
                <a:spcPct val="90000"/>
              </a:lnSpc>
              <a:defRPr sz="2000">
                <a:solidFill>
                  <a:srgbClr val="001F67"/>
                </a:solidFill>
                <a:latin typeface="Gilroy Bold"/>
                <a:ea typeface="Gilroy Bold"/>
                <a:cs typeface="Gilroy Bold"/>
                <a:sym typeface="Gilroy Bold"/>
              </a:defRPr>
            </a:pPr>
            <a:r>
              <a:rPr lang="de-DE" sz="1800" dirty="0"/>
              <a:t>bewährten Traditionen im Gesundheitsbereich, </a:t>
            </a:r>
            <a:br>
              <a:rPr lang="ru-RU" sz="1800" dirty="0"/>
            </a:br>
            <a:r>
              <a:rPr lang="de-DE" sz="1800" dirty="0"/>
              <a:t>haben wir O!Mega-3 TG entwickelt. </a:t>
            </a:r>
          </a:p>
          <a:p>
            <a:pPr>
              <a:lnSpc>
                <a:spcPct val="90000"/>
              </a:lnSpc>
              <a:defRPr sz="2000">
                <a:solidFill>
                  <a:srgbClr val="001F67"/>
                </a:solidFill>
                <a:latin typeface="Gilroy Bold"/>
                <a:ea typeface="Gilroy Bold"/>
                <a:cs typeface="Gilroy Bold"/>
                <a:sym typeface="Gilroy Bold"/>
              </a:defRPr>
            </a:pPr>
            <a:endParaRPr lang="de-DE" sz="1800" dirty="0"/>
          </a:p>
          <a:p>
            <a:pPr>
              <a:lnSpc>
                <a:spcPct val="90000"/>
              </a:lnSpc>
              <a:defRPr sz="2000">
                <a:solidFill>
                  <a:srgbClr val="001F67"/>
                </a:solidFill>
                <a:latin typeface="Gilroy Bold"/>
                <a:ea typeface="Gilroy Bold"/>
                <a:cs typeface="Gilroy Bold"/>
                <a:sym typeface="Gilroy Bold"/>
              </a:defRPr>
            </a:pPr>
            <a:r>
              <a:rPr lang="de-DE" sz="1800" dirty="0"/>
              <a:t>Ein Produkt zur wirksamen Unterstützung </a:t>
            </a:r>
          </a:p>
          <a:p>
            <a:pPr>
              <a:lnSpc>
                <a:spcPct val="90000"/>
              </a:lnSpc>
              <a:defRPr sz="2000">
                <a:solidFill>
                  <a:srgbClr val="001F67"/>
                </a:solidFill>
                <a:latin typeface="Gilroy Bold"/>
                <a:ea typeface="Gilroy Bold"/>
                <a:cs typeface="Gilroy Bold"/>
                <a:sym typeface="Gilroy Bold"/>
              </a:defRPr>
            </a:pPr>
            <a:r>
              <a:rPr lang="de-DE" sz="1800" dirty="0"/>
              <a:t>von Herz, Gefäßen und Sehkraft. </a:t>
            </a:r>
          </a:p>
        </p:txBody>
      </p:sp>
      <p:pic>
        <p:nvPicPr>
          <p:cNvPr id="300"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05" name="shutterstock_2079638494.jpg" descr="shutterstock_2079638494.jpg"/>
          <p:cNvPicPr>
            <a:picLocks noChangeAspect="1"/>
          </p:cNvPicPr>
          <p:nvPr/>
        </p:nvPicPr>
        <p:blipFill>
          <a:blip r:embed="rId4"/>
          <a:srcRect t="3613" b="3613"/>
          <a:stretch>
            <a:fillRect/>
          </a:stretch>
        </p:blipFill>
        <p:spPr>
          <a:xfrm>
            <a:off x="-1307" y="1586"/>
            <a:ext cx="9144002" cy="5156203"/>
          </a:xfrm>
          <a:prstGeom prst="rect">
            <a:avLst/>
          </a:prstGeom>
          <a:ln w="12700">
            <a:miter lim="400000"/>
          </a:ln>
        </p:spPr>
      </p:pic>
      <p:grpSp>
        <p:nvGrpSpPr>
          <p:cNvPr id="308" name="М"/>
          <p:cNvGrpSpPr/>
          <p:nvPr/>
        </p:nvGrpSpPr>
        <p:grpSpPr>
          <a:xfrm>
            <a:off x="-273050" y="-266700"/>
            <a:ext cx="9690100" cy="5651500"/>
            <a:chOff x="0" y="0"/>
            <a:chExt cx="9690100" cy="5651500"/>
          </a:xfrm>
        </p:grpSpPr>
        <p:sp>
          <p:nvSpPr>
            <p:cNvPr id="306" name="Прямоугольник"/>
            <p:cNvSpPr/>
            <p:nvPr/>
          </p:nvSpPr>
          <p:spPr>
            <a:xfrm>
              <a:off x="0" y="0"/>
              <a:ext cx="9690100" cy="5651500"/>
            </a:xfrm>
            <a:prstGeom prst="rect">
              <a:avLst/>
            </a:prstGeom>
            <a:solidFill>
              <a:srgbClr val="000000">
                <a:alpha val="47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07" name="М"/>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М</a:t>
              </a:r>
            </a:p>
          </p:txBody>
        </p:sp>
      </p:grpSp>
      <p:pic>
        <p:nvPicPr>
          <p:cNvPr id="309"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10"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11" name="O!Mega-3 TG"/>
          <p:cNvSpPr txBox="1"/>
          <p:nvPr/>
        </p:nvSpPr>
        <p:spPr>
          <a:xfrm>
            <a:off x="406400" y="406400"/>
            <a:ext cx="2169199" cy="33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t>O!Mega-3 TG</a:t>
            </a:r>
          </a:p>
        </p:txBody>
      </p:sp>
      <p:sp>
        <p:nvSpPr>
          <p:cNvPr id="312" name="Содержание активных веществ в 1 капсуле"/>
          <p:cNvSpPr txBox="1"/>
          <p:nvPr/>
        </p:nvSpPr>
        <p:spPr>
          <a:xfrm>
            <a:off x="406399" y="977900"/>
            <a:ext cx="238366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Regular"/>
                <a:ea typeface="Gilroy Regular"/>
                <a:cs typeface="Gilroy Regular"/>
                <a:sym typeface="Gilroy Regular"/>
              </a:defRPr>
            </a:lvl1pPr>
          </a:lstStyle>
          <a:p>
            <a:r>
              <a:rPr lang="de-DE" dirty="0"/>
              <a:t>Wirkstoffgehalt in 1 Kapsel</a:t>
            </a:r>
            <a:endParaRPr dirty="0"/>
          </a:p>
        </p:txBody>
      </p:sp>
      <p:pic>
        <p:nvPicPr>
          <p:cNvPr id="313" name="Безымянный-1-14.png" descr="Безымянный-1-14.png"/>
          <p:cNvPicPr>
            <a:picLocks noChangeAspect="1"/>
          </p:cNvPicPr>
          <p:nvPr/>
        </p:nvPicPr>
        <p:blipFill>
          <a:blip r:embed="rId6"/>
          <a:srcRect t="1392" b="1391"/>
          <a:stretch>
            <a:fillRect/>
          </a:stretch>
        </p:blipFill>
        <p:spPr>
          <a:xfrm>
            <a:off x="3072857" y="3009898"/>
            <a:ext cx="1388037" cy="254003"/>
          </a:xfrm>
          <a:prstGeom prst="rect">
            <a:avLst/>
          </a:prstGeom>
          <a:ln w="12700">
            <a:miter lim="400000"/>
          </a:ln>
        </p:spPr>
      </p:pic>
      <p:pic>
        <p:nvPicPr>
          <p:cNvPr id="314" name="Безымянный-1-12.png" descr="Безымянный-1-12.png"/>
          <p:cNvPicPr>
            <a:picLocks noChangeAspect="1"/>
          </p:cNvPicPr>
          <p:nvPr/>
        </p:nvPicPr>
        <p:blipFill>
          <a:blip r:embed="rId7"/>
          <a:srcRect t="715" b="715"/>
          <a:stretch>
            <a:fillRect/>
          </a:stretch>
        </p:blipFill>
        <p:spPr>
          <a:xfrm>
            <a:off x="1348756" y="2965449"/>
            <a:ext cx="1523851" cy="342902"/>
          </a:xfrm>
          <a:prstGeom prst="rect">
            <a:avLst/>
          </a:prstGeom>
          <a:ln w="12700">
            <a:miter lim="400000"/>
          </a:ln>
        </p:spPr>
      </p:pic>
      <p:sp>
        <p:nvSpPr>
          <p:cNvPr id="315" name="ЭПК  — 360 мг"/>
          <p:cNvSpPr txBox="1"/>
          <p:nvPr/>
        </p:nvSpPr>
        <p:spPr>
          <a:xfrm>
            <a:off x="1450370" y="3031616"/>
            <a:ext cx="129522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de-DE" dirty="0"/>
              <a:t>EPA</a:t>
            </a:r>
            <a:r>
              <a:rPr dirty="0"/>
              <a:t> — 360 </a:t>
            </a:r>
            <a:r>
              <a:rPr lang="de-DE" dirty="0"/>
              <a:t>mg</a:t>
            </a:r>
            <a:r>
              <a:rPr dirty="0"/>
              <a:t> </a:t>
            </a:r>
          </a:p>
        </p:txBody>
      </p:sp>
      <p:sp>
        <p:nvSpPr>
          <p:cNvPr id="316" name="как в ~ 92 г лосося  свободного вылова на пару"/>
          <p:cNvSpPr txBox="1"/>
          <p:nvPr/>
        </p:nvSpPr>
        <p:spPr>
          <a:xfrm>
            <a:off x="4570694" y="3009898"/>
            <a:ext cx="3549048"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de-DE" dirty="0"/>
              <a:t>wie in ~ 92g gedünstetem Freilandlachs</a:t>
            </a:r>
            <a:endParaRPr dirty="0"/>
          </a:p>
        </p:txBody>
      </p:sp>
      <p:sp>
        <p:nvSpPr>
          <p:cNvPr id="317" name="как в ~ 201 г лосося  свободного вылова на пару"/>
          <p:cNvSpPr txBox="1"/>
          <p:nvPr/>
        </p:nvSpPr>
        <p:spPr>
          <a:xfrm>
            <a:off x="4660982" y="3721098"/>
            <a:ext cx="3686907"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de-DE" dirty="0"/>
              <a:t>wie in ~ 201 g gedünstetem Freilandlachs</a:t>
            </a:r>
            <a:endParaRPr dirty="0"/>
          </a:p>
        </p:txBody>
      </p:sp>
      <p:pic>
        <p:nvPicPr>
          <p:cNvPr id="318" name="Безымянный-1-14.png" descr="Безымянный-1-14.png"/>
          <p:cNvPicPr>
            <a:picLocks noChangeAspect="1"/>
          </p:cNvPicPr>
          <p:nvPr/>
        </p:nvPicPr>
        <p:blipFill>
          <a:blip r:embed="rId6"/>
          <a:srcRect t="1392" b="1391"/>
          <a:stretch>
            <a:fillRect/>
          </a:stretch>
        </p:blipFill>
        <p:spPr>
          <a:xfrm>
            <a:off x="3072857" y="3822698"/>
            <a:ext cx="1388038" cy="254003"/>
          </a:xfrm>
          <a:prstGeom prst="rect">
            <a:avLst/>
          </a:prstGeom>
          <a:ln w="12700">
            <a:miter lim="400000"/>
          </a:ln>
        </p:spPr>
      </p:pic>
      <p:pic>
        <p:nvPicPr>
          <p:cNvPr id="320" name="Безымянный-1-12.png" descr="Безымянный-1-12.png"/>
          <p:cNvPicPr>
            <a:picLocks noChangeAspect="1"/>
          </p:cNvPicPr>
          <p:nvPr/>
        </p:nvPicPr>
        <p:blipFill>
          <a:blip r:embed="rId7"/>
          <a:srcRect t="715" b="715"/>
          <a:stretch>
            <a:fillRect/>
          </a:stretch>
        </p:blipFill>
        <p:spPr>
          <a:xfrm>
            <a:off x="1348756" y="3778249"/>
            <a:ext cx="1523851" cy="342902"/>
          </a:xfrm>
          <a:prstGeom prst="rect">
            <a:avLst/>
          </a:prstGeom>
          <a:ln w="12700">
            <a:miter lim="400000"/>
          </a:ln>
        </p:spPr>
      </p:pic>
      <p:sp>
        <p:nvSpPr>
          <p:cNvPr id="319" name="ДГК — 240 мг"/>
          <p:cNvSpPr txBox="1"/>
          <p:nvPr/>
        </p:nvSpPr>
        <p:spPr>
          <a:xfrm>
            <a:off x="1440337" y="3845869"/>
            <a:ext cx="1349728"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de-DE" dirty="0"/>
              <a:t>DHA</a:t>
            </a:r>
            <a:r>
              <a:rPr dirty="0"/>
              <a:t> — 240 </a:t>
            </a:r>
            <a:r>
              <a:rPr lang="de-DE" dirty="0"/>
              <a:t>mg</a:t>
            </a:r>
            <a:r>
              <a:rPr dirty="0"/>
              <a:t> </a:t>
            </a:r>
          </a:p>
        </p:txBody>
      </p:sp>
      <p:grpSp>
        <p:nvGrpSpPr>
          <p:cNvPr id="324" name="Группа"/>
          <p:cNvGrpSpPr/>
          <p:nvPr/>
        </p:nvGrpSpPr>
        <p:grpSpPr>
          <a:xfrm>
            <a:off x="660400" y="1708952"/>
            <a:ext cx="3100877" cy="879061"/>
            <a:chOff x="0" y="0"/>
            <a:chExt cx="3100876" cy="879060"/>
          </a:xfrm>
        </p:grpSpPr>
        <p:sp>
          <p:nvSpPr>
            <p:cNvPr id="321" name="Рыбный жир — 1000 мг"/>
            <p:cNvSpPr txBox="1"/>
            <p:nvPr/>
          </p:nvSpPr>
          <p:spPr>
            <a:xfrm>
              <a:off x="396257" y="30947"/>
              <a:ext cx="1622239"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de-DE" dirty="0"/>
                <a:t>Fischöl </a:t>
              </a:r>
              <a:r>
                <a:rPr dirty="0"/>
                <a:t>— 1000 </a:t>
              </a:r>
              <a:r>
                <a:rPr lang="de-DE" dirty="0"/>
                <a:t>mg</a:t>
              </a:r>
              <a:endParaRPr dirty="0"/>
            </a:p>
          </p:txBody>
        </p:sp>
        <p:sp>
          <p:nvSpPr>
            <p:cNvPr id="322" name="Омега-3 — 650 мг, в том числе:"/>
            <p:cNvSpPr txBox="1"/>
            <p:nvPr/>
          </p:nvSpPr>
          <p:spPr>
            <a:xfrm>
              <a:off x="688357" y="640547"/>
              <a:ext cx="2412519"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dirty="0"/>
                <a:t>Омега-3 — 650 </a:t>
              </a:r>
              <a:r>
                <a:rPr lang="de-DE" dirty="0"/>
                <a:t>mg</a:t>
              </a:r>
              <a:r>
                <a:rPr dirty="0"/>
                <a:t>, </a:t>
              </a:r>
              <a:r>
                <a:rPr lang="de-DE" dirty="0"/>
                <a:t>davon</a:t>
              </a:r>
              <a:r>
                <a:rPr dirty="0"/>
                <a:t>:</a:t>
              </a:r>
            </a:p>
          </p:txBody>
        </p:sp>
        <p:pic>
          <p:nvPicPr>
            <p:cNvPr id="323" name="Безымянный-1-46.png" descr="Безымянный-1-46.png"/>
            <p:cNvPicPr>
              <a:picLocks noChangeAspect="1"/>
            </p:cNvPicPr>
            <p:nvPr/>
          </p:nvPicPr>
          <p:blipFill>
            <a:blip r:embed="rId8"/>
            <a:srcRect t="312"/>
            <a:stretch>
              <a:fillRect/>
            </a:stretch>
          </p:blipFill>
          <p:spPr>
            <a:xfrm>
              <a:off x="0" y="0"/>
              <a:ext cx="578116" cy="879060"/>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29" name="shutterstock_1444306760.jpg" descr="shutterstock_1444306760.jpg"/>
          <p:cNvPicPr>
            <a:picLocks noChangeAspect="1"/>
          </p:cNvPicPr>
          <p:nvPr/>
        </p:nvPicPr>
        <p:blipFill>
          <a:blip r:embed="rId4"/>
          <a:srcRect t="15420" b="6"/>
          <a:stretch>
            <a:fillRect/>
          </a:stretch>
        </p:blipFill>
        <p:spPr>
          <a:xfrm rot="10800000" flipH="1">
            <a:off x="-1307" y="1587"/>
            <a:ext cx="9144002" cy="5156202"/>
          </a:xfrm>
          <a:prstGeom prst="rect">
            <a:avLst/>
          </a:prstGeom>
          <a:ln w="12700">
            <a:miter lim="400000"/>
          </a:ln>
        </p:spPr>
      </p:pic>
      <p:grpSp>
        <p:nvGrpSpPr>
          <p:cNvPr id="332" name="ZZZZ"/>
          <p:cNvGrpSpPr/>
          <p:nvPr/>
        </p:nvGrpSpPr>
        <p:grpSpPr>
          <a:xfrm>
            <a:off x="0" y="-1"/>
            <a:ext cx="9146612" cy="5141913"/>
            <a:chOff x="2767" y="-2"/>
            <a:chExt cx="9690100" cy="4930977"/>
          </a:xfrm>
        </p:grpSpPr>
        <p:sp>
          <p:nvSpPr>
            <p:cNvPr id="330" name="Прямоугольник"/>
            <p:cNvSpPr/>
            <p:nvPr/>
          </p:nvSpPr>
          <p:spPr>
            <a:xfrm>
              <a:off x="2767" y="-2"/>
              <a:ext cx="9690100" cy="4930977"/>
            </a:xfrm>
            <a:prstGeom prst="rect">
              <a:avLst/>
            </a:prstGeom>
            <a:solidFill>
              <a:srgbClr val="000000">
                <a:alpha val="40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31" name="ZZZZ"/>
            <p:cNvSpPr txBox="1"/>
            <p:nvPr/>
          </p:nvSpPr>
          <p:spPr>
            <a:xfrm>
              <a:off x="172604" y="0"/>
              <a:ext cx="9517495" cy="2154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33"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34" name="O!Mega-3 TG: та самая — восстановленная…"/>
          <p:cNvSpPr txBox="1"/>
          <p:nvPr/>
        </p:nvSpPr>
        <p:spPr>
          <a:xfrm>
            <a:off x="406399" y="406400"/>
            <a:ext cx="7790594"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de-DE" dirty="0"/>
              <a:t>O!Mega-3 TG: Die angereicherte </a:t>
            </a:r>
            <a:r>
              <a:rPr lang="de-DE" dirty="0" err="1"/>
              <a:t>Triglyceridform</a:t>
            </a:r>
            <a:endParaRPr dirty="0"/>
          </a:p>
        </p:txBody>
      </p:sp>
      <p:sp>
        <p:nvSpPr>
          <p:cNvPr id="335"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42" name="Группа"/>
          <p:cNvGrpSpPr/>
          <p:nvPr/>
        </p:nvGrpSpPr>
        <p:grpSpPr>
          <a:xfrm>
            <a:off x="1493766" y="1714498"/>
            <a:ext cx="6156471" cy="2129255"/>
            <a:chOff x="0" y="-1"/>
            <a:chExt cx="6156470" cy="2129254"/>
          </a:xfrm>
        </p:grpSpPr>
        <p:grpSp>
          <p:nvGrpSpPr>
            <p:cNvPr id="338" name="Группа"/>
            <p:cNvGrpSpPr/>
            <p:nvPr/>
          </p:nvGrpSpPr>
          <p:grpSpPr>
            <a:xfrm>
              <a:off x="3368995" y="-1"/>
              <a:ext cx="2787475" cy="2129253"/>
              <a:chOff x="0" y="0"/>
              <a:chExt cx="2787474" cy="2129251"/>
            </a:xfrm>
          </p:grpSpPr>
          <p:sp>
            <p:nvSpPr>
              <p:cNvPr id="336" name="Форма, близкая к природной"/>
              <p:cNvSpPr txBox="1"/>
              <p:nvPr/>
            </p:nvSpPr>
            <p:spPr>
              <a:xfrm>
                <a:off x="0" y="1667587"/>
                <a:ext cx="2787474"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1500">
                    <a:solidFill>
                      <a:srgbClr val="FFFFFF"/>
                    </a:solidFill>
                    <a:latin typeface="Gilroy Regular"/>
                    <a:ea typeface="Gilroy Regular"/>
                    <a:cs typeface="Gilroy Regular"/>
                    <a:sym typeface="Gilroy Regular"/>
                  </a:defRPr>
                </a:lvl1pPr>
              </a:lstStyle>
              <a:p>
                <a:r>
                  <a:rPr lang="de-DE" dirty="0"/>
                  <a:t>Maximal naturnahe Form</a:t>
                </a:r>
              </a:p>
              <a:p>
                <a:r>
                  <a:rPr lang="de-DE" dirty="0"/>
                  <a:t>von EPA und DHA</a:t>
                </a:r>
                <a:endParaRPr dirty="0"/>
              </a:p>
            </p:txBody>
          </p:sp>
          <p:pic>
            <p:nvPicPr>
              <p:cNvPr id="337" name="Безымянный-1 (1)-09.png" descr="Безымянный-1 (1)-09.png"/>
              <p:cNvPicPr>
                <a:picLocks noChangeAspect="1"/>
              </p:cNvPicPr>
              <p:nvPr/>
            </p:nvPicPr>
            <p:blipFill>
              <a:blip r:embed="rId6"/>
              <a:stretch>
                <a:fillRect/>
              </a:stretch>
            </p:blipFill>
            <p:spPr>
              <a:xfrm>
                <a:off x="626646" y="0"/>
                <a:ext cx="1534182" cy="1534182"/>
              </a:xfrm>
              <a:prstGeom prst="rect">
                <a:avLst/>
              </a:prstGeom>
              <a:ln w="12700" cap="flat">
                <a:noFill/>
                <a:miter lim="400000"/>
              </a:ln>
              <a:effectLst/>
            </p:spPr>
          </p:pic>
        </p:grpSp>
        <p:grpSp>
          <p:nvGrpSpPr>
            <p:cNvPr id="341" name="Группа"/>
            <p:cNvGrpSpPr/>
            <p:nvPr/>
          </p:nvGrpSpPr>
          <p:grpSpPr>
            <a:xfrm>
              <a:off x="0" y="1"/>
              <a:ext cx="2648597" cy="2129252"/>
              <a:chOff x="0" y="0"/>
              <a:chExt cx="2648596" cy="2129251"/>
            </a:xfrm>
          </p:grpSpPr>
          <p:sp>
            <p:nvSpPr>
              <p:cNvPr id="339" name="Повышенная концентрация  ЭПК и ДГК в продукте"/>
              <p:cNvSpPr txBox="1"/>
              <p:nvPr/>
            </p:nvSpPr>
            <p:spPr>
              <a:xfrm>
                <a:off x="0" y="1667586"/>
                <a:ext cx="2648596" cy="4616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1500">
                    <a:solidFill>
                      <a:srgbClr val="FFFFFF"/>
                    </a:solidFill>
                    <a:latin typeface="Gilroy Regular"/>
                    <a:ea typeface="Gilroy Regular"/>
                    <a:cs typeface="Gilroy Regular"/>
                    <a:sym typeface="Gilroy Regular"/>
                  </a:defRPr>
                </a:pPr>
                <a:r>
                  <a:rPr lang="de-DE" dirty="0"/>
                  <a:t>Erhöhte Konzentration von EPA und DHA</a:t>
                </a:r>
                <a:endParaRPr dirty="0"/>
              </a:p>
            </p:txBody>
          </p:sp>
          <p:pic>
            <p:nvPicPr>
              <p:cNvPr id="340" name="Безымянный-1-16.png" descr="Безымянный-1-16.png"/>
              <p:cNvPicPr>
                <a:picLocks noChangeAspect="1"/>
              </p:cNvPicPr>
              <p:nvPr/>
            </p:nvPicPr>
            <p:blipFill>
              <a:blip r:embed="rId7"/>
              <a:stretch>
                <a:fillRect/>
              </a:stretch>
            </p:blipFill>
            <p:spPr>
              <a:xfrm>
                <a:off x="557207" y="0"/>
                <a:ext cx="1534182" cy="1534181"/>
              </a:xfrm>
              <a:prstGeom prst="rect">
                <a:avLst/>
              </a:prstGeom>
              <a:ln w="12700" cap="flat">
                <a:noFill/>
                <a:miter lim="400000"/>
              </a:ln>
              <a:effectLst/>
            </p:spPr>
          </p:pic>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47" name="pexels-garrison-gao-8903205.jpg" descr="pexels-garrison-gao-8903205.jpg"/>
          <p:cNvPicPr>
            <a:picLocks noChangeAspect="1"/>
          </p:cNvPicPr>
          <p:nvPr/>
        </p:nvPicPr>
        <p:blipFill>
          <a:blip r:embed="rId4"/>
          <a:srcRect t="31205" b="31205"/>
          <a:stretch>
            <a:fillRect/>
          </a:stretch>
        </p:blipFill>
        <p:spPr>
          <a:xfrm rot="10800000" flipH="1">
            <a:off x="-1307" y="1586"/>
            <a:ext cx="9144002" cy="5156202"/>
          </a:xfrm>
          <a:prstGeom prst="rect">
            <a:avLst/>
          </a:prstGeom>
          <a:ln w="12700">
            <a:miter lim="400000"/>
          </a:ln>
        </p:spPr>
      </p:pic>
      <p:grpSp>
        <p:nvGrpSpPr>
          <p:cNvPr id="350" name="ZZZZ"/>
          <p:cNvGrpSpPr/>
          <p:nvPr/>
        </p:nvGrpSpPr>
        <p:grpSpPr>
          <a:xfrm>
            <a:off x="-273050" y="-215900"/>
            <a:ext cx="9690100" cy="5651500"/>
            <a:chOff x="0" y="0"/>
            <a:chExt cx="9690100" cy="5651500"/>
          </a:xfrm>
        </p:grpSpPr>
        <p:sp>
          <p:nvSpPr>
            <p:cNvPr id="348" name="Прямоугольник"/>
            <p:cNvSpPr/>
            <p:nvPr/>
          </p:nvSpPr>
          <p:spPr>
            <a:xfrm>
              <a:off x="0" y="0"/>
              <a:ext cx="9690100" cy="5651500"/>
            </a:xfrm>
            <a:prstGeom prst="rect">
              <a:avLst/>
            </a:prstGeom>
            <a:solidFill>
              <a:srgbClr val="000000">
                <a:alpha val="46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49"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51"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52" name="O!Mega-3 TG: богатство Тихого  и Атлантического океанов"/>
          <p:cNvSpPr txBox="1"/>
          <p:nvPr/>
        </p:nvSpPr>
        <p:spPr>
          <a:xfrm>
            <a:off x="406400" y="406400"/>
            <a:ext cx="5937523"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de-DE" dirty="0"/>
              <a:t>O!Mega-3 TG: Die Schätze des </a:t>
            </a:r>
          </a:p>
          <a:p>
            <a:pPr>
              <a:lnSpc>
                <a:spcPct val="90000"/>
              </a:lnSpc>
              <a:defRPr sz="2700">
                <a:solidFill>
                  <a:srgbClr val="FFFFFF"/>
                </a:solidFill>
                <a:latin typeface="Gilroy Bold"/>
                <a:ea typeface="Gilroy Bold"/>
                <a:cs typeface="Gilroy Bold"/>
                <a:sym typeface="Gilroy Bold"/>
              </a:defRPr>
            </a:pPr>
            <a:r>
              <a:rPr lang="de-DE" dirty="0"/>
              <a:t>Pazifischen und Atlantischen Ozeans</a:t>
            </a:r>
            <a:endParaRPr dirty="0"/>
          </a:p>
        </p:txBody>
      </p:sp>
      <p:sp>
        <p:nvSpPr>
          <p:cNvPr id="353"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54" name="Рыбный жир для производства продукта добывают…"/>
          <p:cNvSpPr txBox="1"/>
          <p:nvPr/>
        </p:nvSpPr>
        <p:spPr>
          <a:xfrm>
            <a:off x="406399" y="1524000"/>
            <a:ext cx="409567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de-DE" dirty="0"/>
              <a:t>Das Fischöl für das Produkt wird aus </a:t>
            </a:r>
          </a:p>
          <a:p>
            <a:pPr>
              <a:defRPr sz="1500">
                <a:solidFill>
                  <a:srgbClr val="FFFFFF"/>
                </a:solidFill>
                <a:latin typeface="Gilroy Regular"/>
                <a:ea typeface="Gilroy Regular"/>
                <a:cs typeface="Gilroy Regular"/>
                <a:sym typeface="Gilroy Regular"/>
              </a:defRPr>
            </a:pPr>
            <a:r>
              <a:rPr lang="de-DE" dirty="0"/>
              <a:t>ozeanischen Kaltwasserfischarten gewonnen</a:t>
            </a:r>
            <a:endParaRPr dirty="0"/>
          </a:p>
        </p:txBody>
      </p:sp>
      <p:sp>
        <p:nvSpPr>
          <p:cNvPr id="355" name="анчоусов…"/>
          <p:cNvSpPr txBox="1"/>
          <p:nvPr/>
        </p:nvSpPr>
        <p:spPr>
          <a:xfrm>
            <a:off x="406399" y="2159000"/>
            <a:ext cx="119872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150394" indent="-150394">
              <a:buSzPct val="100000"/>
              <a:buChar char="•"/>
              <a:defRPr sz="1500">
                <a:solidFill>
                  <a:srgbClr val="FFFFFF"/>
                </a:solidFill>
                <a:latin typeface="Gilroy Regular"/>
                <a:ea typeface="Gilroy Regular"/>
                <a:cs typeface="Gilroy Regular"/>
                <a:sym typeface="Gilroy Regular"/>
              </a:defRPr>
            </a:pPr>
            <a:r>
              <a:rPr lang="de-DE" dirty="0"/>
              <a:t>Sardellen </a:t>
            </a:r>
          </a:p>
          <a:p>
            <a:pPr marL="150394" indent="-150394">
              <a:buSzPct val="100000"/>
              <a:buChar char="•"/>
              <a:defRPr sz="1500">
                <a:solidFill>
                  <a:srgbClr val="FFFFFF"/>
                </a:solidFill>
                <a:latin typeface="Gilroy Regular"/>
                <a:ea typeface="Gilroy Regular"/>
                <a:cs typeface="Gilroy Regular"/>
                <a:sym typeface="Gilroy Regular"/>
              </a:defRPr>
            </a:pPr>
            <a:r>
              <a:rPr lang="de-DE" dirty="0"/>
              <a:t>Sardinen</a:t>
            </a:r>
          </a:p>
          <a:p>
            <a:pPr marL="150394" indent="-150394">
              <a:buSzPct val="100000"/>
              <a:buChar char="•"/>
              <a:defRPr sz="1500">
                <a:solidFill>
                  <a:srgbClr val="FFFFFF"/>
                </a:solidFill>
                <a:latin typeface="Gilroy Regular"/>
                <a:ea typeface="Gilroy Regular"/>
                <a:cs typeface="Gilroy Regular"/>
                <a:sym typeface="Gilroy Regular"/>
              </a:defRPr>
            </a:pPr>
            <a:r>
              <a:rPr lang="de-DE" dirty="0"/>
              <a:t>Makrelen</a:t>
            </a:r>
          </a:p>
          <a:p>
            <a:pPr marL="150394" indent="-150394">
              <a:buSzPct val="100000"/>
              <a:buChar char="•"/>
              <a:defRPr sz="1500">
                <a:solidFill>
                  <a:srgbClr val="FFFFFF"/>
                </a:solidFill>
                <a:latin typeface="Gilroy Regular"/>
                <a:ea typeface="Gilroy Regular"/>
                <a:cs typeface="Gilroy Regular"/>
                <a:sym typeface="Gilroy Regular"/>
              </a:defRPr>
            </a:pPr>
            <a:r>
              <a:rPr lang="de-DE" dirty="0"/>
              <a:t>Thunfischen</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60" name="pexels-luis-quintero-1559700.jpg" descr="pexels-luis-quintero-1559700.jpg"/>
          <p:cNvPicPr>
            <a:picLocks noChangeAspect="1"/>
          </p:cNvPicPr>
          <p:nvPr/>
        </p:nvPicPr>
        <p:blipFill>
          <a:blip r:embed="rId4"/>
          <a:srcRect t="4" b="15418"/>
          <a:stretch>
            <a:fillRect/>
          </a:stretch>
        </p:blipFill>
        <p:spPr>
          <a:xfrm>
            <a:off x="-1307" y="1587"/>
            <a:ext cx="9144002" cy="5156202"/>
          </a:xfrm>
          <a:prstGeom prst="rect">
            <a:avLst/>
          </a:prstGeom>
          <a:ln w="12700">
            <a:miter lim="400000"/>
          </a:ln>
        </p:spPr>
      </p:pic>
      <p:grpSp>
        <p:nvGrpSpPr>
          <p:cNvPr id="363" name="ZZZZ"/>
          <p:cNvGrpSpPr/>
          <p:nvPr/>
        </p:nvGrpSpPr>
        <p:grpSpPr>
          <a:xfrm>
            <a:off x="-247650" y="-254000"/>
            <a:ext cx="9690100" cy="5651500"/>
            <a:chOff x="0" y="0"/>
            <a:chExt cx="9690100" cy="5651500"/>
          </a:xfrm>
        </p:grpSpPr>
        <p:sp>
          <p:nvSpPr>
            <p:cNvPr id="361" name="Прямоугольник"/>
            <p:cNvSpPr/>
            <p:nvPr/>
          </p:nvSpPr>
          <p:spPr>
            <a:xfrm>
              <a:off x="0" y="0"/>
              <a:ext cx="9690100" cy="5651500"/>
            </a:xfrm>
            <a:prstGeom prst="rect">
              <a:avLst/>
            </a:prstGeom>
            <a:solidFill>
              <a:srgbClr val="000000">
                <a:alpha val="38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62"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64"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65" name="Производство O!Mega-3 TG из солнечной  Испании: качественно и бережно"/>
          <p:cNvSpPr txBox="1"/>
          <p:nvPr/>
        </p:nvSpPr>
        <p:spPr>
          <a:xfrm>
            <a:off x="406400" y="406400"/>
            <a:ext cx="6572312"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de-DE" dirty="0"/>
              <a:t>O!Mega-3 TG-Produktion aus dem </a:t>
            </a:r>
          </a:p>
          <a:p>
            <a:pPr>
              <a:lnSpc>
                <a:spcPct val="90000"/>
              </a:lnSpc>
              <a:defRPr sz="2700">
                <a:solidFill>
                  <a:srgbClr val="FFFFFF"/>
                </a:solidFill>
                <a:latin typeface="Gilroy Bold"/>
                <a:ea typeface="Gilroy Bold"/>
                <a:cs typeface="Gilroy Bold"/>
                <a:sym typeface="Gilroy Bold"/>
              </a:defRPr>
            </a:pPr>
            <a:r>
              <a:rPr lang="de-DE" dirty="0"/>
              <a:t>sonnigen Spanien: Qualität und Sorgfalt </a:t>
            </a:r>
            <a:endParaRPr dirty="0"/>
          </a:p>
        </p:txBody>
      </p:sp>
      <p:sp>
        <p:nvSpPr>
          <p:cNvPr id="366"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pic>
        <p:nvPicPr>
          <p:cNvPr id="367" name="Безымянный-1 (1)-13.png" descr="Безымянный-1 (1)-13.png"/>
          <p:cNvPicPr>
            <a:picLocks noChangeAspect="1"/>
          </p:cNvPicPr>
          <p:nvPr/>
        </p:nvPicPr>
        <p:blipFill>
          <a:blip r:embed="rId6"/>
          <a:stretch>
            <a:fillRect/>
          </a:stretch>
        </p:blipFill>
        <p:spPr>
          <a:xfrm>
            <a:off x="1206500" y="-1006326"/>
            <a:ext cx="2146300" cy="798982"/>
          </a:xfrm>
          <a:prstGeom prst="rect">
            <a:avLst/>
          </a:prstGeom>
          <a:ln w="12700">
            <a:miter lim="400000"/>
          </a:ln>
        </p:spPr>
      </p:pic>
      <p:grpSp>
        <p:nvGrpSpPr>
          <p:cNvPr id="376" name="Группа"/>
          <p:cNvGrpSpPr/>
          <p:nvPr/>
        </p:nvGrpSpPr>
        <p:grpSpPr>
          <a:xfrm>
            <a:off x="1134672" y="1435100"/>
            <a:ext cx="6141970" cy="3224293"/>
            <a:chOff x="-1" y="0"/>
            <a:chExt cx="6141968" cy="3224292"/>
          </a:xfrm>
        </p:grpSpPr>
        <p:grpSp>
          <p:nvGrpSpPr>
            <p:cNvPr id="371" name="Группа"/>
            <p:cNvGrpSpPr/>
            <p:nvPr/>
          </p:nvGrpSpPr>
          <p:grpSpPr>
            <a:xfrm>
              <a:off x="3727845" y="0"/>
              <a:ext cx="2414122" cy="2804814"/>
              <a:chOff x="0" y="0"/>
              <a:chExt cx="2414120" cy="2804814"/>
            </a:xfrm>
          </p:grpSpPr>
          <p:sp>
            <p:nvSpPr>
              <p:cNvPr id="368" name="Сырье обрабатывается с применением  технологии Flutex — без использования  токсичных органических растворителей  и высоких температур."/>
              <p:cNvSpPr txBox="1"/>
              <p:nvPr/>
            </p:nvSpPr>
            <p:spPr>
              <a:xfrm>
                <a:off x="0" y="977900"/>
                <a:ext cx="2414120" cy="923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de-DE" dirty="0"/>
                  <a:t>Der Rohstoff wird mit der </a:t>
                </a:r>
              </a:p>
              <a:p>
                <a:pPr>
                  <a:defRPr sz="1200">
                    <a:solidFill>
                      <a:srgbClr val="FFFFFF"/>
                    </a:solidFill>
                    <a:latin typeface="Gilroy Bold"/>
                    <a:ea typeface="Gilroy Bold"/>
                    <a:cs typeface="Gilroy Bold"/>
                    <a:sym typeface="Gilroy Bold"/>
                  </a:defRPr>
                </a:pPr>
                <a:r>
                  <a:rPr lang="de-DE" dirty="0" err="1"/>
                  <a:t>Flutex</a:t>
                </a:r>
                <a:r>
                  <a:rPr lang="de-DE" dirty="0"/>
                  <a:t>-Technologie verarbeitet – </a:t>
                </a:r>
              </a:p>
              <a:p>
                <a:pPr>
                  <a:defRPr sz="1200">
                    <a:solidFill>
                      <a:srgbClr val="FFFFFF"/>
                    </a:solidFill>
                    <a:latin typeface="Gilroy Bold"/>
                    <a:ea typeface="Gilroy Bold"/>
                    <a:cs typeface="Gilroy Bold"/>
                    <a:sym typeface="Gilroy Bold"/>
                  </a:defRPr>
                </a:pPr>
                <a:r>
                  <a:rPr lang="de-DE" dirty="0"/>
                  <a:t>ohne Verwendung von giftigen </a:t>
                </a:r>
              </a:p>
              <a:p>
                <a:pPr>
                  <a:defRPr sz="1200">
                    <a:solidFill>
                      <a:srgbClr val="FFFFFF"/>
                    </a:solidFill>
                    <a:latin typeface="Gilroy Bold"/>
                    <a:ea typeface="Gilroy Bold"/>
                    <a:cs typeface="Gilroy Bold"/>
                    <a:sym typeface="Gilroy Bold"/>
                  </a:defRPr>
                </a:pPr>
                <a:r>
                  <a:rPr lang="de-DE" dirty="0"/>
                  <a:t>organischen Lösungsmitteln und </a:t>
                </a:r>
              </a:p>
              <a:p>
                <a:pPr>
                  <a:defRPr sz="1200">
                    <a:solidFill>
                      <a:srgbClr val="FFFFFF"/>
                    </a:solidFill>
                    <a:latin typeface="Gilroy Bold"/>
                    <a:ea typeface="Gilroy Bold"/>
                    <a:cs typeface="Gilroy Bold"/>
                    <a:sym typeface="Gilroy Bold"/>
                  </a:defRPr>
                </a:pPr>
                <a:r>
                  <a:rPr lang="de-DE" dirty="0"/>
                  <a:t>hohen Temperaturen. </a:t>
                </a:r>
                <a:endParaRPr dirty="0"/>
              </a:p>
            </p:txBody>
          </p:sp>
          <p:sp>
            <p:nvSpPr>
              <p:cNvPr id="369" name="02"/>
              <p:cNvSpPr txBox="1"/>
              <p:nvPr/>
            </p:nvSpPr>
            <p:spPr>
              <a:xfrm>
                <a:off x="0" y="0"/>
                <a:ext cx="912699" cy="790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02</a:t>
                </a:r>
              </a:p>
            </p:txBody>
          </p:sp>
          <p:pic>
            <p:nvPicPr>
              <p:cNvPr id="370" name="Безымянный-1-20.png" descr="Безымянный-1-20.png"/>
              <p:cNvPicPr>
                <a:picLocks noChangeAspect="1"/>
              </p:cNvPicPr>
              <p:nvPr/>
            </p:nvPicPr>
            <p:blipFill>
              <a:blip r:embed="rId7"/>
              <a:stretch>
                <a:fillRect/>
              </a:stretch>
            </p:blipFill>
            <p:spPr>
              <a:xfrm>
                <a:off x="0" y="2020202"/>
                <a:ext cx="1866902" cy="784612"/>
              </a:xfrm>
              <a:prstGeom prst="rect">
                <a:avLst/>
              </a:prstGeom>
              <a:ln w="12700" cap="flat">
                <a:noFill/>
                <a:miter lim="400000"/>
              </a:ln>
              <a:effectLst/>
            </p:spPr>
          </p:pic>
        </p:grpSp>
        <p:grpSp>
          <p:nvGrpSpPr>
            <p:cNvPr id="375" name="Группа"/>
            <p:cNvGrpSpPr/>
            <p:nvPr/>
          </p:nvGrpSpPr>
          <p:grpSpPr>
            <a:xfrm>
              <a:off x="-1" y="0"/>
              <a:ext cx="2183290" cy="3224292"/>
              <a:chOff x="0" y="0"/>
              <a:chExt cx="2183288" cy="3224290"/>
            </a:xfrm>
          </p:grpSpPr>
          <p:sp>
            <p:nvSpPr>
              <p:cNvPr id="372" name="Продукт выпускается на производстве,  которое соответствует международному стандарту GMP."/>
              <p:cNvSpPr txBox="1"/>
              <p:nvPr/>
            </p:nvSpPr>
            <p:spPr>
              <a:xfrm>
                <a:off x="0" y="977900"/>
                <a:ext cx="2183288" cy="738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de-DE" dirty="0"/>
                  <a:t>Das Produkt wird in einer </a:t>
                </a:r>
              </a:p>
              <a:p>
                <a:pPr>
                  <a:defRPr sz="1200">
                    <a:solidFill>
                      <a:srgbClr val="FFFFFF"/>
                    </a:solidFill>
                    <a:latin typeface="Gilroy Bold"/>
                    <a:ea typeface="Gilroy Bold"/>
                    <a:cs typeface="Gilroy Bold"/>
                    <a:sym typeface="Gilroy Bold"/>
                  </a:defRPr>
                </a:pPr>
                <a:r>
                  <a:rPr lang="de-DE" dirty="0"/>
                  <a:t>Produktionsstätte hergestellt, </a:t>
                </a:r>
              </a:p>
              <a:p>
                <a:pPr>
                  <a:defRPr sz="1200">
                    <a:solidFill>
                      <a:srgbClr val="FFFFFF"/>
                    </a:solidFill>
                    <a:latin typeface="Gilroy Bold"/>
                    <a:ea typeface="Gilroy Bold"/>
                    <a:cs typeface="Gilroy Bold"/>
                    <a:sym typeface="Gilroy Bold"/>
                  </a:defRPr>
                </a:pPr>
                <a:r>
                  <a:rPr lang="de-DE" dirty="0"/>
                  <a:t>die den internationalen </a:t>
                </a:r>
              </a:p>
              <a:p>
                <a:pPr>
                  <a:defRPr sz="1200">
                    <a:solidFill>
                      <a:srgbClr val="FFFFFF"/>
                    </a:solidFill>
                    <a:latin typeface="Gilroy Bold"/>
                    <a:ea typeface="Gilroy Bold"/>
                    <a:cs typeface="Gilroy Bold"/>
                    <a:sym typeface="Gilroy Bold"/>
                  </a:defRPr>
                </a:pPr>
                <a:r>
                  <a:rPr lang="de-DE" dirty="0"/>
                  <a:t>GMP-Standards entspricht.</a:t>
                </a:r>
                <a:endParaRPr dirty="0"/>
              </a:p>
            </p:txBody>
          </p:sp>
          <p:sp>
            <p:nvSpPr>
              <p:cNvPr id="373" name="01"/>
              <p:cNvSpPr txBox="1"/>
              <p:nvPr/>
            </p:nvSpPr>
            <p:spPr>
              <a:xfrm>
                <a:off x="0" y="0"/>
                <a:ext cx="797738" cy="7904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01</a:t>
                </a:r>
              </a:p>
            </p:txBody>
          </p:sp>
          <p:pic>
            <p:nvPicPr>
              <p:cNvPr id="374" name="Безымянный-1 (1)-52.png" descr="Безымянный-1 (1)-52.png"/>
              <p:cNvPicPr>
                <a:picLocks noChangeAspect="1"/>
              </p:cNvPicPr>
              <p:nvPr/>
            </p:nvPicPr>
            <p:blipFill>
              <a:blip r:embed="rId8"/>
              <a:stretch>
                <a:fillRect/>
              </a:stretch>
            </p:blipFill>
            <p:spPr>
              <a:xfrm>
                <a:off x="0" y="1852690"/>
                <a:ext cx="1371601" cy="1371600"/>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81" name="shutterstock_2031475334.jpg" descr="shutterstock_2031475334.jpg"/>
          <p:cNvPicPr>
            <a:picLocks noChangeAspect="1"/>
          </p:cNvPicPr>
          <p:nvPr/>
        </p:nvPicPr>
        <p:blipFill>
          <a:blip r:embed="rId4"/>
          <a:srcRect l="15820" t="21787" r="5916"/>
          <a:stretch>
            <a:fillRect/>
          </a:stretch>
        </p:blipFill>
        <p:spPr>
          <a:xfrm>
            <a:off x="-1306" y="1587"/>
            <a:ext cx="9144001" cy="5140327"/>
          </a:xfrm>
          <a:prstGeom prst="rect">
            <a:avLst/>
          </a:prstGeom>
          <a:ln w="12700">
            <a:miter lim="400000"/>
          </a:ln>
        </p:spPr>
      </p:pic>
      <p:grpSp>
        <p:nvGrpSpPr>
          <p:cNvPr id="384" name="ZZZZ"/>
          <p:cNvGrpSpPr/>
          <p:nvPr/>
        </p:nvGrpSpPr>
        <p:grpSpPr>
          <a:xfrm>
            <a:off x="-273050" y="-410751"/>
            <a:ext cx="9690100" cy="5651500"/>
            <a:chOff x="0" y="0"/>
            <a:chExt cx="9690100" cy="5651500"/>
          </a:xfrm>
        </p:grpSpPr>
        <p:sp>
          <p:nvSpPr>
            <p:cNvPr id="382" name="Прямоугольник"/>
            <p:cNvSpPr/>
            <p:nvPr/>
          </p:nvSpPr>
          <p:spPr>
            <a:xfrm>
              <a:off x="0" y="0"/>
              <a:ext cx="9690100" cy="5651500"/>
            </a:xfrm>
            <a:prstGeom prst="rect">
              <a:avLst/>
            </a:prstGeom>
            <a:solidFill>
              <a:srgbClr val="000000">
                <a:alpha val="33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83" name="ZZZZ"/>
            <p:cNvSpPr txBox="1"/>
            <p:nvPr/>
          </p:nvSpPr>
          <p:spPr>
            <a:xfrm>
              <a:off x="0" y="0"/>
              <a:ext cx="9690100" cy="19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85"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86" name="По 1 капсуле O!Mega-3 TG…"/>
          <p:cNvSpPr txBox="1"/>
          <p:nvPr/>
        </p:nvSpPr>
        <p:spPr>
          <a:xfrm>
            <a:off x="406400" y="1134920"/>
            <a:ext cx="395781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000">
                <a:solidFill>
                  <a:srgbClr val="FFFFFF"/>
                </a:solidFill>
                <a:latin typeface="Gilroy Regular"/>
                <a:ea typeface="Gilroy Regular"/>
                <a:cs typeface="Gilroy Regular"/>
                <a:sym typeface="Gilroy Regular"/>
              </a:defRPr>
            </a:pPr>
            <a:r>
              <a:rPr lang="de-DE" dirty="0">
                <a:latin typeface="Gilroy Bold" panose="00000800000000000000" pitchFamily="2" charset="0"/>
              </a:rPr>
              <a:t>1 Kapsel O!Mega-3 TG</a:t>
            </a:r>
          </a:p>
          <a:p>
            <a:pPr>
              <a:lnSpc>
                <a:spcPct val="90000"/>
              </a:lnSpc>
              <a:defRPr sz="2000">
                <a:solidFill>
                  <a:srgbClr val="FFFFFF"/>
                </a:solidFill>
                <a:latin typeface="Gilroy Regular"/>
                <a:ea typeface="Gilroy Regular"/>
                <a:cs typeface="Gilroy Regular"/>
                <a:sym typeface="Gilroy Regular"/>
              </a:defRPr>
            </a:pPr>
            <a:r>
              <a:rPr lang="de-DE" dirty="0">
                <a:latin typeface="Gilroy Bold" panose="00000800000000000000" pitchFamily="2" charset="0"/>
              </a:rPr>
              <a:t>3 Mal täglich zu den Mahlzeiten -</a:t>
            </a:r>
            <a:endParaRPr dirty="0">
              <a:solidFill>
                <a:schemeClr val="bg1"/>
              </a:solidFill>
              <a:latin typeface="Gilroy Bold" panose="00000800000000000000" pitchFamily="2" charset="0"/>
            </a:endParaRPr>
          </a:p>
        </p:txBody>
      </p:sp>
      <p:sp>
        <p:nvSpPr>
          <p:cNvPr id="387"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88" name="и ваш организм легко  ловит ритм здоровья!"/>
          <p:cNvSpPr txBox="1"/>
          <p:nvPr/>
        </p:nvSpPr>
        <p:spPr>
          <a:xfrm>
            <a:off x="406400" y="2105555"/>
            <a:ext cx="6781800" cy="309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80000"/>
              </a:lnSpc>
              <a:defRPr sz="2500">
                <a:solidFill>
                  <a:srgbClr val="FFFFFF"/>
                </a:solidFill>
                <a:latin typeface="Gilroy Bold"/>
                <a:ea typeface="Gilroy Bold"/>
                <a:cs typeface="Gilroy Bold"/>
                <a:sym typeface="Gilroy Bold"/>
              </a:defRPr>
            </a:pPr>
            <a:r>
              <a:rPr lang="de-DE" dirty="0"/>
              <a:t>und Dein Körper bleibt im </a:t>
            </a:r>
            <a:r>
              <a:rPr lang="de-DE" dirty="0" err="1"/>
              <a:t>Rhytmus</a:t>
            </a:r>
            <a:r>
              <a:rPr lang="de-DE" dirty="0"/>
              <a:t>!</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3_omega копия-восстановлено.jpg" descr="13_omega копия-восстановлено.jpg"/>
          <p:cNvPicPr>
            <a:picLocks noChangeAspect="1"/>
          </p:cNvPicPr>
          <p:nvPr/>
        </p:nvPicPr>
        <p:blipFill>
          <a:blip r:embed="rId3"/>
          <a:srcRect l="13943" t="4161" r="2432" b="12214"/>
          <a:stretch>
            <a:fillRect/>
          </a:stretch>
        </p:blipFill>
        <p:spPr>
          <a:xfrm>
            <a:off x="0" y="0"/>
            <a:ext cx="9144000" cy="5143500"/>
          </a:xfrm>
          <a:prstGeom prst="rect">
            <a:avLst/>
          </a:prstGeom>
          <a:ln w="12700">
            <a:miter lim="400000"/>
          </a:ln>
        </p:spPr>
      </p:pic>
      <p:sp>
        <p:nvSpPr>
          <p:cNvPr id="393" name="O!Mega-3 TG"/>
          <p:cNvSpPr txBox="1"/>
          <p:nvPr/>
        </p:nvSpPr>
        <p:spPr>
          <a:xfrm>
            <a:off x="406400" y="406400"/>
            <a:ext cx="2249069" cy="359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t>O!Mega-3 TG</a:t>
            </a:r>
          </a:p>
        </p:txBody>
      </p:sp>
      <p:sp>
        <p:nvSpPr>
          <p:cNvPr id="394"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407" name="Группа"/>
          <p:cNvGrpSpPr/>
          <p:nvPr/>
        </p:nvGrpSpPr>
        <p:grpSpPr>
          <a:xfrm>
            <a:off x="406397" y="1168397"/>
            <a:ext cx="3895779" cy="2111809"/>
            <a:chOff x="-2" y="-1"/>
            <a:chExt cx="3895777" cy="2111807"/>
          </a:xfrm>
        </p:grpSpPr>
        <p:pic>
          <p:nvPicPr>
            <p:cNvPr id="395" name="Безымянный-1-20.png" descr="Безымянный-1-20.png"/>
            <p:cNvPicPr>
              <a:picLocks noChangeAspect="1"/>
            </p:cNvPicPr>
            <p:nvPr/>
          </p:nvPicPr>
          <p:blipFill>
            <a:blip r:embed="rId4"/>
            <a:srcRect t="26" b="26"/>
            <a:stretch>
              <a:fillRect/>
            </a:stretch>
          </p:blipFill>
          <p:spPr>
            <a:xfrm>
              <a:off x="0" y="1667540"/>
              <a:ext cx="444501" cy="444266"/>
            </a:xfrm>
            <a:prstGeom prst="rect">
              <a:avLst/>
            </a:prstGeom>
            <a:ln w="12700" cap="flat">
              <a:noFill/>
              <a:miter lim="400000"/>
            </a:ln>
            <a:effectLst/>
          </p:spPr>
        </p:pic>
        <p:grpSp>
          <p:nvGrpSpPr>
            <p:cNvPr id="406" name="Группа"/>
            <p:cNvGrpSpPr/>
            <p:nvPr/>
          </p:nvGrpSpPr>
          <p:grpSpPr>
            <a:xfrm>
              <a:off x="-2" y="-1"/>
              <a:ext cx="3895777" cy="1979914"/>
              <a:chOff x="-1" y="0"/>
              <a:chExt cx="3895775" cy="1979912"/>
            </a:xfrm>
          </p:grpSpPr>
          <p:grpSp>
            <p:nvGrpSpPr>
              <p:cNvPr id="398" name="Группа"/>
              <p:cNvGrpSpPr/>
              <p:nvPr/>
            </p:nvGrpSpPr>
            <p:grpSpPr>
              <a:xfrm>
                <a:off x="0" y="0"/>
                <a:ext cx="3360372" cy="470599"/>
                <a:chOff x="0" y="0"/>
                <a:chExt cx="3360371" cy="470598"/>
              </a:xfrm>
            </p:grpSpPr>
            <p:pic>
              <p:nvPicPr>
                <p:cNvPr id="396" name="Безымянный-1-29.png" descr="Безымянный-1-29.png"/>
                <p:cNvPicPr>
                  <a:picLocks noChangeAspect="1"/>
                </p:cNvPicPr>
                <p:nvPr/>
              </p:nvPicPr>
              <p:blipFill>
                <a:blip r:embed="rId5"/>
                <a:srcRect b="36"/>
                <a:stretch>
                  <a:fillRect/>
                </a:stretch>
              </p:blipFill>
              <p:spPr>
                <a:xfrm>
                  <a:off x="0" y="0"/>
                  <a:ext cx="444501" cy="444338"/>
                </a:xfrm>
                <a:prstGeom prst="rect">
                  <a:avLst/>
                </a:prstGeom>
                <a:ln w="12700" cap="flat">
                  <a:noFill/>
                  <a:miter lim="400000"/>
                </a:ln>
                <a:effectLst/>
              </p:spPr>
            </p:pic>
            <p:sp>
              <p:nvSpPr>
                <p:cNvPr id="397" name="поддерживает здоровье сердца,  сосудов и зрения"/>
                <p:cNvSpPr txBox="1"/>
                <p:nvPr/>
              </p:nvSpPr>
              <p:spPr>
                <a:xfrm>
                  <a:off x="518250" y="8935"/>
                  <a:ext cx="2842121"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de-DE" dirty="0"/>
                    <a:t>Unterstützt die Gesundheit von </a:t>
                  </a:r>
                </a:p>
                <a:p>
                  <a:pPr>
                    <a:defRPr sz="1500">
                      <a:solidFill>
                        <a:srgbClr val="001445"/>
                      </a:solidFill>
                      <a:latin typeface="Gilroy Regular"/>
                      <a:ea typeface="Gilroy Regular"/>
                      <a:cs typeface="Gilroy Regular"/>
                      <a:sym typeface="Gilroy Regular"/>
                    </a:defRPr>
                  </a:pPr>
                  <a:r>
                    <a:rPr lang="de-DE" dirty="0"/>
                    <a:t>Herz, Blutgefäßen und Augen</a:t>
                  </a:r>
                  <a:endParaRPr dirty="0"/>
                </a:p>
              </p:txBody>
            </p:sp>
          </p:grpSp>
          <p:grpSp>
            <p:nvGrpSpPr>
              <p:cNvPr id="401" name="Группа"/>
              <p:cNvGrpSpPr/>
              <p:nvPr/>
            </p:nvGrpSpPr>
            <p:grpSpPr>
              <a:xfrm>
                <a:off x="-1" y="555225"/>
                <a:ext cx="3895775" cy="445559"/>
                <a:chOff x="0" y="0"/>
                <a:chExt cx="3895773" cy="445557"/>
              </a:xfrm>
            </p:grpSpPr>
            <p:pic>
              <p:nvPicPr>
                <p:cNvPr id="399" name="Безымянный-1-30.png" descr="Безымянный-1-30.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400" name="укрепляет иммунную и нервную системы"/>
                <p:cNvSpPr txBox="1"/>
                <p:nvPr/>
              </p:nvSpPr>
              <p:spPr>
                <a:xfrm>
                  <a:off x="518250" y="117494"/>
                  <a:ext cx="3377523" cy="230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Stärkt das Immun- und Nervensystem</a:t>
                  </a:r>
                  <a:endParaRPr dirty="0"/>
                </a:p>
              </p:txBody>
            </p:sp>
          </p:grpSp>
          <p:grpSp>
            <p:nvGrpSpPr>
              <p:cNvPr id="404" name="Группа"/>
              <p:cNvGrpSpPr/>
              <p:nvPr/>
            </p:nvGrpSpPr>
            <p:grpSpPr>
              <a:xfrm>
                <a:off x="-1" y="1101457"/>
                <a:ext cx="2661463" cy="461665"/>
                <a:chOff x="0" y="-10262"/>
                <a:chExt cx="2661462" cy="461662"/>
              </a:xfrm>
            </p:grpSpPr>
            <p:pic>
              <p:nvPicPr>
                <p:cNvPr id="402" name="Безымянный-1-28.png" descr="Безымянный-1-28.png"/>
                <p:cNvPicPr>
                  <a:picLocks noChangeAspect="1"/>
                </p:cNvPicPr>
                <p:nvPr/>
              </p:nvPicPr>
              <p:blipFill>
                <a:blip r:embed="rId7"/>
                <a:srcRect t="29" b="28"/>
                <a:stretch>
                  <a:fillRect/>
                </a:stretch>
              </p:blipFill>
              <p:spPr>
                <a:xfrm>
                  <a:off x="0" y="0"/>
                  <a:ext cx="444501" cy="444239"/>
                </a:xfrm>
                <a:prstGeom prst="rect">
                  <a:avLst/>
                </a:prstGeom>
                <a:ln w="12700" cap="flat">
                  <a:noFill/>
                  <a:miter lim="400000"/>
                </a:ln>
                <a:effectLst/>
              </p:spPr>
            </p:pic>
            <p:sp>
              <p:nvSpPr>
                <p:cNvPr id="403" name="помогает улучшить состояние кожи"/>
                <p:cNvSpPr txBox="1"/>
                <p:nvPr/>
              </p:nvSpPr>
              <p:spPr>
                <a:xfrm>
                  <a:off x="518250" y="-10262"/>
                  <a:ext cx="2143212" cy="461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Trägt zur Verbesserung </a:t>
                  </a:r>
                </a:p>
                <a:p>
                  <a:r>
                    <a:rPr lang="de-DE" dirty="0"/>
                    <a:t>des Hautbilds bei</a:t>
                  </a:r>
                  <a:endParaRPr dirty="0"/>
                </a:p>
              </p:txBody>
            </p:sp>
          </p:grpSp>
          <p:sp>
            <p:nvSpPr>
              <p:cNvPr id="405" name="продлевает активное долголетие"/>
              <p:cNvSpPr txBox="1"/>
              <p:nvPr/>
            </p:nvSpPr>
            <p:spPr>
              <a:xfrm>
                <a:off x="518250" y="1749080"/>
                <a:ext cx="2790826" cy="230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Erhöht die aktive Langlebigkeit</a:t>
                </a:r>
                <a:endParaRPr dirty="0"/>
              </a:p>
            </p:txBody>
          </p:sp>
        </p:grpSp>
      </p:grpSp>
      <p:pic>
        <p:nvPicPr>
          <p:cNvPr id="408" name="CCI_logo_new_Монтажная область 1.png" descr="CCI_logo_new_Монтажная область 1.png"/>
          <p:cNvPicPr>
            <a:picLocks noChangeAspect="1"/>
          </p:cNvPicPr>
          <p:nvPr/>
        </p:nvPicPr>
        <p:blipFill>
          <a:blip r:embed="rId8"/>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jpg" descr="s.jpg"/>
          <p:cNvPicPr>
            <a:picLocks noChangeAspect="1"/>
          </p:cNvPicPr>
          <p:nvPr/>
        </p:nvPicPr>
        <p:blipFill>
          <a:blip r:embed="rId3"/>
          <a:srcRect l="6263" t="12526" r="6263"/>
          <a:stretch>
            <a:fillRect/>
          </a:stretch>
        </p:blipFill>
        <p:spPr>
          <a:xfrm>
            <a:off x="-1" y="0"/>
            <a:ext cx="9144001" cy="5143500"/>
          </a:xfrm>
          <a:prstGeom prst="rect">
            <a:avLst/>
          </a:prstGeom>
          <a:ln w="12700">
            <a:miter lim="400000"/>
          </a:ln>
        </p:spPr>
      </p:pic>
      <p:sp>
        <p:nvSpPr>
          <p:cNvPr id="413" name="O!Mega-3 TG идеален для тех, кто хочет:"/>
          <p:cNvSpPr txBox="1"/>
          <p:nvPr/>
        </p:nvSpPr>
        <p:spPr>
          <a:xfrm>
            <a:off x="406400" y="406400"/>
            <a:ext cx="6578724" cy="346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dirty="0"/>
              <a:t>O!Mega-3 TG </a:t>
            </a:r>
            <a:r>
              <a:rPr lang="de-DE" dirty="0"/>
              <a:t>ist geeignet für alle, die</a:t>
            </a:r>
            <a:r>
              <a:rPr dirty="0"/>
              <a:t>:  </a:t>
            </a:r>
          </a:p>
        </p:txBody>
      </p:sp>
      <p:grpSp>
        <p:nvGrpSpPr>
          <p:cNvPr id="416" name="Группа"/>
          <p:cNvGrpSpPr/>
          <p:nvPr/>
        </p:nvGrpSpPr>
        <p:grpSpPr>
          <a:xfrm>
            <a:off x="406400" y="1168400"/>
            <a:ext cx="3900586" cy="470599"/>
            <a:chOff x="0" y="0"/>
            <a:chExt cx="3900585" cy="470598"/>
          </a:xfrm>
        </p:grpSpPr>
        <p:pic>
          <p:nvPicPr>
            <p:cNvPr id="414" name="Безымянный-1-35.png" descr="Безымянный-1-35.png"/>
            <p:cNvPicPr>
              <a:picLocks noChangeAspect="1"/>
            </p:cNvPicPr>
            <p:nvPr/>
          </p:nvPicPr>
          <p:blipFill>
            <a:blip r:embed="rId4"/>
            <a:srcRect b="36"/>
            <a:stretch>
              <a:fillRect/>
            </a:stretch>
          </p:blipFill>
          <p:spPr>
            <a:xfrm>
              <a:off x="0" y="0"/>
              <a:ext cx="444501" cy="444337"/>
            </a:xfrm>
            <a:prstGeom prst="rect">
              <a:avLst/>
            </a:prstGeom>
            <a:ln w="12700" cap="flat">
              <a:noFill/>
              <a:miter lim="400000"/>
            </a:ln>
            <a:effectLst/>
          </p:spPr>
        </p:pic>
        <p:sp>
          <p:nvSpPr>
            <p:cNvPr id="415" name="повысить выносливость  и работоспособность"/>
            <p:cNvSpPr txBox="1"/>
            <p:nvPr/>
          </p:nvSpPr>
          <p:spPr>
            <a:xfrm>
              <a:off x="518250" y="8934"/>
              <a:ext cx="3382335"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de-DE" dirty="0"/>
                <a:t>Ihre Ausdauer und Leistungsfähigkeit </a:t>
              </a:r>
            </a:p>
            <a:p>
              <a:pPr>
                <a:defRPr sz="1500">
                  <a:solidFill>
                    <a:srgbClr val="001445"/>
                  </a:solidFill>
                  <a:latin typeface="Gilroy Regular"/>
                  <a:ea typeface="Gilroy Regular"/>
                  <a:cs typeface="Gilroy Regular"/>
                  <a:sym typeface="Gilroy Regular"/>
                </a:defRPr>
              </a:pPr>
              <a:r>
                <a:rPr lang="de-DE" dirty="0"/>
                <a:t>steigern möchten</a:t>
              </a:r>
              <a:endParaRPr dirty="0"/>
            </a:p>
          </p:txBody>
        </p:sp>
      </p:grpSp>
      <p:grpSp>
        <p:nvGrpSpPr>
          <p:cNvPr id="419" name="Группа"/>
          <p:cNvGrpSpPr/>
          <p:nvPr/>
        </p:nvGrpSpPr>
        <p:grpSpPr>
          <a:xfrm>
            <a:off x="406400" y="1724104"/>
            <a:ext cx="3350757" cy="471209"/>
            <a:chOff x="0" y="0"/>
            <a:chExt cx="3350756" cy="471208"/>
          </a:xfrm>
        </p:grpSpPr>
        <p:pic>
          <p:nvPicPr>
            <p:cNvPr id="417" name="Безымянный-1-34.png" descr="Безымянный-1-34.png"/>
            <p:cNvPicPr>
              <a:picLocks noChangeAspect="1"/>
            </p:cNvPicPr>
            <p:nvPr/>
          </p:nvPicPr>
          <p:blipFill>
            <a:blip r:embed="rId5"/>
            <a:srcRect l="118" r="117"/>
            <a:stretch>
              <a:fillRect/>
            </a:stretch>
          </p:blipFill>
          <p:spPr>
            <a:xfrm>
              <a:off x="0" y="0"/>
              <a:ext cx="444501" cy="445557"/>
            </a:xfrm>
            <a:prstGeom prst="rect">
              <a:avLst/>
            </a:prstGeom>
            <a:ln w="12700" cap="flat">
              <a:noFill/>
              <a:miter lim="400000"/>
            </a:ln>
            <a:effectLst/>
          </p:spPr>
        </p:pic>
        <p:sp>
          <p:nvSpPr>
            <p:cNvPr id="418" name="справляться с высокими  умственными нагрузками"/>
            <p:cNvSpPr txBox="1"/>
            <p:nvPr/>
          </p:nvSpPr>
          <p:spPr>
            <a:xfrm>
              <a:off x="518250" y="9544"/>
              <a:ext cx="2832506"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de-DE" dirty="0"/>
                <a:t>Hohen psychische Belastungen </a:t>
              </a:r>
            </a:p>
            <a:p>
              <a:pPr>
                <a:defRPr sz="1500">
                  <a:solidFill>
                    <a:srgbClr val="001445"/>
                  </a:solidFill>
                  <a:latin typeface="Gilroy Regular"/>
                  <a:ea typeface="Gilroy Regular"/>
                  <a:cs typeface="Gilroy Regular"/>
                  <a:sym typeface="Gilroy Regular"/>
                </a:defRPr>
              </a:pPr>
              <a:r>
                <a:rPr lang="de-DE" dirty="0"/>
                <a:t>ausgesetzt sind</a:t>
              </a:r>
              <a:endParaRPr dirty="0"/>
            </a:p>
          </p:txBody>
        </p:sp>
      </p:grpSp>
      <p:grpSp>
        <p:nvGrpSpPr>
          <p:cNvPr id="422" name="Группа"/>
          <p:cNvGrpSpPr/>
          <p:nvPr/>
        </p:nvGrpSpPr>
        <p:grpSpPr>
          <a:xfrm>
            <a:off x="406400" y="2281078"/>
            <a:ext cx="3310681" cy="470550"/>
            <a:chOff x="0" y="0"/>
            <a:chExt cx="3310680" cy="470549"/>
          </a:xfrm>
        </p:grpSpPr>
        <p:pic>
          <p:nvPicPr>
            <p:cNvPr id="420" name="Безымянный-1-31.png" descr="Безымянный-1-31.png"/>
            <p:cNvPicPr>
              <a:picLocks noChangeAspect="1"/>
            </p:cNvPicPr>
            <p:nvPr/>
          </p:nvPicPr>
          <p:blipFill>
            <a:blip r:embed="rId6"/>
            <a:srcRect t="29" b="28"/>
            <a:stretch>
              <a:fillRect/>
            </a:stretch>
          </p:blipFill>
          <p:spPr>
            <a:xfrm>
              <a:off x="0" y="0"/>
              <a:ext cx="444501" cy="444239"/>
            </a:xfrm>
            <a:prstGeom prst="rect">
              <a:avLst/>
            </a:prstGeom>
            <a:ln w="12700" cap="flat">
              <a:noFill/>
              <a:miter lim="400000"/>
            </a:ln>
            <a:effectLst/>
          </p:spPr>
        </p:pic>
        <p:sp>
          <p:nvSpPr>
            <p:cNvPr id="421" name="поддержать здоровье  сердца и сосудов"/>
            <p:cNvSpPr txBox="1"/>
            <p:nvPr/>
          </p:nvSpPr>
          <p:spPr>
            <a:xfrm>
              <a:off x="518250" y="8885"/>
              <a:ext cx="2792430"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de-DE" dirty="0"/>
                <a:t>Die Gesundheit von Herz und </a:t>
              </a:r>
            </a:p>
            <a:p>
              <a:pPr>
                <a:defRPr sz="1500">
                  <a:solidFill>
                    <a:srgbClr val="001445"/>
                  </a:solidFill>
                  <a:latin typeface="Gilroy Regular"/>
                  <a:ea typeface="Gilroy Regular"/>
                  <a:cs typeface="Gilroy Regular"/>
                  <a:sym typeface="Gilroy Regular"/>
                </a:defRPr>
              </a:pPr>
              <a:r>
                <a:rPr lang="de-DE" dirty="0"/>
                <a:t>Gefäßen unterstützen möchten</a:t>
              </a:r>
              <a:endParaRPr dirty="0"/>
            </a:p>
          </p:txBody>
        </p:sp>
      </p:grpSp>
      <p:grpSp>
        <p:nvGrpSpPr>
          <p:cNvPr id="425" name="Группа"/>
          <p:cNvGrpSpPr/>
          <p:nvPr/>
        </p:nvGrpSpPr>
        <p:grpSpPr>
          <a:xfrm>
            <a:off x="406399" y="2837377"/>
            <a:ext cx="3103894" cy="444268"/>
            <a:chOff x="0" y="0"/>
            <a:chExt cx="3103893" cy="444266"/>
          </a:xfrm>
        </p:grpSpPr>
        <p:pic>
          <p:nvPicPr>
            <p:cNvPr id="423" name="Безымянный-1-33.png" descr="Безымянный-1-33.png"/>
            <p:cNvPicPr>
              <a:picLocks noChangeAspect="1"/>
            </p:cNvPicPr>
            <p:nvPr/>
          </p:nvPicPr>
          <p:blipFill>
            <a:blip r:embed="rId7"/>
            <a:srcRect t="26" b="26"/>
            <a:stretch>
              <a:fillRect/>
            </a:stretch>
          </p:blipFill>
          <p:spPr>
            <a:xfrm>
              <a:off x="0" y="0"/>
              <a:ext cx="444501" cy="444266"/>
            </a:xfrm>
            <a:prstGeom prst="rect">
              <a:avLst/>
            </a:prstGeom>
            <a:ln w="12700" cap="flat">
              <a:noFill/>
              <a:miter lim="400000"/>
            </a:ln>
            <a:effectLst/>
          </p:spPr>
        </p:pic>
        <p:sp>
          <p:nvSpPr>
            <p:cNvPr id="424" name="сохранить острое зрение"/>
            <p:cNvSpPr txBox="1"/>
            <p:nvPr/>
          </p:nvSpPr>
          <p:spPr>
            <a:xfrm>
              <a:off x="518250" y="116849"/>
              <a:ext cx="2585643"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Ihre Sehkraft erhalten wollen</a:t>
              </a:r>
              <a:endParaRPr dirty="0"/>
            </a:p>
          </p:txBody>
        </p:sp>
      </p:grpSp>
      <p:grpSp>
        <p:nvGrpSpPr>
          <p:cNvPr id="428" name="Группа"/>
          <p:cNvGrpSpPr/>
          <p:nvPr/>
        </p:nvGrpSpPr>
        <p:grpSpPr>
          <a:xfrm>
            <a:off x="406399" y="3393691"/>
            <a:ext cx="3623267" cy="444268"/>
            <a:chOff x="0" y="-1"/>
            <a:chExt cx="3623266" cy="444267"/>
          </a:xfrm>
        </p:grpSpPr>
        <p:pic>
          <p:nvPicPr>
            <p:cNvPr id="426" name="Безымянный-1-32.png" descr="Безымянный-1-32.png"/>
            <p:cNvPicPr>
              <a:picLocks noChangeAspect="1"/>
            </p:cNvPicPr>
            <p:nvPr/>
          </p:nvPicPr>
          <p:blipFill>
            <a:blip r:embed="rId8"/>
            <a:srcRect t="26" b="26"/>
            <a:stretch>
              <a:fillRect/>
            </a:stretch>
          </p:blipFill>
          <p:spPr>
            <a:xfrm>
              <a:off x="0" y="-1"/>
              <a:ext cx="444501" cy="444267"/>
            </a:xfrm>
            <a:prstGeom prst="rect">
              <a:avLst/>
            </a:prstGeom>
            <a:ln w="12700" cap="flat">
              <a:noFill/>
              <a:miter lim="400000"/>
            </a:ln>
            <a:effectLst/>
          </p:spPr>
        </p:pic>
        <p:sp>
          <p:nvSpPr>
            <p:cNvPr id="427" name="позаботиться о нервной системе"/>
            <p:cNvSpPr txBox="1"/>
            <p:nvPr/>
          </p:nvSpPr>
          <p:spPr>
            <a:xfrm>
              <a:off x="518250" y="116849"/>
              <a:ext cx="3105016"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Ihr Nervensystem stärken möchten</a:t>
              </a:r>
              <a:endParaRPr dirty="0"/>
            </a:p>
          </p:txBody>
        </p:sp>
      </p:grpSp>
      <p:grpSp>
        <p:nvGrpSpPr>
          <p:cNvPr id="431" name="Группа"/>
          <p:cNvGrpSpPr/>
          <p:nvPr/>
        </p:nvGrpSpPr>
        <p:grpSpPr>
          <a:xfrm>
            <a:off x="406400" y="3950006"/>
            <a:ext cx="3442127" cy="470564"/>
            <a:chOff x="0" y="0"/>
            <a:chExt cx="3442126" cy="470562"/>
          </a:xfrm>
        </p:grpSpPr>
        <p:pic>
          <p:nvPicPr>
            <p:cNvPr id="429" name="Безымянный-1-36.png" descr="Безымянный-1-36.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430" name="противостоять простудам  в сезон ОРВИ"/>
            <p:cNvSpPr txBox="1"/>
            <p:nvPr/>
          </p:nvSpPr>
          <p:spPr>
            <a:xfrm>
              <a:off x="518250" y="8899"/>
              <a:ext cx="2923876"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de-DE" dirty="0"/>
                <a:t>Erkältungen in der Grippesaison </a:t>
              </a:r>
            </a:p>
            <a:p>
              <a:pPr>
                <a:defRPr sz="1500">
                  <a:solidFill>
                    <a:srgbClr val="001445"/>
                  </a:solidFill>
                  <a:latin typeface="Gilroy Regular"/>
                  <a:ea typeface="Gilroy Regular"/>
                  <a:cs typeface="Gilroy Regular"/>
                  <a:sym typeface="Gilroy Regular"/>
                </a:defRPr>
              </a:pPr>
              <a:r>
                <a:rPr lang="de-DE" dirty="0"/>
                <a:t>abwehren wollen</a:t>
              </a:r>
              <a:endParaRPr dirty="0"/>
            </a:p>
          </p:txBody>
        </p:sp>
      </p:grpSp>
      <p:grpSp>
        <p:nvGrpSpPr>
          <p:cNvPr id="434" name="Группа"/>
          <p:cNvGrpSpPr/>
          <p:nvPr/>
        </p:nvGrpSpPr>
        <p:grpSpPr>
          <a:xfrm>
            <a:off x="406399" y="4795520"/>
            <a:ext cx="8407401" cy="158275"/>
            <a:chOff x="0" y="0"/>
            <a:chExt cx="8407400" cy="158274"/>
          </a:xfrm>
        </p:grpSpPr>
        <p:sp>
          <p:nvSpPr>
            <p:cNvPr id="432" name="O!Mega-3 TG"/>
            <p:cNvSpPr txBox="1"/>
            <p:nvPr/>
          </p:nvSpPr>
          <p:spPr>
            <a:xfrm>
              <a:off x="0" y="0"/>
              <a:ext cx="97114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pic>
          <p:nvPicPr>
            <p:cNvPr id="433" name="Безымянный-1-44.png" descr="Безымянный-1-44.png"/>
            <p:cNvPicPr>
              <a:picLocks noChangeAspect="1"/>
            </p:cNvPicPr>
            <p:nvPr/>
          </p:nvPicPr>
          <p:blipFill>
            <a:blip r:embed="rId10"/>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114" name="Slide 16_9 - 2 (2).jpg" descr="Slide 16_9 - 2 (2).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15"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535353"/>
                </a:solidFill>
                <a:latin typeface="Gilroy Bold"/>
                <a:ea typeface="Gilroy Bold"/>
                <a:cs typeface="Gilroy Bold"/>
                <a:sym typeface="Gilroy Bold"/>
              </a:defRPr>
            </a:lvl1pPr>
          </a:lstStyle>
          <a:p>
            <a:r>
              <a:t>O!Mega-3 TG</a:t>
            </a:r>
          </a:p>
        </p:txBody>
      </p:sp>
      <p:pic>
        <p:nvPicPr>
          <p:cNvPr id="116" name="Безымянный-1-45.png" descr="Безымянный-1-45.png"/>
          <p:cNvPicPr>
            <a:picLocks noChangeAspect="1"/>
          </p:cNvPicPr>
          <p:nvPr/>
        </p:nvPicPr>
        <p:blipFill>
          <a:blip r:embed="rId4"/>
          <a:stretch>
            <a:fillRect/>
          </a:stretch>
        </p:blipFill>
        <p:spPr>
          <a:xfrm>
            <a:off x="8026400" y="4815530"/>
            <a:ext cx="787400" cy="138265"/>
          </a:xfrm>
          <a:prstGeom prst="rect">
            <a:avLst/>
          </a:prstGeom>
          <a:ln w="12700">
            <a:miter lim="400000"/>
          </a:ln>
        </p:spPr>
      </p:pic>
      <p:sp>
        <p:nvSpPr>
          <p:cNvPr id="2" name="Textfeld 1">
            <a:extLst>
              <a:ext uri="{FF2B5EF4-FFF2-40B4-BE49-F238E27FC236}">
                <a16:creationId xmlns:a16="http://schemas.microsoft.com/office/drawing/2014/main" id="{676A3A90-7168-92FB-CCD8-486837C07B7A}"/>
              </a:ext>
            </a:extLst>
          </p:cNvPr>
          <p:cNvSpPr txBox="1"/>
          <p:nvPr/>
        </p:nvSpPr>
        <p:spPr>
          <a:xfrm>
            <a:off x="1986280" y="838200"/>
            <a:ext cx="1813560" cy="4154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900" b="1" i="0" u="none" strike="noStrike" cap="none" spc="0" normalizeH="0" baseline="0" dirty="0">
                <a:ln>
                  <a:noFill/>
                </a:ln>
                <a:solidFill>
                  <a:schemeClr val="tx1">
                    <a:lumMod val="75000"/>
                    <a:lumOff val="25000"/>
                  </a:schemeClr>
                </a:solidFill>
                <a:effectLst/>
                <a:uFillTx/>
                <a:latin typeface="+mj-lt"/>
                <a:ea typeface="+mj-ea"/>
                <a:cs typeface="+mj-cs"/>
                <a:sym typeface="Helvetica"/>
              </a:rPr>
              <a:t>"Nimm Omega-3 zu Dir und Du wirst keine Herzprobleme bekommen"</a:t>
            </a:r>
            <a:endParaRPr kumimoji="0" lang="ru-RU" sz="900" b="1" i="0" u="none" strike="noStrike" cap="none" spc="0" normalizeH="0" baseline="0" dirty="0">
              <a:ln>
                <a:noFill/>
              </a:ln>
              <a:solidFill>
                <a:schemeClr val="tx1">
                  <a:lumMod val="75000"/>
                  <a:lumOff val="25000"/>
                </a:schemeClr>
              </a:solidFill>
              <a:effectLst/>
              <a:uFillTx/>
              <a:latin typeface="+mj-lt"/>
              <a:ea typeface="+mj-ea"/>
              <a:cs typeface="+mj-cs"/>
              <a:sym typeface="Helvetica"/>
            </a:endParaRPr>
          </a:p>
        </p:txBody>
      </p:sp>
      <p:sp>
        <p:nvSpPr>
          <p:cNvPr id="3" name="Textfeld 2">
            <a:extLst>
              <a:ext uri="{FF2B5EF4-FFF2-40B4-BE49-F238E27FC236}">
                <a16:creationId xmlns:a16="http://schemas.microsoft.com/office/drawing/2014/main" id="{BCC5C67D-3543-1EC3-F479-193F6702E86B}"/>
              </a:ext>
            </a:extLst>
          </p:cNvPr>
          <p:cNvSpPr txBox="1"/>
          <p:nvPr/>
        </p:nvSpPr>
        <p:spPr>
          <a:xfrm>
            <a:off x="6492240" y="1493520"/>
            <a:ext cx="1772920" cy="4154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900" b="1" i="0" u="none" strike="noStrike" cap="none" spc="0" normalizeH="0" baseline="0" dirty="0">
                <a:ln>
                  <a:noFill/>
                </a:ln>
                <a:solidFill>
                  <a:schemeClr val="tx1">
                    <a:lumMod val="75000"/>
                    <a:lumOff val="25000"/>
                  </a:schemeClr>
                </a:solidFill>
                <a:effectLst/>
                <a:uFillTx/>
                <a:latin typeface="+mj-lt"/>
                <a:ea typeface="+mj-ea"/>
                <a:cs typeface="+mj-cs"/>
                <a:sym typeface="Helvetica"/>
              </a:rPr>
              <a:t>"Es wird empfohlen, während der Grippesaison Omega-3 einzunehmen..."</a:t>
            </a:r>
            <a:endParaRPr kumimoji="0" lang="ru-RU" sz="900" b="1" i="0" u="none" strike="noStrike" cap="none" spc="0" normalizeH="0" baseline="0" dirty="0">
              <a:ln>
                <a:noFill/>
              </a:ln>
              <a:solidFill>
                <a:schemeClr val="tx1">
                  <a:lumMod val="75000"/>
                  <a:lumOff val="25000"/>
                </a:schemeClr>
              </a:solidFill>
              <a:effectLst/>
              <a:uFillTx/>
              <a:latin typeface="+mj-lt"/>
              <a:ea typeface="+mj-ea"/>
              <a:cs typeface="+mj-cs"/>
              <a:sym typeface="Helvetica"/>
            </a:endParaRPr>
          </a:p>
        </p:txBody>
      </p:sp>
      <p:sp>
        <p:nvSpPr>
          <p:cNvPr id="4" name="Textfeld 3">
            <a:extLst>
              <a:ext uri="{FF2B5EF4-FFF2-40B4-BE49-F238E27FC236}">
                <a16:creationId xmlns:a16="http://schemas.microsoft.com/office/drawing/2014/main" id="{7A05EB15-AB05-2A8A-F799-2B2C1562F407}"/>
              </a:ext>
            </a:extLst>
          </p:cNvPr>
          <p:cNvSpPr txBox="1"/>
          <p:nvPr/>
        </p:nvSpPr>
        <p:spPr>
          <a:xfrm>
            <a:off x="1433424" y="2016760"/>
            <a:ext cx="1813560" cy="4154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900" b="1" i="0" u="none" strike="noStrike" cap="none" spc="0" normalizeH="0" baseline="0" dirty="0">
                <a:ln>
                  <a:noFill/>
                </a:ln>
                <a:solidFill>
                  <a:schemeClr val="tx1">
                    <a:lumMod val="75000"/>
                    <a:lumOff val="25000"/>
                  </a:schemeClr>
                </a:solidFill>
                <a:effectLst/>
                <a:uFillTx/>
                <a:latin typeface="+mj-lt"/>
                <a:ea typeface="+mj-ea"/>
                <a:cs typeface="+mj-cs"/>
                <a:sym typeface="Helvetica"/>
              </a:rPr>
              <a:t>"Wie sich herausstellt, ist Omega-3 das Geheimnis für Jugend und Langlebigkeit... "</a:t>
            </a:r>
            <a:endParaRPr kumimoji="0" lang="ru-RU" sz="900" b="1" i="0" u="none" strike="noStrike" cap="none" spc="0" normalizeH="0" baseline="0" dirty="0">
              <a:ln>
                <a:noFill/>
              </a:ln>
              <a:solidFill>
                <a:schemeClr val="tx1">
                  <a:lumMod val="75000"/>
                  <a:lumOff val="25000"/>
                </a:schemeClr>
              </a:solidFill>
              <a:effectLst/>
              <a:uFillTx/>
              <a:latin typeface="+mj-lt"/>
              <a:ea typeface="+mj-ea"/>
              <a:cs typeface="+mj-cs"/>
              <a:sym typeface="Helvetica"/>
            </a:endParaRPr>
          </a:p>
        </p:txBody>
      </p:sp>
      <p:sp>
        <p:nvSpPr>
          <p:cNvPr id="5" name="Textfeld 4">
            <a:extLst>
              <a:ext uri="{FF2B5EF4-FFF2-40B4-BE49-F238E27FC236}">
                <a16:creationId xmlns:a16="http://schemas.microsoft.com/office/drawing/2014/main" id="{9EC2D7C4-114C-B9DF-5300-BF7F1CE21A2E}"/>
              </a:ext>
            </a:extLst>
          </p:cNvPr>
          <p:cNvSpPr txBox="1"/>
          <p:nvPr/>
        </p:nvSpPr>
        <p:spPr>
          <a:xfrm>
            <a:off x="6263640" y="2932430"/>
            <a:ext cx="1798320" cy="4154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900" b="1" i="0" u="none" strike="noStrike" cap="none" spc="0" normalizeH="0" baseline="0" dirty="0">
                <a:ln>
                  <a:noFill/>
                </a:ln>
                <a:solidFill>
                  <a:srgbClr val="000000"/>
                </a:solidFill>
                <a:effectLst/>
                <a:uFillTx/>
                <a:latin typeface="+mj-lt"/>
                <a:ea typeface="+mj-ea"/>
                <a:cs typeface="+mj-cs"/>
                <a:sym typeface="Helvetica"/>
              </a:rPr>
              <a:t>"Wusstest Du, dass Omega-3-Fettsäuren gut fürs Gehirn und das Sehvermögen sind..."</a:t>
            </a:r>
            <a:endParaRPr kumimoji="0" lang="ru-RU" sz="900" b="1" i="0" u="none" strike="noStrike" cap="none" spc="0" normalizeH="0" baseline="0" dirty="0">
              <a:ln>
                <a:noFill/>
              </a:ln>
              <a:solidFill>
                <a:srgbClr val="000000"/>
              </a:solidFill>
              <a:effectLst/>
              <a:uFillTx/>
              <a:latin typeface="+mj-lt"/>
              <a:ea typeface="+mj-ea"/>
              <a:cs typeface="+mj-cs"/>
              <a:sym typeface="Helvetica"/>
            </a:endParaRPr>
          </a:p>
        </p:txBody>
      </p:sp>
      <p:sp>
        <p:nvSpPr>
          <p:cNvPr id="6" name="Textfeld 5">
            <a:extLst>
              <a:ext uri="{FF2B5EF4-FFF2-40B4-BE49-F238E27FC236}">
                <a16:creationId xmlns:a16="http://schemas.microsoft.com/office/drawing/2014/main" id="{0E66276A-C3D5-451C-B7E1-0FD0BD126647}"/>
              </a:ext>
            </a:extLst>
          </p:cNvPr>
          <p:cNvSpPr txBox="1"/>
          <p:nvPr/>
        </p:nvSpPr>
        <p:spPr>
          <a:xfrm>
            <a:off x="3833444" y="52751"/>
            <a:ext cx="26802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rgbClr val="000000"/>
                </a:solidFill>
                <a:effectLst/>
                <a:uFillTx/>
                <a:latin typeface="Gilroy Bold" panose="00000800000000000000" pitchFamily="2" charset="0"/>
                <a:sym typeface="Helvetica"/>
              </a:rPr>
              <a:t>Täglich im Internet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hutterstock_1674536527.jpg" descr="shutterstock_1674536527.jpg"/>
          <p:cNvPicPr>
            <a:picLocks noChangeAspect="1"/>
          </p:cNvPicPr>
          <p:nvPr/>
        </p:nvPicPr>
        <p:blipFill>
          <a:blip r:embed="rId3"/>
          <a:srcRect l="9090" t="9034" b="55"/>
          <a:stretch>
            <a:fillRect/>
          </a:stretch>
        </p:blipFill>
        <p:spPr>
          <a:xfrm>
            <a:off x="0" y="0"/>
            <a:ext cx="9144000" cy="5143501"/>
          </a:xfrm>
          <a:prstGeom prst="rect">
            <a:avLst/>
          </a:prstGeom>
          <a:ln w="12700">
            <a:miter lim="400000"/>
          </a:ln>
        </p:spPr>
      </p:pic>
      <p:pic>
        <p:nvPicPr>
          <p:cNvPr id="43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440" name="O!Mega-3 TG"/>
          <p:cNvSpPr txBox="1"/>
          <p:nvPr/>
        </p:nvSpPr>
        <p:spPr>
          <a:xfrm>
            <a:off x="406399" y="406400"/>
            <a:ext cx="2264716" cy="421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b="1">
                <a:solidFill>
                  <a:srgbClr val="FFFFFF"/>
                </a:solidFill>
                <a:latin typeface="Helvetica Neue"/>
                <a:ea typeface="Helvetica Neue"/>
                <a:cs typeface="Helvetica Neue"/>
                <a:sym typeface="Helvetica Neue"/>
              </a:defRPr>
            </a:lvl1pPr>
          </a:lstStyle>
          <a:p>
            <a:r>
              <a:t>O!Mega-3 TG</a:t>
            </a:r>
          </a:p>
        </p:txBody>
      </p:sp>
      <p:sp>
        <p:nvSpPr>
          <p:cNvPr id="44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442" name="Для здоровья сердца,  сосудов и зрения"/>
          <p:cNvSpPr txBox="1"/>
          <p:nvPr/>
        </p:nvSpPr>
        <p:spPr>
          <a:xfrm>
            <a:off x="787399" y="1193800"/>
            <a:ext cx="261930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de-DE" dirty="0"/>
              <a:t>Für die Gesundheit von Herz, </a:t>
            </a:r>
          </a:p>
          <a:p>
            <a:pPr>
              <a:defRPr sz="1500">
                <a:solidFill>
                  <a:srgbClr val="FFFFFF"/>
                </a:solidFill>
                <a:latin typeface="Gilroy Regular"/>
                <a:ea typeface="Gilroy Regular"/>
                <a:cs typeface="Gilroy Regular"/>
                <a:sym typeface="Gilroy Regular"/>
              </a:defRPr>
            </a:pPr>
            <a:r>
              <a:rPr lang="de-DE" dirty="0"/>
              <a:t>Gefäßen und Sehkraft</a:t>
            </a:r>
            <a:endParaRPr dirty="0"/>
          </a:p>
        </p:txBody>
      </p:sp>
      <p:sp>
        <p:nvSpPr>
          <p:cNvPr id="443" name="Высокая концентрация ПНЖК  омега-3 в каждой капсуле"/>
          <p:cNvSpPr txBox="1"/>
          <p:nvPr/>
        </p:nvSpPr>
        <p:spPr>
          <a:xfrm>
            <a:off x="787400" y="1797050"/>
            <a:ext cx="307456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de-DE" dirty="0"/>
              <a:t>Hohe Konzentration an Omega-3-</a:t>
            </a:r>
          </a:p>
          <a:p>
            <a:pPr>
              <a:defRPr sz="1500">
                <a:solidFill>
                  <a:srgbClr val="FFFFFF"/>
                </a:solidFill>
                <a:latin typeface="Gilroy Regular"/>
                <a:ea typeface="Gilroy Regular"/>
                <a:cs typeface="Gilroy Regular"/>
                <a:sym typeface="Gilroy Regular"/>
              </a:defRPr>
            </a:pPr>
            <a:r>
              <a:rPr lang="de-DE" dirty="0"/>
              <a:t>PUFAs in jeder Kapsel</a:t>
            </a:r>
            <a:endParaRPr dirty="0"/>
          </a:p>
        </p:txBody>
      </p:sp>
      <p:sp>
        <p:nvSpPr>
          <p:cNvPr id="444" name="Подходит для детей с 14 лет  и взрослых"/>
          <p:cNvSpPr txBox="1"/>
          <p:nvPr/>
        </p:nvSpPr>
        <p:spPr>
          <a:xfrm>
            <a:off x="787399" y="2400300"/>
            <a:ext cx="238046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de-DE" dirty="0"/>
              <a:t>Geeignet für Kinder ab </a:t>
            </a:r>
          </a:p>
          <a:p>
            <a:pPr>
              <a:defRPr sz="1500">
                <a:solidFill>
                  <a:srgbClr val="FFFFFF"/>
                </a:solidFill>
                <a:latin typeface="Gilroy Regular"/>
                <a:ea typeface="Gilroy Regular"/>
                <a:cs typeface="Gilroy Regular"/>
                <a:sym typeface="Gilroy Regular"/>
              </a:defRPr>
            </a:pPr>
            <a:r>
              <a:rPr lang="de-DE" dirty="0"/>
              <a:t>14 Jahren und Erwachsene</a:t>
            </a:r>
            <a:endParaRPr dirty="0"/>
          </a:p>
        </p:txBody>
      </p:sp>
      <p:sp>
        <p:nvSpPr>
          <p:cNvPr id="445" name="Линия"/>
          <p:cNvSpPr/>
          <p:nvPr/>
        </p:nvSpPr>
        <p:spPr>
          <a:xfrm flipH="1" flipV="1">
            <a:off x="544279" y="1546275"/>
            <a:ext cx="4744" cy="330169"/>
          </a:xfrm>
          <a:prstGeom prst="line">
            <a:avLst/>
          </a:prstGeom>
          <a:ln w="12700">
            <a:solidFill>
              <a:srgbClr val="FFFFFF"/>
            </a:solidFill>
          </a:ln>
        </p:spPr>
        <p:txBody>
          <a:bodyPr lIns="45718" tIns="45718" rIns="45718" bIns="45718"/>
          <a:lstStyle/>
          <a:p>
            <a:endParaRPr/>
          </a:p>
        </p:txBody>
      </p:sp>
      <p:grpSp>
        <p:nvGrpSpPr>
          <p:cNvPr id="448" name="Группа"/>
          <p:cNvGrpSpPr/>
          <p:nvPr/>
        </p:nvGrpSpPr>
        <p:grpSpPr>
          <a:xfrm>
            <a:off x="406400" y="1267333"/>
            <a:ext cx="279400" cy="279403"/>
            <a:chOff x="0" y="0"/>
            <a:chExt cx="279400" cy="279402"/>
          </a:xfrm>
        </p:grpSpPr>
        <p:sp>
          <p:nvSpPr>
            <p:cNvPr id="446"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47" name="1"/>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1</a:t>
              </a:r>
            </a:p>
          </p:txBody>
        </p:sp>
      </p:grpSp>
      <p:sp>
        <p:nvSpPr>
          <p:cNvPr id="449" name="Линия"/>
          <p:cNvSpPr/>
          <p:nvPr/>
        </p:nvSpPr>
        <p:spPr>
          <a:xfrm flipH="1" flipV="1">
            <a:off x="544099" y="2146317"/>
            <a:ext cx="4730" cy="330168"/>
          </a:xfrm>
          <a:prstGeom prst="line">
            <a:avLst/>
          </a:prstGeom>
          <a:ln w="12700">
            <a:solidFill>
              <a:srgbClr val="FFFFFF"/>
            </a:solidFill>
          </a:ln>
        </p:spPr>
        <p:txBody>
          <a:bodyPr lIns="45718" tIns="45718" rIns="45718" bIns="45718"/>
          <a:lstStyle/>
          <a:p>
            <a:endParaRPr/>
          </a:p>
        </p:txBody>
      </p:sp>
      <p:grpSp>
        <p:nvGrpSpPr>
          <p:cNvPr id="452" name="Группа"/>
          <p:cNvGrpSpPr/>
          <p:nvPr/>
        </p:nvGrpSpPr>
        <p:grpSpPr>
          <a:xfrm>
            <a:off x="406400" y="2473831"/>
            <a:ext cx="279400" cy="279403"/>
            <a:chOff x="0" y="0"/>
            <a:chExt cx="279400" cy="279402"/>
          </a:xfrm>
        </p:grpSpPr>
        <p:sp>
          <p:nvSpPr>
            <p:cNvPr id="450"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1" name="3"/>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3</a:t>
              </a:r>
            </a:p>
          </p:txBody>
        </p:sp>
      </p:grpSp>
      <p:grpSp>
        <p:nvGrpSpPr>
          <p:cNvPr id="455" name="Группа"/>
          <p:cNvGrpSpPr/>
          <p:nvPr/>
        </p:nvGrpSpPr>
        <p:grpSpPr>
          <a:xfrm>
            <a:off x="406400" y="1870581"/>
            <a:ext cx="279400" cy="279403"/>
            <a:chOff x="0" y="0"/>
            <a:chExt cx="279400" cy="279402"/>
          </a:xfrm>
        </p:grpSpPr>
        <p:sp>
          <p:nvSpPr>
            <p:cNvPr id="453"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4" name="2"/>
            <p:cNvSpPr txBox="1"/>
            <p:nvPr/>
          </p:nvSpPr>
          <p:spPr>
            <a:xfrm>
              <a:off x="76198"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defRPr>
              </a:lvl1pPr>
            </a:lstStyle>
            <a:p>
              <a:r>
                <a:t>2</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12_omega копия-восстановлено30.jpg" descr="12_omega копия-восстановлено30.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60" name="CustomShape 1"/>
          <p:cNvSpPr txBox="1"/>
          <p:nvPr/>
        </p:nvSpPr>
        <p:spPr>
          <a:xfrm>
            <a:off x="406400" y="406400"/>
            <a:ext cx="4608539" cy="60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(30 </a:t>
            </a:r>
            <a:r>
              <a:rPr lang="de-DE" dirty="0"/>
              <a:t>Kapseln</a:t>
            </a:r>
            <a:r>
              <a:rPr dirty="0"/>
              <a:t>)</a:t>
            </a:r>
          </a:p>
        </p:txBody>
      </p:sp>
      <p:sp>
        <p:nvSpPr>
          <p:cNvPr id="461" name="CustomShape 2"/>
          <p:cNvSpPr txBox="1"/>
          <p:nvPr/>
        </p:nvSpPr>
        <p:spPr>
          <a:xfrm>
            <a:off x="406400" y="1634220"/>
            <a:ext cx="1343222" cy="178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de-DE" dirty="0"/>
              <a:t>Bonuspunkte</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de-DE" dirty="0"/>
              <a:t>Clubpreis</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de-DE" dirty="0"/>
              <a:t>Einzelpreis</a:t>
            </a:r>
            <a:endParaRPr dirty="0"/>
          </a:p>
        </p:txBody>
      </p:sp>
      <p:sp>
        <p:nvSpPr>
          <p:cNvPr id="462" name="CustomShape 4"/>
          <p:cNvSpPr txBox="1"/>
          <p:nvPr/>
        </p:nvSpPr>
        <p:spPr>
          <a:xfrm>
            <a:off x="2888422" y="2955020"/>
            <a:ext cx="1043460" cy="403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15,00 </a:t>
            </a:r>
            <a:r>
              <a:rPr lang="de-DE" dirty="0"/>
              <a:t>EUR</a:t>
            </a:r>
            <a:endParaRPr dirty="0"/>
          </a:p>
        </p:txBody>
      </p:sp>
      <p:sp>
        <p:nvSpPr>
          <p:cNvPr id="463" name="CustomShape 5"/>
          <p:cNvSpPr txBox="1"/>
          <p:nvPr/>
        </p:nvSpPr>
        <p:spPr>
          <a:xfrm>
            <a:off x="2888422" y="2294408"/>
            <a:ext cx="1040254" cy="403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12,00 </a:t>
            </a:r>
            <a:r>
              <a:rPr lang="de-DE" dirty="0"/>
              <a:t>EUR</a:t>
            </a:r>
            <a:endParaRPr dirty="0"/>
          </a:p>
        </p:txBody>
      </p:sp>
      <p:sp>
        <p:nvSpPr>
          <p:cNvPr id="464" name="2194"/>
          <p:cNvSpPr txBox="1"/>
          <p:nvPr/>
        </p:nvSpPr>
        <p:spPr>
          <a:xfrm>
            <a:off x="508000" y="939800"/>
            <a:ext cx="392938"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2194</a:t>
            </a:r>
          </a:p>
        </p:txBody>
      </p:sp>
      <p:sp>
        <p:nvSpPr>
          <p:cNvPr id="465"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66" name="7,5"/>
          <p:cNvSpPr txBox="1"/>
          <p:nvPr/>
        </p:nvSpPr>
        <p:spPr>
          <a:xfrm>
            <a:off x="3205250" y="1732741"/>
            <a:ext cx="234824" cy="19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7,5</a:t>
            </a:r>
          </a:p>
        </p:txBody>
      </p:sp>
      <p:grpSp>
        <p:nvGrpSpPr>
          <p:cNvPr id="469" name="Группа"/>
          <p:cNvGrpSpPr/>
          <p:nvPr/>
        </p:nvGrpSpPr>
        <p:grpSpPr>
          <a:xfrm>
            <a:off x="406399" y="4795520"/>
            <a:ext cx="8407401" cy="158275"/>
            <a:chOff x="0" y="0"/>
            <a:chExt cx="8407400" cy="158274"/>
          </a:xfrm>
        </p:grpSpPr>
        <p:sp>
          <p:nvSpPr>
            <p:cNvPr id="467" name="O!Mega-3 TG"/>
            <p:cNvSpPr txBox="1"/>
            <p:nvPr/>
          </p:nvSpPr>
          <p:spPr>
            <a:xfrm>
              <a:off x="0" y="0"/>
              <a:ext cx="97114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68" name="Безымянный-1-44.png" descr="Безымянный-1-44.png"/>
            <p:cNvPicPr>
              <a:picLocks noChangeAspect="1"/>
            </p:cNvPicPr>
            <p:nvPr/>
          </p:nvPicPr>
          <p:blipFill>
            <a:blip r:embed="rId4"/>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2_omega копия-восстановлено.jpg" descr="12_omega копия-восстановлено.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74" name="CustomShape 1"/>
          <p:cNvSpPr txBox="1"/>
          <p:nvPr/>
        </p:nvSpPr>
        <p:spPr>
          <a:xfrm>
            <a:off x="406399" y="406400"/>
            <a:ext cx="4611745" cy="60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(90 </a:t>
            </a:r>
            <a:r>
              <a:rPr lang="de-DE" dirty="0"/>
              <a:t>Kapseln</a:t>
            </a:r>
            <a:r>
              <a:rPr dirty="0"/>
              <a:t>)</a:t>
            </a:r>
          </a:p>
        </p:txBody>
      </p:sp>
      <p:sp>
        <p:nvSpPr>
          <p:cNvPr id="475" name="CustomShape 2"/>
          <p:cNvSpPr txBox="1"/>
          <p:nvPr/>
        </p:nvSpPr>
        <p:spPr>
          <a:xfrm>
            <a:off x="406400" y="1634220"/>
            <a:ext cx="1343222" cy="1788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de-DE" dirty="0"/>
              <a:t>Bonuspunkte</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de-DE" dirty="0"/>
              <a:t>Clubpreis</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de-DE" dirty="0"/>
              <a:t>Einzelpreis</a:t>
            </a:r>
            <a:endParaRPr dirty="0"/>
          </a:p>
        </p:txBody>
      </p:sp>
      <p:sp>
        <p:nvSpPr>
          <p:cNvPr id="476" name="CustomShape 4"/>
          <p:cNvSpPr txBox="1"/>
          <p:nvPr/>
        </p:nvSpPr>
        <p:spPr>
          <a:xfrm>
            <a:off x="2888422" y="2955020"/>
            <a:ext cx="1046667" cy="403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37,50 </a:t>
            </a:r>
            <a:r>
              <a:rPr lang="de-DE" dirty="0"/>
              <a:t>EUR</a:t>
            </a:r>
            <a:endParaRPr dirty="0"/>
          </a:p>
        </p:txBody>
      </p:sp>
      <p:sp>
        <p:nvSpPr>
          <p:cNvPr id="477" name="CustomShape 5"/>
          <p:cNvSpPr txBox="1"/>
          <p:nvPr/>
        </p:nvSpPr>
        <p:spPr>
          <a:xfrm>
            <a:off x="2888422" y="2294408"/>
            <a:ext cx="1089947" cy="403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30,00 </a:t>
            </a:r>
            <a:r>
              <a:rPr lang="de-DE" dirty="0"/>
              <a:t>EUR</a:t>
            </a:r>
            <a:endParaRPr dirty="0"/>
          </a:p>
        </p:txBody>
      </p:sp>
      <p:sp>
        <p:nvSpPr>
          <p:cNvPr id="478"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79" name="2191"/>
          <p:cNvSpPr txBox="1"/>
          <p:nvPr/>
        </p:nvSpPr>
        <p:spPr>
          <a:xfrm>
            <a:off x="508000" y="939800"/>
            <a:ext cx="363792" cy="19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2191</a:t>
            </a:r>
          </a:p>
        </p:txBody>
      </p:sp>
      <p:sp>
        <p:nvSpPr>
          <p:cNvPr id="480" name="19,0"/>
          <p:cNvSpPr txBox="1"/>
          <p:nvPr/>
        </p:nvSpPr>
        <p:spPr>
          <a:xfrm>
            <a:off x="3152313" y="1732741"/>
            <a:ext cx="332360" cy="19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19,0</a:t>
            </a:r>
          </a:p>
        </p:txBody>
      </p:sp>
      <p:sp>
        <p:nvSpPr>
          <p:cNvPr id="48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8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top banner_dha_d3.jpg" descr="top banner_dha_d3.jpg"/>
          <p:cNvPicPr>
            <a:picLocks noChangeAspect="1"/>
          </p:cNvPicPr>
          <p:nvPr/>
        </p:nvPicPr>
        <p:blipFill>
          <a:blip r:embed="rId3"/>
          <a:srcRect l="11873" r="3575" b="15448"/>
          <a:stretch>
            <a:fillRect/>
          </a:stretch>
        </p:blipFill>
        <p:spPr>
          <a:xfrm>
            <a:off x="0" y="-1"/>
            <a:ext cx="9144000" cy="5143501"/>
          </a:xfrm>
          <a:prstGeom prst="rect">
            <a:avLst/>
          </a:prstGeom>
          <a:ln w="12700">
            <a:miter lim="400000"/>
          </a:ln>
        </p:spPr>
      </p:pic>
      <p:sp>
        <p:nvSpPr>
          <p:cNvPr id="487"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488" name="Здоровье всей семьи с омега-3"/>
          <p:cNvSpPr txBox="1"/>
          <p:nvPr/>
        </p:nvSpPr>
        <p:spPr>
          <a:xfrm>
            <a:off x="406399" y="406400"/>
            <a:ext cx="8140049" cy="346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800">
                <a:solidFill>
                  <a:srgbClr val="FFFFFF"/>
                </a:solidFill>
                <a:latin typeface="Gilroy Bold"/>
                <a:ea typeface="Gilroy Bold"/>
                <a:cs typeface="Gilroy Bold"/>
                <a:sym typeface="Gilroy Bold"/>
              </a:defRPr>
            </a:lvl1pPr>
          </a:lstStyle>
          <a:p>
            <a:r>
              <a:rPr lang="de-DE" dirty="0"/>
              <a:t>Gesundheit für die ganze Familie dank Omega-3</a:t>
            </a:r>
            <a:endParaRPr dirty="0"/>
          </a:p>
        </p:txBody>
      </p:sp>
      <p:sp>
        <p:nvSpPr>
          <p:cNvPr id="489" name="Чтобы также поддержать гармоничное развитие  ребенка, дополните его рацион жевательными  пастилками DHA+D3 Smart Chews:"/>
          <p:cNvSpPr txBox="1"/>
          <p:nvPr/>
        </p:nvSpPr>
        <p:spPr>
          <a:xfrm>
            <a:off x="406399" y="889000"/>
            <a:ext cx="627575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de-DE" dirty="0"/>
              <a:t>Um auch die harmonische Entwicklung Deines Kindes zu unterstützen, </a:t>
            </a:r>
          </a:p>
          <a:p>
            <a:pPr>
              <a:defRPr sz="1500">
                <a:solidFill>
                  <a:srgbClr val="FFFFFF"/>
                </a:solidFill>
                <a:latin typeface="Gilroy Regular"/>
                <a:ea typeface="Gilroy Regular"/>
                <a:cs typeface="Gilroy Regular"/>
                <a:sym typeface="Gilroy Regular"/>
              </a:defRPr>
            </a:pPr>
            <a:r>
              <a:rPr lang="de-DE" dirty="0"/>
              <a:t>ergänze seine Ernährung mit DHA+D3 Smart </a:t>
            </a:r>
            <a:r>
              <a:rPr lang="de-DE" dirty="0" err="1"/>
              <a:t>Chews</a:t>
            </a:r>
            <a:r>
              <a:rPr lang="de-DE" dirty="0"/>
              <a:t>: </a:t>
            </a:r>
            <a:endParaRPr dirty="0"/>
          </a:p>
        </p:txBody>
      </p:sp>
      <p:pic>
        <p:nvPicPr>
          <p:cNvPr id="490"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00" name="Группа"/>
          <p:cNvGrpSpPr/>
          <p:nvPr/>
        </p:nvGrpSpPr>
        <p:grpSpPr>
          <a:xfrm>
            <a:off x="406400" y="1883265"/>
            <a:ext cx="4347825" cy="1623990"/>
            <a:chOff x="0" y="0"/>
            <a:chExt cx="4347824" cy="1623989"/>
          </a:xfrm>
        </p:grpSpPr>
        <p:grpSp>
          <p:nvGrpSpPr>
            <p:cNvPr id="493" name="Группа"/>
            <p:cNvGrpSpPr/>
            <p:nvPr/>
          </p:nvGrpSpPr>
          <p:grpSpPr>
            <a:xfrm>
              <a:off x="0" y="0"/>
              <a:ext cx="3764330" cy="471209"/>
              <a:chOff x="0" y="0"/>
              <a:chExt cx="3764329" cy="471208"/>
            </a:xfrm>
          </p:grpSpPr>
          <p:pic>
            <p:nvPicPr>
              <p:cNvPr id="491" name="Безымянный-1-38.png" descr="Безымянный-1-38.png"/>
              <p:cNvPicPr>
                <a:picLocks noChangeAspect="1"/>
              </p:cNvPicPr>
              <p:nvPr/>
            </p:nvPicPr>
            <p:blipFill>
              <a:blip r:embed="rId5"/>
              <a:srcRect l="118" r="117"/>
              <a:stretch>
                <a:fillRect/>
              </a:stretch>
            </p:blipFill>
            <p:spPr>
              <a:xfrm>
                <a:off x="0" y="0"/>
                <a:ext cx="444501" cy="445558"/>
              </a:xfrm>
              <a:prstGeom prst="rect">
                <a:avLst/>
              </a:prstGeom>
              <a:ln w="12700" cap="flat">
                <a:noFill/>
                <a:miter lim="400000"/>
              </a:ln>
              <a:effectLst/>
            </p:spPr>
          </p:pic>
          <p:sp>
            <p:nvSpPr>
              <p:cNvPr id="492" name="в 1 вкусной пастилке — 360 мг  ДГК и 12 мг витамина D3"/>
              <p:cNvSpPr txBox="1"/>
              <p:nvPr/>
            </p:nvSpPr>
            <p:spPr>
              <a:xfrm>
                <a:off x="518250" y="9544"/>
                <a:ext cx="3246079"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lang="de-DE" dirty="0"/>
                  <a:t>1 leckere Kaupastille enthält 360 mg</a:t>
                </a:r>
              </a:p>
              <a:p>
                <a:pPr>
                  <a:defRPr sz="1500">
                    <a:solidFill>
                      <a:srgbClr val="FFFFFF"/>
                    </a:solidFill>
                    <a:latin typeface="Gilroy Regular"/>
                    <a:ea typeface="Gilroy Regular"/>
                    <a:cs typeface="Gilroy Regular"/>
                    <a:sym typeface="Gilroy Regular"/>
                  </a:defRPr>
                </a:pPr>
                <a:r>
                  <a:rPr lang="de-DE" dirty="0"/>
                  <a:t> DHA und 12 mg Vitamin D3</a:t>
                </a:r>
                <a:endParaRPr dirty="0"/>
              </a:p>
            </p:txBody>
          </p:sp>
        </p:grpSp>
        <p:grpSp>
          <p:nvGrpSpPr>
            <p:cNvPr id="496" name="Группа"/>
            <p:cNvGrpSpPr/>
            <p:nvPr/>
          </p:nvGrpSpPr>
          <p:grpSpPr>
            <a:xfrm>
              <a:off x="0" y="1113934"/>
              <a:ext cx="2919548" cy="510055"/>
              <a:chOff x="0" y="0"/>
              <a:chExt cx="2919547" cy="510052"/>
            </a:xfrm>
          </p:grpSpPr>
          <p:pic>
            <p:nvPicPr>
              <p:cNvPr id="494" name="Безымянный-1-39.png" descr="Безымянный-1-39.png"/>
              <p:cNvPicPr>
                <a:picLocks noChangeAspect="1"/>
              </p:cNvPicPr>
              <p:nvPr/>
            </p:nvPicPr>
            <p:blipFill>
              <a:blip r:embed="rId6"/>
              <a:srcRect t="26" b="26"/>
              <a:stretch>
                <a:fillRect/>
              </a:stretch>
            </p:blipFill>
            <p:spPr>
              <a:xfrm>
                <a:off x="0" y="0"/>
                <a:ext cx="444501" cy="444266"/>
              </a:xfrm>
              <a:prstGeom prst="rect">
                <a:avLst/>
              </a:prstGeom>
              <a:ln w="12700" cap="flat">
                <a:noFill/>
                <a:miter lim="400000"/>
              </a:ln>
              <a:effectLst/>
            </p:spPr>
          </p:pic>
          <p:sp>
            <p:nvSpPr>
              <p:cNvPr id="495" name="подходит для детей с 4-х лет"/>
              <p:cNvSpPr txBox="1"/>
              <p:nvPr/>
            </p:nvSpPr>
            <p:spPr>
              <a:xfrm>
                <a:off x="518250" y="17611"/>
                <a:ext cx="2401297" cy="492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FFFFFF"/>
                    </a:solidFill>
                    <a:latin typeface="Gilroy Regular"/>
                    <a:ea typeface="Gilroy Regular"/>
                    <a:cs typeface="Gilroy Regular"/>
                    <a:sym typeface="Gilroy Regular"/>
                  </a:defRPr>
                </a:lvl1pPr>
              </a:lstStyle>
              <a:p>
                <a:pPr>
                  <a:defRPr sz="1600">
                    <a:solidFill>
                      <a:srgbClr val="4C4B4B"/>
                    </a:solidFill>
                    <a:latin typeface="Gilroy Regular"/>
                    <a:ea typeface="Gilroy Regular"/>
                    <a:cs typeface="Gilroy Regular"/>
                    <a:sym typeface="Gilroy Regular"/>
                  </a:defRPr>
                </a:pPr>
                <a:r>
                  <a:rPr lang="de-DE" dirty="0">
                    <a:solidFill>
                      <a:schemeClr val="bg1"/>
                    </a:solidFill>
                    <a:latin typeface="Gilroy" panose="00000500000000000000" pitchFamily="2" charset="-52"/>
                  </a:rPr>
                  <a:t>Geeignet für Kinder ab 4 </a:t>
                </a:r>
              </a:p>
              <a:p>
                <a:pPr>
                  <a:defRPr sz="1600">
                    <a:solidFill>
                      <a:srgbClr val="4C4B4B"/>
                    </a:solidFill>
                    <a:latin typeface="Gilroy Regular"/>
                    <a:ea typeface="Gilroy Regular"/>
                    <a:cs typeface="Gilroy Regular"/>
                    <a:sym typeface="Gilroy Regular"/>
                  </a:defRPr>
                </a:pPr>
                <a:r>
                  <a:rPr lang="de-DE" dirty="0">
                    <a:solidFill>
                      <a:schemeClr val="bg1"/>
                    </a:solidFill>
                    <a:latin typeface="Gilroy" panose="00000500000000000000" pitchFamily="2" charset="-52"/>
                  </a:rPr>
                  <a:t>Jahren und Erwachsene</a:t>
                </a:r>
              </a:p>
            </p:txBody>
          </p:sp>
        </p:grpSp>
        <p:grpSp>
          <p:nvGrpSpPr>
            <p:cNvPr id="499" name="Группа"/>
            <p:cNvGrpSpPr/>
            <p:nvPr/>
          </p:nvGrpSpPr>
          <p:grpSpPr>
            <a:xfrm>
              <a:off x="0" y="557646"/>
              <a:ext cx="4347824" cy="470550"/>
              <a:chOff x="0" y="0"/>
              <a:chExt cx="4347823" cy="470549"/>
            </a:xfrm>
          </p:grpSpPr>
          <p:pic>
            <p:nvPicPr>
              <p:cNvPr id="497" name="Безымянный-1-37.png" descr="Безымянный-1-37.png"/>
              <p:cNvPicPr>
                <a:picLocks noChangeAspect="1"/>
              </p:cNvPicPr>
              <p:nvPr/>
            </p:nvPicPr>
            <p:blipFill>
              <a:blip r:embed="rId7"/>
              <a:srcRect t="29" b="28"/>
              <a:stretch>
                <a:fillRect/>
              </a:stretch>
            </p:blipFill>
            <p:spPr>
              <a:xfrm>
                <a:off x="0" y="0"/>
                <a:ext cx="444501" cy="444240"/>
              </a:xfrm>
              <a:prstGeom prst="rect">
                <a:avLst/>
              </a:prstGeom>
              <a:ln w="12700" cap="flat">
                <a:noFill/>
                <a:miter lim="400000"/>
              </a:ln>
              <a:effectLst/>
            </p:spPr>
          </p:pic>
          <p:sp>
            <p:nvSpPr>
              <p:cNvPr id="498" name="технология ConCordix  для максимальной биодоступности"/>
              <p:cNvSpPr txBox="1"/>
              <p:nvPr/>
            </p:nvSpPr>
            <p:spPr>
              <a:xfrm>
                <a:off x="518250" y="8885"/>
                <a:ext cx="3829573"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lvl="0"/>
                <a:r>
                  <a:rPr lang="de-DE" sz="1500" dirty="0">
                    <a:solidFill>
                      <a:schemeClr val="bg1"/>
                    </a:solidFill>
                    <a:latin typeface="Gilroy" panose="00000500000000000000" pitchFamily="2" charset="-52"/>
                    <a:ea typeface="Times New Roman"/>
                    <a:cs typeface="Times New Roman"/>
                    <a:sym typeface="Times New Roman"/>
                  </a:rPr>
                  <a:t>Die </a:t>
                </a:r>
                <a:r>
                  <a:rPr lang="de-DE" sz="1500" dirty="0" err="1">
                    <a:solidFill>
                      <a:schemeClr val="bg1"/>
                    </a:solidFill>
                    <a:latin typeface="Gilroy" panose="00000500000000000000" pitchFamily="2" charset="-52"/>
                    <a:ea typeface="Times New Roman"/>
                    <a:cs typeface="Times New Roman"/>
                    <a:sym typeface="Times New Roman"/>
                  </a:rPr>
                  <a:t>ConCordix</a:t>
                </a:r>
                <a:r>
                  <a:rPr lang="de-DE" sz="1500" dirty="0">
                    <a:solidFill>
                      <a:schemeClr val="bg1"/>
                    </a:solidFill>
                    <a:latin typeface="Gilroy" panose="00000500000000000000" pitchFamily="2" charset="-52"/>
                    <a:ea typeface="Times New Roman"/>
                    <a:cs typeface="Times New Roman"/>
                    <a:sym typeface="Times New Roman"/>
                  </a:rPr>
                  <a:t>-Technologie gewährleistet </a:t>
                </a:r>
              </a:p>
              <a:p>
                <a:pPr lvl="0"/>
                <a:r>
                  <a:rPr lang="de-DE" sz="1500" dirty="0">
                    <a:solidFill>
                      <a:schemeClr val="bg1"/>
                    </a:solidFill>
                    <a:latin typeface="Gilroy" panose="00000500000000000000" pitchFamily="2" charset="-52"/>
                    <a:ea typeface="Times New Roman"/>
                    <a:cs typeface="Times New Roman"/>
                    <a:sym typeface="Times New Roman"/>
                  </a:rPr>
                  <a:t>maximale Bioverfügbarkeit </a:t>
                </a:r>
                <a:endParaRPr lang="ru-RU" sz="1500" dirty="0">
                  <a:solidFill>
                    <a:schemeClr val="bg1"/>
                  </a:solidFill>
                  <a:latin typeface="Gilroy" panose="00000500000000000000" pitchFamily="2" charset="-52"/>
                  <a:ea typeface="Times New Roman"/>
                  <a:cs typeface="Times New Roman"/>
                  <a:sym typeface="Times New Roman"/>
                </a:endParaRPr>
              </a:p>
            </p:txBody>
          </p:sp>
        </p:gr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504" name="shutterstock_2122618271.jpg" descr="shutterstock_2122618271.jpg"/>
          <p:cNvPicPr>
            <a:picLocks noChangeAspect="1"/>
          </p:cNvPicPr>
          <p:nvPr/>
        </p:nvPicPr>
        <p:blipFill>
          <a:blip r:embed="rId3"/>
          <a:srcRect l="16279" t="8139" b="8138"/>
          <a:stretch>
            <a:fillRect/>
          </a:stretch>
        </p:blipFill>
        <p:spPr>
          <a:xfrm>
            <a:off x="0" y="0"/>
            <a:ext cx="9144000" cy="5143501"/>
          </a:xfrm>
          <a:prstGeom prst="rect">
            <a:avLst/>
          </a:prstGeom>
          <a:ln w="12700">
            <a:miter lim="400000"/>
          </a:ln>
        </p:spPr>
      </p:pic>
      <p:pic>
        <p:nvPicPr>
          <p:cNvPr id="505" name="CCI_logo_new_Монтажная область 1.png" descr="CCI_logo_new_Монтажная область 1.png"/>
          <p:cNvPicPr>
            <a:picLocks noChangeAspect="1"/>
          </p:cNvPicPr>
          <p:nvPr/>
        </p:nvPicPr>
        <p:blipFill>
          <a:blip r:embed="rId4"/>
          <a:stretch>
            <a:fillRect/>
          </a:stretch>
        </p:blipFill>
        <p:spPr>
          <a:xfrm>
            <a:off x="393700" y="451832"/>
            <a:ext cx="1053673" cy="264165"/>
          </a:xfrm>
          <a:prstGeom prst="rect">
            <a:avLst/>
          </a:prstGeom>
          <a:ln w="12700">
            <a:miter lim="400000"/>
          </a:ln>
        </p:spPr>
      </p:pic>
      <p:sp>
        <p:nvSpPr>
          <p:cNvPr id="506"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de-DE" dirty="0"/>
              <a:t>Bleib im Rhythmus!</a:t>
            </a:r>
            <a:endParaRPr dirty="0"/>
          </a:p>
        </p:txBody>
      </p:sp>
      <p:sp>
        <p:nvSpPr>
          <p:cNvPr id="507" name="O!Mega-3 TG"/>
          <p:cNvSpPr txBox="1"/>
          <p:nvPr/>
        </p:nvSpPr>
        <p:spPr>
          <a:xfrm>
            <a:off x="406399" y="1016000"/>
            <a:ext cx="3583649" cy="1161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510" name="Исследования и литература"/>
          <p:cNvSpPr txBox="1"/>
          <p:nvPr/>
        </p:nvSpPr>
        <p:spPr>
          <a:xfrm>
            <a:off x="406399" y="406400"/>
            <a:ext cx="471924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de-DE" dirty="0"/>
              <a:t>Forschung- und Fachliteratur</a:t>
            </a:r>
            <a:endParaRPr dirty="0"/>
          </a:p>
        </p:txBody>
      </p:sp>
      <p:sp>
        <p:nvSpPr>
          <p:cNvPr id="51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51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15" name="Группа"/>
          <p:cNvGrpSpPr/>
          <p:nvPr/>
        </p:nvGrpSpPr>
        <p:grpSpPr>
          <a:xfrm>
            <a:off x="406400" y="1092200"/>
            <a:ext cx="1496543" cy="1270000"/>
            <a:chOff x="0" y="0"/>
            <a:chExt cx="1496542" cy="1270000"/>
          </a:xfrm>
        </p:grpSpPr>
        <p:sp>
          <p:nvSpPr>
            <p:cNvPr id="513" name="Guo XF, Li KL, Li JM, Li D. Effects of EPA and DHA on blood pressure and inflammatory factors: a meta-analysis of randomized  controlled trials. Crit Rev Food Sci Nutr. 2019;59(20):3380-3393. https://doi.org/10.1080/10408398.2018.1492901"/>
            <p:cNvSpPr/>
            <p:nvPr/>
          </p:nvSpPr>
          <p:spPr>
            <a:xfrm>
              <a:off x="226542"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Guo XF, Li KL, Li JM, Li D. Effects of EPA and DHA on blood pressure and inflammatory factors: a meta-analysis of randomized controlled trials. </a:t>
              </a:r>
            </a:p>
            <a:p>
              <a:pPr>
                <a:defRPr sz="900">
                  <a:solidFill>
                    <a:srgbClr val="001F67"/>
                  </a:solidFill>
                  <a:latin typeface="Gilroy Regular"/>
                  <a:ea typeface="Gilroy Regular"/>
                  <a:cs typeface="Gilroy Regular"/>
                  <a:sym typeface="Gilroy Regular"/>
                </a:defRPr>
              </a:pPr>
              <a:r>
                <a:t>Crit Rev Food Sci Nutr. 2019;59(20):3380-3393. </a:t>
              </a:r>
              <a:r>
                <a:rPr u="sng">
                  <a:solidFill>
                    <a:srgbClr val="0000FF"/>
                  </a:solidFill>
                  <a:uFill>
                    <a:solidFill>
                      <a:srgbClr val="0000FF"/>
                    </a:solidFill>
                  </a:uFill>
                  <a:hlinkClick r:id="rId5"/>
                </a:rPr>
                <a:t>https://doi.org/10.1080/10408398.2018.1492901</a:t>
              </a:r>
              <a:r>
                <a:t> </a:t>
              </a:r>
            </a:p>
          </p:txBody>
        </p:sp>
        <p:sp>
          <p:nvSpPr>
            <p:cNvPr id="514" name="1."/>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1.</a:t>
              </a:r>
            </a:p>
          </p:txBody>
        </p:sp>
      </p:grpSp>
      <p:grpSp>
        <p:nvGrpSpPr>
          <p:cNvPr id="540" name="Группа"/>
          <p:cNvGrpSpPr/>
          <p:nvPr/>
        </p:nvGrpSpPr>
        <p:grpSpPr>
          <a:xfrm>
            <a:off x="406397" y="1457323"/>
            <a:ext cx="8336259" cy="3161875"/>
            <a:chOff x="-1" y="-1"/>
            <a:chExt cx="8336257" cy="3161873"/>
          </a:xfrm>
        </p:grpSpPr>
        <p:grpSp>
          <p:nvGrpSpPr>
            <p:cNvPr id="518" name="Группа"/>
            <p:cNvGrpSpPr/>
            <p:nvPr/>
          </p:nvGrpSpPr>
          <p:grpSpPr>
            <a:xfrm>
              <a:off x="0" y="-1"/>
              <a:ext cx="8091769" cy="396241"/>
              <a:chOff x="0" y="0"/>
              <a:chExt cx="8091768" cy="396239"/>
            </a:xfrm>
          </p:grpSpPr>
          <p:sp>
            <p:nvSpPr>
              <p:cNvPr id="516"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226543" y="0"/>
                <a:ext cx="7865226" cy="396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Lee JB, Notay K, Klingel SL, Chabowski A, Mutch DM, Millar PJ. Docosahexaenoic acid reduces resting blood pressure but increases muscle sympathetic </a:t>
                </a:r>
                <a:br/>
                <a:r>
                  <a:t>outflow compared with eicosapentaenoic acid in healthy men and women. Am J Physiol Heart Circ Physiol. 2019;316(4):H873-H881. </a:t>
                </a:r>
                <a:br/>
                <a:r>
                  <a:rPr u="sng">
                    <a:solidFill>
                      <a:srgbClr val="0000FF"/>
                    </a:solidFill>
                    <a:uFill>
                      <a:solidFill>
                        <a:srgbClr val="0000FF"/>
                      </a:solidFill>
                    </a:uFill>
                    <a:hlinkClick r:id="rId6"/>
                  </a:rPr>
                  <a:t>https://doi.org/10.1152/ajpheart.00677.2018</a:t>
                </a:r>
                <a:r>
                  <a:t> </a:t>
                </a:r>
              </a:p>
            </p:txBody>
          </p:sp>
          <p:sp>
            <p:nvSpPr>
              <p:cNvPr id="517" name="2."/>
              <p:cNvSpPr txBox="1"/>
              <p:nvPr/>
            </p:nvSpPr>
            <p:spPr>
              <a:xfrm>
                <a:off x="0" y="0"/>
                <a:ext cx="134468"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2.</a:t>
                </a:r>
              </a:p>
            </p:txBody>
          </p:sp>
        </p:grpSp>
        <p:grpSp>
          <p:nvGrpSpPr>
            <p:cNvPr id="521" name="Группа"/>
            <p:cNvGrpSpPr/>
            <p:nvPr/>
          </p:nvGrpSpPr>
          <p:grpSpPr>
            <a:xfrm>
              <a:off x="0" y="517524"/>
              <a:ext cx="8176808" cy="256541"/>
              <a:chOff x="0" y="0"/>
              <a:chExt cx="8176807" cy="256539"/>
            </a:xfrm>
          </p:grpSpPr>
          <p:sp>
            <p:nvSpPr>
              <p:cNvPr id="519" name="Saccà SC, Cutolo CA, Ferrari D, Corazza P, Traverso CE. The Eye, Oxidative Damage and Polyunsaturated Fatty Acids. Nutrients.  2018;10(6):668. Published 2018 May 24. https://doi.org/10.3390/nu10060668"/>
              <p:cNvSpPr txBox="1"/>
              <p:nvPr/>
            </p:nvSpPr>
            <p:spPr>
              <a:xfrm>
                <a:off x="226543" y="0"/>
                <a:ext cx="7950265"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Saccà SC, Cutolo CA, Ferrari D, Corazza P, Traverso CE. The Eye, Oxidative Damage and Polyunsaturated Fatty Acids. Nutrients. 2018;10(6):668. Published </a:t>
                </a:r>
                <a:br/>
                <a:r>
                  <a:t>2018 May 24. </a:t>
                </a:r>
                <a:r>
                  <a:rPr u="sng">
                    <a:solidFill>
                      <a:srgbClr val="0000FF"/>
                    </a:solidFill>
                    <a:uFill>
                      <a:solidFill>
                        <a:srgbClr val="0000FF"/>
                      </a:solidFill>
                    </a:uFill>
                    <a:hlinkClick r:id="rId7"/>
                  </a:rPr>
                  <a:t>https://doi.org/10.3390/nu10060668</a:t>
                </a:r>
                <a:r>
                  <a:t> </a:t>
                </a:r>
              </a:p>
            </p:txBody>
          </p:sp>
          <p:sp>
            <p:nvSpPr>
              <p:cNvPr id="520" name="3."/>
              <p:cNvSpPr txBox="1"/>
              <p:nvPr/>
            </p:nvSpPr>
            <p:spPr>
              <a:xfrm>
                <a:off x="0" y="0"/>
                <a:ext cx="133554"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3.</a:t>
                </a:r>
              </a:p>
            </p:txBody>
          </p:sp>
        </p:grpSp>
        <p:grpSp>
          <p:nvGrpSpPr>
            <p:cNvPr id="524" name="Группа"/>
            <p:cNvGrpSpPr/>
            <p:nvPr/>
          </p:nvGrpSpPr>
          <p:grpSpPr>
            <a:xfrm>
              <a:off x="1" y="888999"/>
              <a:ext cx="6759944" cy="256541"/>
              <a:chOff x="0" y="0"/>
              <a:chExt cx="6759943" cy="256539"/>
            </a:xfrm>
          </p:grpSpPr>
          <p:sp>
            <p:nvSpPr>
              <p:cNvPr id="522" name="Giles GE, Mahoney CR, Urry HL, Brunyé TT, Taylor HA, Kanarek RB. Omega-3 fatty acids and stress-induced changes to mood  and cognition in healthy individuals. Pharmacol Biochem Behav. 2015;132:10-19. https://doi.org/10.1016/j.pbb.2015.02.018"/>
              <p:cNvSpPr txBox="1"/>
              <p:nvPr/>
            </p:nvSpPr>
            <p:spPr>
              <a:xfrm>
                <a:off x="226542" y="0"/>
                <a:ext cx="6533402"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Giles GE, Mahoney CR, Urry HL, Brunyé TT, Taylor HA, Kanarek RB. Omega-3 fatty acids and stress-induced changes to mood </a:t>
                </a:r>
                <a:br/>
                <a:r>
                  <a:t>and cognition in healthy individuals. Pharmacol Biochem Behav. 2015;132:10-19. </a:t>
                </a:r>
                <a:r>
                  <a:rPr u="sng">
                    <a:solidFill>
                      <a:srgbClr val="0000FF"/>
                    </a:solidFill>
                    <a:uFill>
                      <a:solidFill>
                        <a:srgbClr val="0000FF"/>
                      </a:solidFill>
                    </a:uFill>
                    <a:hlinkClick r:id="rId8"/>
                  </a:rPr>
                  <a:t>https://doi.org/10.1016/j.pbb.2015.02.018</a:t>
                </a:r>
                <a:r>
                  <a:t> </a:t>
                </a:r>
              </a:p>
            </p:txBody>
          </p:sp>
          <p:sp>
            <p:nvSpPr>
              <p:cNvPr id="523" name="4."/>
              <p:cNvSpPr txBox="1"/>
              <p:nvPr/>
            </p:nvSpPr>
            <p:spPr>
              <a:xfrm>
                <a:off x="0" y="0"/>
                <a:ext cx="141936"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4.</a:t>
                </a:r>
              </a:p>
            </p:txBody>
          </p:sp>
        </p:grpSp>
        <p:grpSp>
          <p:nvGrpSpPr>
            <p:cNvPr id="527" name="Группа"/>
            <p:cNvGrpSpPr/>
            <p:nvPr/>
          </p:nvGrpSpPr>
          <p:grpSpPr>
            <a:xfrm>
              <a:off x="0" y="1260474"/>
              <a:ext cx="8080453" cy="256541"/>
              <a:chOff x="0" y="0"/>
              <a:chExt cx="8080452" cy="256539"/>
            </a:xfrm>
          </p:grpSpPr>
          <p:sp>
            <p:nvSpPr>
              <p:cNvPr id="525" name="Al-Khalaifah H. Modulatory Effect of Dietary Polyunsaturated Fatty Acids on Immunity, Represented by Phagocytic Activity. Front  Vet Sci. 2020;7:569939. Published 2020 Sep 22. https://doi.org/10.3389/fvets.2020.569939"/>
              <p:cNvSpPr txBox="1"/>
              <p:nvPr/>
            </p:nvSpPr>
            <p:spPr>
              <a:xfrm>
                <a:off x="226543" y="0"/>
                <a:ext cx="785391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Al-Khalaifah H. Modulatory Effect of Dietary Polyunsaturated Fatty Acids on Immunity, Represented by Phagocytic Activity. Front Vet Sci. 2020;7:569939. </a:t>
                </a:r>
                <a:br/>
                <a:r>
                  <a:t>Published 2020 Sep 22. </a:t>
                </a:r>
                <a:r>
                  <a:rPr u="sng">
                    <a:solidFill>
                      <a:srgbClr val="0000FF"/>
                    </a:solidFill>
                    <a:uFill>
                      <a:solidFill>
                        <a:srgbClr val="0000FF"/>
                      </a:solidFill>
                    </a:uFill>
                    <a:hlinkClick r:id="rId9"/>
                  </a:rPr>
                  <a:t>https://doi.org/10.3389/fvets.2020.569939</a:t>
                </a:r>
                <a:r>
                  <a:t> </a:t>
                </a:r>
              </a:p>
            </p:txBody>
          </p:sp>
          <p:sp>
            <p:nvSpPr>
              <p:cNvPr id="526" name="5."/>
              <p:cNvSpPr txBox="1"/>
              <p:nvPr/>
            </p:nvSpPr>
            <p:spPr>
              <a:xfrm>
                <a:off x="0" y="0"/>
                <a:ext cx="134011"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5.</a:t>
                </a:r>
              </a:p>
            </p:txBody>
          </p:sp>
        </p:grpSp>
        <p:grpSp>
          <p:nvGrpSpPr>
            <p:cNvPr id="530" name="Группа"/>
            <p:cNvGrpSpPr/>
            <p:nvPr/>
          </p:nvGrpSpPr>
          <p:grpSpPr>
            <a:xfrm>
              <a:off x="-1" y="1631949"/>
              <a:ext cx="8006730" cy="256541"/>
              <a:chOff x="0" y="0"/>
              <a:chExt cx="8006728" cy="256539"/>
            </a:xfrm>
          </p:grpSpPr>
          <p:sp>
            <p:nvSpPr>
              <p:cNvPr id="528"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226543" y="0"/>
                <a:ext cx="7780186"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Vaid M, Singh T, Prasad R, Katiyar SK. Intake of high-fat diet stimulates the risk of ultraviolet radiation-induced skin tumors and malignant progression </a:t>
                </a:r>
                <a:br/>
                <a:r>
                  <a:t>of papillomas to carcinoma in SKH-1 hairless mice. Toxicol Appl Pharmacol. 2014;274(1):147-155. </a:t>
                </a:r>
                <a:r>
                  <a:rPr u="sng">
                    <a:solidFill>
                      <a:srgbClr val="0000FF"/>
                    </a:solidFill>
                    <a:uFill>
                      <a:solidFill>
                        <a:srgbClr val="0000FF"/>
                      </a:solidFill>
                    </a:uFill>
                    <a:hlinkClick r:id="rId10"/>
                  </a:rPr>
                  <a:t>https://doi.org/10.1016/j.taap.2013.10.030</a:t>
                </a:r>
              </a:p>
            </p:txBody>
          </p:sp>
          <p:sp>
            <p:nvSpPr>
              <p:cNvPr id="529" name="6."/>
              <p:cNvSpPr txBox="1"/>
              <p:nvPr/>
            </p:nvSpPr>
            <p:spPr>
              <a:xfrm>
                <a:off x="0" y="0"/>
                <a:ext cx="134773"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6.</a:t>
                </a:r>
              </a:p>
            </p:txBody>
          </p:sp>
        </p:grpSp>
        <p:grpSp>
          <p:nvGrpSpPr>
            <p:cNvPr id="533" name="Группа"/>
            <p:cNvGrpSpPr/>
            <p:nvPr/>
          </p:nvGrpSpPr>
          <p:grpSpPr>
            <a:xfrm>
              <a:off x="1" y="2003424"/>
              <a:ext cx="8336255" cy="256541"/>
              <a:chOff x="0" y="0"/>
              <a:chExt cx="8336254" cy="256539"/>
            </a:xfrm>
          </p:grpSpPr>
          <p:sp>
            <p:nvSpPr>
              <p:cNvPr id="531"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226542" y="0"/>
                <a:ext cx="8109713"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rPr dirty="0"/>
                  <a:t>Stark KD, Van </a:t>
                </a:r>
                <a:r>
                  <a:rPr dirty="0" err="1"/>
                  <a:t>Elswyk</a:t>
                </a:r>
                <a:r>
                  <a:rPr dirty="0"/>
                  <a:t> ME, Higgins MR, Weatherford CA, Salem N Jr. Global survey of the omega-3 fatty acids, docosahexaenoic acid and </a:t>
                </a:r>
                <a:r>
                  <a:rPr dirty="0" err="1"/>
                  <a:t>eicosapentaenoic</a:t>
                </a:r>
                <a:r>
                  <a:rPr dirty="0"/>
                  <a:t> </a:t>
                </a:r>
                <a:br>
                  <a:rPr dirty="0"/>
                </a:br>
                <a:r>
                  <a:rPr dirty="0"/>
                  <a:t>acid in the blood stream of healthy adults. Prog Lipid Res. 2016;63:132-152. </a:t>
                </a:r>
                <a:r>
                  <a:rPr u="sng" dirty="0">
                    <a:solidFill>
                      <a:srgbClr val="0000FF"/>
                    </a:solidFill>
                    <a:uFill>
                      <a:solidFill>
                        <a:srgbClr val="0000FF"/>
                      </a:solidFill>
                    </a:uFill>
                    <a:hlinkClick r:id="rId11"/>
                  </a:rPr>
                  <a:t>https://doi.org/10.1016/j.plipres.2016.05.001</a:t>
                </a:r>
                <a:r>
                  <a:rPr dirty="0"/>
                  <a:t> </a:t>
                </a:r>
              </a:p>
            </p:txBody>
          </p:sp>
          <p:sp>
            <p:nvSpPr>
              <p:cNvPr id="532" name="7."/>
              <p:cNvSpPr txBox="1"/>
              <p:nvPr/>
            </p:nvSpPr>
            <p:spPr>
              <a:xfrm>
                <a:off x="0" y="0"/>
                <a:ext cx="127000"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7.</a:t>
                </a:r>
              </a:p>
            </p:txBody>
          </p:sp>
        </p:grpSp>
        <p:grpSp>
          <p:nvGrpSpPr>
            <p:cNvPr id="536" name="Группа"/>
            <p:cNvGrpSpPr/>
            <p:nvPr/>
          </p:nvGrpSpPr>
          <p:grpSpPr>
            <a:xfrm>
              <a:off x="1" y="2746374"/>
              <a:ext cx="8308881" cy="415498"/>
              <a:chOff x="0" y="0"/>
              <a:chExt cx="8308881" cy="415495"/>
            </a:xfrm>
          </p:grpSpPr>
          <p:sp>
            <p:nvSpPr>
              <p:cNvPr id="534" name="8."/>
              <p:cNvSpPr txBox="1"/>
              <p:nvPr/>
            </p:nvSpPr>
            <p:spPr>
              <a:xfrm>
                <a:off x="0" y="0"/>
                <a:ext cx="127000"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9.</a:t>
                </a:r>
              </a:p>
            </p:txBody>
          </p:sp>
          <p:sp>
            <p:nvSpPr>
              <p:cNvPr id="535" name="Dyerberg J, Madsen P, Møller JM, Aardestrup I, Schmidt EB. Bioavailability of marine n-3 fatty acid formulations. Prostaglandins  Leukot Essent Fatty Acids. 2010;83(3):137-141. https://doi.org/10.1016/j.plefa.2010.06.007"/>
              <p:cNvSpPr txBox="1"/>
              <p:nvPr/>
            </p:nvSpPr>
            <p:spPr>
              <a:xfrm>
                <a:off x="226542" y="0"/>
                <a:ext cx="8082339" cy="4154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rPr dirty="0" err="1"/>
                  <a:t>Neubronner</a:t>
                </a:r>
                <a:r>
                  <a:rPr dirty="0"/>
                  <a:t>, J., </a:t>
                </a:r>
                <a:r>
                  <a:rPr dirty="0" err="1"/>
                  <a:t>Schuchardt</a:t>
                </a:r>
                <a:r>
                  <a:rPr dirty="0"/>
                  <a:t>, J. P., Kressel, G., Merkel, M., von </a:t>
                </a:r>
                <a:r>
                  <a:rPr dirty="0" err="1"/>
                  <a:t>Schacky</a:t>
                </a:r>
                <a:r>
                  <a:rPr dirty="0"/>
                  <a:t>, C., &amp; Hahn, A. Enhanced increase of omega-3 index in response to long-term </a:t>
                </a:r>
                <a:br>
                  <a:rPr dirty="0"/>
                </a:br>
                <a:r>
                  <a:rPr dirty="0"/>
                  <a:t>n-3 fatty acid supplementation from </a:t>
                </a:r>
                <a:r>
                  <a:rPr dirty="0" err="1"/>
                  <a:t>triacylglycerides</a:t>
                </a:r>
                <a:r>
                  <a:rPr dirty="0"/>
                  <a:t> versus ethyl esters. European Journal of Clinical Nutrition, 65(2), 247–254. doi:10.1038/ejcn.2010.239</a:t>
                </a:r>
                <a:r>
                  <a:rPr lang="de-DE" dirty="0"/>
                  <a:t> </a:t>
                </a:r>
              </a:p>
              <a:p>
                <a:pPr>
                  <a:defRPr sz="900">
                    <a:solidFill>
                      <a:srgbClr val="001F67"/>
                    </a:solidFill>
                    <a:latin typeface="Gilroy Regular"/>
                    <a:ea typeface="Gilroy Regular"/>
                    <a:cs typeface="Gilroy Regular"/>
                    <a:sym typeface="Gilroy Regular"/>
                  </a:defRPr>
                </a:pPr>
                <a:r>
                  <a:rPr lang="de-DE" dirty="0">
                    <a:hlinkClick r:id="rId12"/>
                  </a:rPr>
                  <a:t>https://pubmed.ncbi.nlm.nih.gov/21063431/</a:t>
                </a:r>
                <a:r>
                  <a:rPr lang="de-DE" dirty="0"/>
                  <a:t> </a:t>
                </a:r>
                <a:endParaRPr dirty="0"/>
              </a:p>
            </p:txBody>
          </p:sp>
        </p:grpSp>
        <p:grpSp>
          <p:nvGrpSpPr>
            <p:cNvPr id="539" name="Группа"/>
            <p:cNvGrpSpPr/>
            <p:nvPr/>
          </p:nvGrpSpPr>
          <p:grpSpPr>
            <a:xfrm>
              <a:off x="1" y="2374899"/>
              <a:ext cx="8209496" cy="256541"/>
              <a:chOff x="0" y="0"/>
              <a:chExt cx="8209496" cy="256539"/>
            </a:xfrm>
          </p:grpSpPr>
          <p:sp>
            <p:nvSpPr>
              <p:cNvPr id="537" name="Dyerberg J, Madsen P, Møller JM, Aardestrup I, Schmidt EB. Bioavailability of marine n-3 fatty acid formulations. Prostaglandins  Leukot Essent Fatty Acids. 2010;83(3):137-141. https://doi.org/10.1016/j.plefa.2010.06.007"/>
              <p:cNvSpPr txBox="1"/>
              <p:nvPr/>
            </p:nvSpPr>
            <p:spPr>
              <a:xfrm>
                <a:off x="226542" y="0"/>
                <a:ext cx="7982955"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rPr dirty="0" err="1"/>
                  <a:t>Dyerberg</a:t>
                </a:r>
                <a:r>
                  <a:rPr dirty="0"/>
                  <a:t> J, Madsen P, </a:t>
                </a:r>
                <a:r>
                  <a:rPr dirty="0" err="1"/>
                  <a:t>Møller</a:t>
                </a:r>
                <a:r>
                  <a:rPr dirty="0"/>
                  <a:t> JM, </a:t>
                </a:r>
                <a:r>
                  <a:rPr dirty="0" err="1"/>
                  <a:t>Aardestrup</a:t>
                </a:r>
                <a:r>
                  <a:rPr dirty="0"/>
                  <a:t> I, Schmidt EB. Bioavailability of marine n-3 fatty acid formulations. Prostaglandins </a:t>
                </a:r>
                <a:r>
                  <a:rPr dirty="0" err="1"/>
                  <a:t>Leukot</a:t>
                </a:r>
                <a:r>
                  <a:rPr dirty="0"/>
                  <a:t> Essent Fatty Acids. </a:t>
                </a:r>
                <a:br>
                  <a:rPr dirty="0"/>
                </a:br>
                <a:r>
                  <a:rPr dirty="0"/>
                  <a:t>2010;83(3):137-141. </a:t>
                </a:r>
                <a:r>
                  <a:rPr u="sng" dirty="0">
                    <a:solidFill>
                      <a:srgbClr val="0000FF"/>
                    </a:solidFill>
                    <a:uFill>
                      <a:solidFill>
                        <a:srgbClr val="0000FF"/>
                      </a:solidFill>
                    </a:uFill>
                    <a:hlinkClick r:id="rId13"/>
                  </a:rPr>
                  <a:t>https://doi.org/10.1016/j.plefa.2010.06.007</a:t>
                </a:r>
                <a:r>
                  <a:rPr dirty="0"/>
                  <a:t> </a:t>
                </a:r>
              </a:p>
            </p:txBody>
          </p:sp>
          <p:sp>
            <p:nvSpPr>
              <p:cNvPr id="538" name="7."/>
              <p:cNvSpPr txBox="1"/>
              <p:nvPr/>
            </p:nvSpPr>
            <p:spPr>
              <a:xfrm>
                <a:off x="0" y="0"/>
                <a:ext cx="140107" cy="154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8.</a:t>
                </a:r>
              </a:p>
            </p:txBody>
          </p:sp>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19" name="Линия"/>
          <p:cNvSpPr/>
          <p:nvPr/>
        </p:nvSpPr>
        <p:spPr>
          <a:xfrm flipV="1">
            <a:off x="412750" y="1586324"/>
            <a:ext cx="8318501" cy="3370"/>
          </a:xfrm>
          <a:prstGeom prst="line">
            <a:avLst/>
          </a:prstGeom>
          <a:ln w="19050">
            <a:solidFill>
              <a:srgbClr val="001F67"/>
            </a:solidFill>
          </a:ln>
        </p:spPr>
        <p:txBody>
          <a:bodyPr lIns="45718" tIns="45718" rIns="45718" bIns="45718"/>
          <a:lstStyle/>
          <a:p>
            <a:endParaRPr/>
          </a:p>
        </p:txBody>
      </p:sp>
      <p:sp>
        <p:nvSpPr>
          <p:cNvPr id="120" name="Омега-3 — собирательное название полиненасыщенных жирных кислот (ПНЖК)"/>
          <p:cNvSpPr txBox="1"/>
          <p:nvPr/>
        </p:nvSpPr>
        <p:spPr>
          <a:xfrm>
            <a:off x="406400" y="406400"/>
            <a:ext cx="8768426"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de-DE" sz="2600" dirty="0"/>
              <a:t>Omega-3 ist die Sammelbezeichnung für eine Gruppe </a:t>
            </a:r>
          </a:p>
          <a:p>
            <a:r>
              <a:rPr lang="de-DE" sz="2600" dirty="0"/>
              <a:t>von mehrfach ungesättigten Fettsäuren (PUFAs)</a:t>
            </a:r>
            <a:endParaRPr sz="2600" dirty="0"/>
          </a:p>
        </p:txBody>
      </p:sp>
      <p:sp>
        <p:nvSpPr>
          <p:cNvPr id="121" name="Что мы о них знаем?"/>
          <p:cNvSpPr txBox="1"/>
          <p:nvPr/>
        </p:nvSpPr>
        <p:spPr>
          <a:xfrm>
            <a:off x="406400" y="1219200"/>
            <a:ext cx="2273058"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001F67"/>
                </a:solidFill>
                <a:latin typeface="Gilroy Regular"/>
                <a:ea typeface="Gilroy Regular"/>
                <a:cs typeface="Gilroy Regular"/>
                <a:sym typeface="Gilroy Regular"/>
              </a:defRPr>
            </a:lvl1pPr>
          </a:lstStyle>
          <a:p>
            <a:r>
              <a:rPr lang="de-DE" dirty="0"/>
              <a:t>Was wissen wir über sie? </a:t>
            </a:r>
            <a:endParaRPr dirty="0"/>
          </a:p>
        </p:txBody>
      </p:sp>
      <p:sp>
        <p:nvSpPr>
          <p:cNvPr id="122"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132" name="Группа"/>
          <p:cNvGrpSpPr/>
          <p:nvPr/>
        </p:nvGrpSpPr>
        <p:grpSpPr>
          <a:xfrm>
            <a:off x="393699" y="1993900"/>
            <a:ext cx="6769101" cy="2667000"/>
            <a:chOff x="0" y="0"/>
            <a:chExt cx="6769100" cy="2667000"/>
          </a:xfrm>
        </p:grpSpPr>
        <p:sp>
          <p:nvSpPr>
            <p:cNvPr id="123" name="Поступают в организм  в основном с пищей —…"/>
            <p:cNvSpPr/>
            <p:nvPr/>
          </p:nvSpPr>
          <p:spPr>
            <a:xfrm>
              <a:off x="1270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de-DE" dirty="0"/>
                <a:t>Die Aufnahme in den Körper </a:t>
              </a:r>
            </a:p>
            <a:p>
              <a:pPr>
                <a:defRPr sz="1200">
                  <a:solidFill>
                    <a:srgbClr val="001F67"/>
                  </a:solidFill>
                  <a:latin typeface="Gilroy Bold"/>
                  <a:ea typeface="Gilroy Bold"/>
                  <a:cs typeface="Gilroy Bold"/>
                  <a:sym typeface="Gilroy Bold"/>
                </a:defRPr>
              </a:pPr>
              <a:r>
                <a:rPr lang="de-DE" dirty="0"/>
                <a:t>erfolgt hauptsächlich über </a:t>
              </a:r>
            </a:p>
            <a:p>
              <a:pPr>
                <a:defRPr sz="1200">
                  <a:solidFill>
                    <a:srgbClr val="001F67"/>
                  </a:solidFill>
                  <a:latin typeface="Gilroy Bold"/>
                  <a:ea typeface="Gilroy Bold"/>
                  <a:cs typeface="Gilroy Bold"/>
                  <a:sym typeface="Gilroy Bold"/>
                </a:defRPr>
              </a:pPr>
              <a:r>
                <a:rPr lang="de-DE" dirty="0"/>
                <a:t>die Nahrung. </a:t>
              </a:r>
            </a:p>
            <a:p>
              <a:pPr>
                <a:defRPr sz="1200">
                  <a:solidFill>
                    <a:srgbClr val="001F67"/>
                  </a:solidFill>
                  <a:latin typeface="Gilroy Bold"/>
                  <a:ea typeface="Gilroy Bold"/>
                  <a:cs typeface="Gilroy Bold"/>
                  <a:sym typeface="Gilroy Bold"/>
                </a:defRPr>
              </a:pPr>
              <a:r>
                <a:rPr lang="de-DE" dirty="0"/>
                <a:t>Die Hauptquellen sind:</a:t>
              </a:r>
              <a:endParaRPr dirty="0"/>
            </a:p>
          </p:txBody>
        </p:sp>
        <p:sp>
          <p:nvSpPr>
            <p:cNvPr id="124" name="жир морских рыб…"/>
            <p:cNvSpPr/>
            <p:nvPr/>
          </p:nvSpPr>
          <p:spPr>
            <a:xfrm>
              <a:off x="12700" y="13970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endParaRPr lang="de-DE" dirty="0"/>
            </a:p>
            <a:p>
              <a:pPr marL="110289" indent="-110289">
                <a:buSzPct val="100000"/>
                <a:buChar char="•"/>
                <a:defRPr sz="1100">
                  <a:solidFill>
                    <a:srgbClr val="001F67"/>
                  </a:solidFill>
                  <a:latin typeface="Gilroy Regular"/>
                  <a:ea typeface="Gilroy Regular"/>
                  <a:cs typeface="Gilroy Regular"/>
                  <a:sym typeface="Gilroy Regular"/>
                </a:defRPr>
              </a:pPr>
              <a:r>
                <a:rPr lang="de-DE" dirty="0"/>
                <a:t>Seefischöl</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Bestimmte Pflanzenöle </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Lamm- und Rindfleisch </a:t>
              </a:r>
              <a:endParaRPr lang="ru-RU" dirty="0"/>
            </a:p>
          </p:txBody>
        </p:sp>
        <p:sp>
          <p:nvSpPr>
            <p:cNvPr id="125" name="Являются наиболее ценными  среди жирных кислот, особенно:"/>
            <p:cNvSpPr/>
            <p:nvPr/>
          </p:nvSpPr>
          <p:spPr>
            <a:xfrm>
              <a:off x="549910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de-DE" dirty="0"/>
                <a:t>Sie gehören zu den wertvollsten </a:t>
              </a:r>
            </a:p>
            <a:p>
              <a:pPr>
                <a:defRPr sz="1200">
                  <a:solidFill>
                    <a:srgbClr val="001F67"/>
                  </a:solidFill>
                  <a:latin typeface="Gilroy Bold"/>
                  <a:ea typeface="Gilroy Bold"/>
                  <a:cs typeface="Gilroy Bold"/>
                  <a:sym typeface="Gilroy Bold"/>
                </a:defRPr>
              </a:pPr>
              <a:r>
                <a:rPr lang="de-DE" dirty="0"/>
                <a:t>Fettsäuren, insbesondere: </a:t>
              </a:r>
              <a:endParaRPr dirty="0"/>
            </a:p>
          </p:txBody>
        </p:sp>
        <p:sp>
          <p:nvSpPr>
            <p:cNvPr id="126" name="эйкозапентаеновая кислота (ЭПК)…"/>
            <p:cNvSpPr/>
            <p:nvPr/>
          </p:nvSpPr>
          <p:spPr>
            <a:xfrm>
              <a:off x="5499100" y="12192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Helvetica Neue"/>
                  <a:ea typeface="Helvetica Neue"/>
                  <a:cs typeface="Helvetica Neue"/>
                  <a:sym typeface="Helvetica Neue"/>
                </a:defRPr>
              </a:pPr>
              <a:r>
                <a:rPr lang="de-DE" dirty="0">
                  <a:latin typeface="Gilroy Regular"/>
                  <a:ea typeface="Gilroy Regular"/>
                  <a:cs typeface="Gilroy Regular"/>
                  <a:sym typeface="Gilroy Regular"/>
                </a:rPr>
                <a:t>Eicosapentaensäure (EPA)</a:t>
              </a:r>
              <a:r>
                <a:rPr lang="ru-RU" dirty="0">
                  <a:latin typeface="Gilroy Regular"/>
                  <a:ea typeface="Gilroy Regular"/>
                  <a:cs typeface="Gilroy Regular"/>
                  <a:sym typeface="Gilroy Regular"/>
                </a:rPr>
                <a:t> </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Docosahexaensäure (DHA)</a:t>
              </a:r>
              <a:endParaRPr lang="ru-RU" dirty="0"/>
            </a:p>
          </p:txBody>
        </p:sp>
        <p:sp>
          <p:nvSpPr>
            <p:cNvPr id="127" name="Влияют на слаженную  работу органов и систем:"/>
            <p:cNvSpPr/>
            <p:nvPr/>
          </p:nvSpPr>
          <p:spPr>
            <a:xfrm>
              <a:off x="2749550" y="7239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de-DE" dirty="0"/>
                <a:t>Sie beeinflussen den Zustand </a:t>
              </a:r>
            </a:p>
            <a:p>
              <a:pPr>
                <a:defRPr sz="1200">
                  <a:solidFill>
                    <a:srgbClr val="001F67"/>
                  </a:solidFill>
                  <a:latin typeface="Gilroy Bold"/>
                  <a:ea typeface="Gilroy Bold"/>
                  <a:cs typeface="Gilroy Bold"/>
                  <a:sym typeface="Gilroy Bold"/>
                </a:defRPr>
              </a:pPr>
              <a:r>
                <a:rPr lang="de-DE" dirty="0"/>
                <a:t>und das reibungslose </a:t>
              </a:r>
            </a:p>
            <a:p>
              <a:pPr>
                <a:defRPr sz="1200">
                  <a:solidFill>
                    <a:srgbClr val="001F67"/>
                  </a:solidFill>
                  <a:latin typeface="Gilroy Bold"/>
                  <a:ea typeface="Gilroy Bold"/>
                  <a:cs typeface="Gilroy Bold"/>
                  <a:sym typeface="Gilroy Bold"/>
                </a:defRPr>
              </a:pPr>
              <a:r>
                <a:rPr lang="de-DE" dirty="0"/>
                <a:t>Funktionieren folgender </a:t>
              </a:r>
            </a:p>
            <a:p>
              <a:pPr>
                <a:defRPr sz="1200">
                  <a:solidFill>
                    <a:srgbClr val="001F67"/>
                  </a:solidFill>
                  <a:latin typeface="Gilroy Bold"/>
                  <a:ea typeface="Gilroy Bold"/>
                  <a:cs typeface="Gilroy Bold"/>
                  <a:sym typeface="Gilroy Bold"/>
                </a:defRPr>
              </a:pPr>
              <a:r>
                <a:rPr lang="de-DE" dirty="0"/>
                <a:t>Organe und Systeme: </a:t>
              </a:r>
              <a:endParaRPr dirty="0"/>
            </a:p>
          </p:txBody>
        </p:sp>
        <p:sp>
          <p:nvSpPr>
            <p:cNvPr id="128" name="сердечно-сосудистой…"/>
            <p:cNvSpPr/>
            <p:nvPr/>
          </p:nvSpPr>
          <p:spPr>
            <a:xfrm>
              <a:off x="2749550" y="139700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endParaRPr lang="de-DE" dirty="0"/>
            </a:p>
            <a:p>
              <a:pPr marL="110289" indent="-110289">
                <a:buSzPct val="100000"/>
                <a:buChar char="•"/>
                <a:defRPr sz="1100">
                  <a:solidFill>
                    <a:srgbClr val="001F67"/>
                  </a:solidFill>
                  <a:latin typeface="Gilroy Regular"/>
                  <a:ea typeface="Gilroy Regular"/>
                  <a:cs typeface="Gilroy Regular"/>
                  <a:sym typeface="Gilroy Regular"/>
                </a:defRPr>
              </a:pPr>
              <a:r>
                <a:rPr lang="de-DE" dirty="0"/>
                <a:t>Herz-Kreislauf-System </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Immunsystem </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Nervensystem</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Bewegungsapparat </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Haut </a:t>
              </a:r>
              <a:endParaRPr dirty="0"/>
            </a:p>
          </p:txBody>
        </p:sp>
        <p:sp>
          <p:nvSpPr>
            <p:cNvPr id="129" name="01"/>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01</a:t>
              </a:r>
            </a:p>
          </p:txBody>
        </p:sp>
        <p:sp>
          <p:nvSpPr>
            <p:cNvPr id="130" name="02"/>
            <p:cNvSpPr/>
            <p:nvPr/>
          </p:nvSpPr>
          <p:spPr>
            <a:xfrm>
              <a:off x="274955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02</a:t>
              </a:r>
            </a:p>
          </p:txBody>
        </p:sp>
        <p:sp>
          <p:nvSpPr>
            <p:cNvPr id="131" name="03"/>
            <p:cNvSpPr/>
            <p:nvPr/>
          </p:nvSpPr>
          <p:spPr>
            <a:xfrm>
              <a:off x="549910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03</a:t>
              </a:r>
            </a:p>
          </p:txBody>
        </p:sp>
      </p:grpSp>
      <p:pic>
        <p:nvPicPr>
          <p:cNvPr id="133"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37" name="shutterstock_1148454926.jpg" descr="shutterstock_114845492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138"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139" name="ЭПК и ДГК омега-3  поддерживают:"/>
          <p:cNvSpPr txBox="1"/>
          <p:nvPr/>
        </p:nvSpPr>
        <p:spPr>
          <a:xfrm>
            <a:off x="406400" y="406400"/>
            <a:ext cx="6915355"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001445"/>
                </a:solidFill>
                <a:latin typeface="Gilroy Bold"/>
                <a:ea typeface="Gilroy Bold"/>
                <a:cs typeface="Gilroy Bold"/>
                <a:sym typeface="Gilroy Bold"/>
              </a:defRPr>
            </a:pPr>
            <a:r>
              <a:rPr lang="de-DE" dirty="0"/>
              <a:t>EPA- und DHA-Omega-3 sind wichtig für: </a:t>
            </a:r>
            <a:r>
              <a:rPr dirty="0"/>
              <a:t>  </a:t>
            </a:r>
          </a:p>
        </p:txBody>
      </p:sp>
      <p:pic>
        <p:nvPicPr>
          <p:cNvPr id="140" name="Безымянный-1-06.png" descr="Безымянный-1-06.png"/>
          <p:cNvPicPr>
            <a:picLocks noChangeAspect="1"/>
          </p:cNvPicPr>
          <p:nvPr/>
        </p:nvPicPr>
        <p:blipFill>
          <a:blip r:embed="rId5"/>
          <a:stretch>
            <a:fillRect/>
          </a:stretch>
        </p:blipFill>
        <p:spPr>
          <a:xfrm>
            <a:off x="406400" y="1337081"/>
            <a:ext cx="444500" cy="444338"/>
          </a:xfrm>
          <a:prstGeom prst="rect">
            <a:avLst/>
          </a:prstGeom>
          <a:ln w="12700">
            <a:miter lim="400000"/>
          </a:ln>
        </p:spPr>
      </p:pic>
      <p:sp>
        <p:nvSpPr>
          <p:cNvPr id="141" name="оптимальное артериальное давление"/>
          <p:cNvSpPr txBox="1"/>
          <p:nvPr/>
        </p:nvSpPr>
        <p:spPr>
          <a:xfrm>
            <a:off x="924650" y="1432455"/>
            <a:ext cx="4663350"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de-DE" dirty="0"/>
              <a:t>Optimalen Blutdruck</a:t>
            </a:r>
            <a:endParaRPr dirty="0"/>
          </a:p>
        </p:txBody>
      </p:sp>
      <p:sp>
        <p:nvSpPr>
          <p:cNvPr id="142" name="[1,2]"/>
          <p:cNvSpPr txBox="1"/>
          <p:nvPr/>
        </p:nvSpPr>
        <p:spPr>
          <a:xfrm>
            <a:off x="2795481" y="1396104"/>
            <a:ext cx="255017"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[1,2]</a:t>
            </a:r>
          </a:p>
        </p:txBody>
      </p:sp>
      <p:pic>
        <p:nvPicPr>
          <p:cNvPr id="143" name="Безымянный-1-07.png" descr="Безымянный-1-07.png"/>
          <p:cNvPicPr>
            <a:picLocks noChangeAspect="1"/>
          </p:cNvPicPr>
          <p:nvPr/>
        </p:nvPicPr>
        <p:blipFill>
          <a:blip r:embed="rId6"/>
          <a:stretch>
            <a:fillRect/>
          </a:stretch>
        </p:blipFill>
        <p:spPr>
          <a:xfrm>
            <a:off x="406400" y="1891940"/>
            <a:ext cx="444500" cy="445557"/>
          </a:xfrm>
          <a:prstGeom prst="rect">
            <a:avLst/>
          </a:prstGeom>
          <a:ln w="12700">
            <a:miter lim="400000"/>
          </a:ln>
        </p:spPr>
      </p:pic>
      <p:sp>
        <p:nvSpPr>
          <p:cNvPr id="144" name="нормальную работу органов зрения"/>
          <p:cNvSpPr txBox="1"/>
          <p:nvPr/>
        </p:nvSpPr>
        <p:spPr>
          <a:xfrm>
            <a:off x="924650" y="1987949"/>
            <a:ext cx="4413859"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de-DE" dirty="0"/>
              <a:t>Eine intakte Sehkraft</a:t>
            </a:r>
            <a:endParaRPr dirty="0"/>
          </a:p>
        </p:txBody>
      </p:sp>
      <p:sp>
        <p:nvSpPr>
          <p:cNvPr id="145" name="[3]"/>
          <p:cNvSpPr txBox="1"/>
          <p:nvPr/>
        </p:nvSpPr>
        <p:spPr>
          <a:xfrm>
            <a:off x="2795481" y="1913526"/>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[3]</a:t>
            </a:r>
          </a:p>
        </p:txBody>
      </p:sp>
      <p:pic>
        <p:nvPicPr>
          <p:cNvPr id="146" name="Безымянный-1-04.png" descr="Безымянный-1-04.png"/>
          <p:cNvPicPr>
            <a:picLocks noChangeAspect="1"/>
          </p:cNvPicPr>
          <p:nvPr/>
        </p:nvPicPr>
        <p:blipFill>
          <a:blip r:embed="rId7"/>
          <a:stretch>
            <a:fillRect/>
          </a:stretch>
        </p:blipFill>
        <p:spPr>
          <a:xfrm>
            <a:off x="406400" y="2448068"/>
            <a:ext cx="444500" cy="444239"/>
          </a:xfrm>
          <a:prstGeom prst="rect">
            <a:avLst/>
          </a:prstGeom>
          <a:ln w="12700">
            <a:miter lim="400000"/>
          </a:ln>
        </p:spPr>
      </p:pic>
      <p:sp>
        <p:nvSpPr>
          <p:cNvPr id="147" name="интеллектуальное развитие"/>
          <p:cNvSpPr txBox="1"/>
          <p:nvPr/>
        </p:nvSpPr>
        <p:spPr>
          <a:xfrm>
            <a:off x="924800" y="2543443"/>
            <a:ext cx="350640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de-DE" dirty="0"/>
              <a:t>Geistige Entwicklung</a:t>
            </a:r>
            <a:endParaRPr dirty="0"/>
          </a:p>
        </p:txBody>
      </p:sp>
      <p:sp>
        <p:nvSpPr>
          <p:cNvPr id="148" name="[4]"/>
          <p:cNvSpPr txBox="1"/>
          <p:nvPr/>
        </p:nvSpPr>
        <p:spPr>
          <a:xfrm>
            <a:off x="2819700" y="2497327"/>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49" name="Безымянный-1-05.png" descr="Безымянный-1-05.png"/>
          <p:cNvPicPr>
            <a:picLocks noChangeAspect="1"/>
          </p:cNvPicPr>
          <p:nvPr/>
        </p:nvPicPr>
        <p:blipFill>
          <a:blip r:embed="rId8"/>
          <a:stretch>
            <a:fillRect/>
          </a:stretch>
        </p:blipFill>
        <p:spPr>
          <a:xfrm>
            <a:off x="406400" y="3003524"/>
            <a:ext cx="444500" cy="444266"/>
          </a:xfrm>
          <a:prstGeom prst="rect">
            <a:avLst/>
          </a:prstGeom>
          <a:ln w="12700">
            <a:miter lim="400000"/>
          </a:ln>
        </p:spPr>
      </p:pic>
      <p:sp>
        <p:nvSpPr>
          <p:cNvPr id="150" name="эмоциональную стабильность"/>
          <p:cNvSpPr txBox="1"/>
          <p:nvPr/>
        </p:nvSpPr>
        <p:spPr>
          <a:xfrm>
            <a:off x="924747" y="3098898"/>
            <a:ext cx="369256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de-DE" dirty="0"/>
              <a:t>Emotionale Stabilität</a:t>
            </a:r>
            <a:endParaRPr dirty="0"/>
          </a:p>
        </p:txBody>
      </p:sp>
      <p:sp>
        <p:nvSpPr>
          <p:cNvPr id="151" name="[4]"/>
          <p:cNvSpPr txBox="1"/>
          <p:nvPr/>
        </p:nvSpPr>
        <p:spPr>
          <a:xfrm>
            <a:off x="2819700" y="3023744"/>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52" name="Безымянный-1-03.png" descr="Безымянный-1-03.png"/>
          <p:cNvPicPr>
            <a:picLocks noChangeAspect="1"/>
          </p:cNvPicPr>
          <p:nvPr/>
        </p:nvPicPr>
        <p:blipFill>
          <a:blip r:embed="rId9"/>
          <a:stretch>
            <a:fillRect/>
          </a:stretch>
        </p:blipFill>
        <p:spPr>
          <a:xfrm>
            <a:off x="406400" y="3559038"/>
            <a:ext cx="444500" cy="444176"/>
          </a:xfrm>
          <a:prstGeom prst="rect">
            <a:avLst/>
          </a:prstGeom>
          <a:ln w="12700">
            <a:miter lim="400000"/>
          </a:ln>
        </p:spPr>
      </p:pic>
      <p:sp>
        <p:nvSpPr>
          <p:cNvPr id="153" name="крепкий иммунитет"/>
          <p:cNvSpPr txBox="1"/>
          <p:nvPr/>
        </p:nvSpPr>
        <p:spPr>
          <a:xfrm>
            <a:off x="924872" y="3654411"/>
            <a:ext cx="2442979"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de-DE" dirty="0"/>
              <a:t>Ein starkes Immunsystem</a:t>
            </a:r>
            <a:endParaRPr dirty="0"/>
          </a:p>
        </p:txBody>
      </p:sp>
      <p:sp>
        <p:nvSpPr>
          <p:cNvPr id="154" name="[5]"/>
          <p:cNvSpPr txBox="1"/>
          <p:nvPr/>
        </p:nvSpPr>
        <p:spPr>
          <a:xfrm>
            <a:off x="3181776" y="3632281"/>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[5]</a:t>
            </a:r>
          </a:p>
        </p:txBody>
      </p:sp>
      <p:pic>
        <p:nvPicPr>
          <p:cNvPr id="155" name="Безымянный-1-02.png" descr="Безымянный-1-02.png"/>
          <p:cNvPicPr>
            <a:picLocks noChangeAspect="1"/>
          </p:cNvPicPr>
          <p:nvPr/>
        </p:nvPicPr>
        <p:blipFill>
          <a:blip r:embed="rId10"/>
          <a:stretch>
            <a:fillRect/>
          </a:stretch>
        </p:blipFill>
        <p:spPr>
          <a:xfrm>
            <a:off x="406400" y="4113815"/>
            <a:ext cx="444500" cy="445557"/>
          </a:xfrm>
          <a:prstGeom prst="rect">
            <a:avLst/>
          </a:prstGeom>
          <a:ln w="12700">
            <a:miter lim="400000"/>
          </a:ln>
        </p:spPr>
      </p:pic>
      <p:sp>
        <p:nvSpPr>
          <p:cNvPr id="156" name="здоровье кожи"/>
          <p:cNvSpPr txBox="1"/>
          <p:nvPr/>
        </p:nvSpPr>
        <p:spPr>
          <a:xfrm>
            <a:off x="924655" y="4209431"/>
            <a:ext cx="187082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de-DE" dirty="0"/>
              <a:t>Gesunde Haut</a:t>
            </a:r>
            <a:endParaRPr dirty="0"/>
          </a:p>
        </p:txBody>
      </p:sp>
      <p:sp>
        <p:nvSpPr>
          <p:cNvPr id="157" name="[6]"/>
          <p:cNvSpPr txBox="1"/>
          <p:nvPr/>
        </p:nvSpPr>
        <p:spPr>
          <a:xfrm>
            <a:off x="2259123" y="4163257"/>
            <a:ext cx="149098" cy="148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[6]</a:t>
            </a:r>
          </a:p>
        </p:txBody>
      </p:sp>
      <p:sp>
        <p:nvSpPr>
          <p:cNvPr id="158"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62" name="Slide 16_9 - 8 (1).jpg" descr="Slide 16_9 - 8 (1).jpg"/>
          <p:cNvPicPr>
            <a:picLocks noChangeAspect="1"/>
          </p:cNvPicPr>
          <p:nvPr/>
        </p:nvPicPr>
        <p:blipFill>
          <a:blip r:embed="rId3"/>
          <a:srcRect t="11452" r="11546" b="94"/>
          <a:stretch>
            <a:fillRect/>
          </a:stretch>
        </p:blipFill>
        <p:spPr>
          <a:xfrm>
            <a:off x="0" y="0"/>
            <a:ext cx="9144001" cy="5143501"/>
          </a:xfrm>
          <a:prstGeom prst="rect">
            <a:avLst/>
          </a:prstGeom>
          <a:ln w="12700">
            <a:miter lim="400000"/>
          </a:ln>
        </p:spPr>
      </p:pic>
      <p:sp>
        <p:nvSpPr>
          <p:cNvPr id="163" name="В большинстве стран мира люди потребляют недостаточно ЭПК и ДГК"/>
          <p:cNvSpPr txBox="1"/>
          <p:nvPr/>
        </p:nvSpPr>
        <p:spPr>
          <a:xfrm>
            <a:off x="406400" y="406400"/>
            <a:ext cx="8148064"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001445"/>
                </a:solidFill>
                <a:latin typeface="Gilroy Bold"/>
                <a:ea typeface="Gilroy Bold"/>
                <a:cs typeface="Gilroy Bold"/>
                <a:sym typeface="Gilroy Bold"/>
              </a:defRPr>
            </a:lvl1pPr>
          </a:lstStyle>
          <a:p>
            <a:r>
              <a:rPr lang="de-DE" dirty="0"/>
              <a:t>In den meisten Teilen der Welt nehmen die </a:t>
            </a:r>
          </a:p>
          <a:p>
            <a:r>
              <a:rPr lang="de-DE" dirty="0"/>
              <a:t>Menschen nicht ausreichend EPA und DHA zu sich. </a:t>
            </a:r>
            <a:endParaRPr dirty="0"/>
          </a:p>
        </p:txBody>
      </p:sp>
      <p:sp>
        <p:nvSpPr>
          <p:cNvPr id="164"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165" name="Их нехватка может привести к:"/>
          <p:cNvSpPr txBox="1"/>
          <p:nvPr/>
        </p:nvSpPr>
        <p:spPr>
          <a:xfrm>
            <a:off x="419099" y="1419755"/>
            <a:ext cx="466335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500">
                <a:solidFill>
                  <a:srgbClr val="001445"/>
                </a:solidFill>
                <a:latin typeface="Gilroy Bold"/>
                <a:ea typeface="Gilroy Bold"/>
                <a:cs typeface="Gilroy Bold"/>
                <a:sym typeface="Gilroy Bold"/>
              </a:defRPr>
            </a:lvl1pPr>
          </a:lstStyle>
          <a:p>
            <a:r>
              <a:rPr lang="de-DE" dirty="0"/>
              <a:t>Ein Mangel an diesen Nährstoffen führt zu:</a:t>
            </a:r>
            <a:endParaRPr dirty="0"/>
          </a:p>
        </p:txBody>
      </p:sp>
      <p:grpSp>
        <p:nvGrpSpPr>
          <p:cNvPr id="168" name="Группа"/>
          <p:cNvGrpSpPr/>
          <p:nvPr/>
        </p:nvGrpSpPr>
        <p:grpSpPr>
          <a:xfrm>
            <a:off x="406398" y="2420810"/>
            <a:ext cx="3477355" cy="461665"/>
            <a:chOff x="0" y="0"/>
            <a:chExt cx="3477353" cy="461664"/>
          </a:xfrm>
        </p:grpSpPr>
        <p:sp>
          <p:nvSpPr>
            <p:cNvPr id="166" name="снижению зрения и появлению сухости глаз"/>
            <p:cNvSpPr txBox="1"/>
            <p:nvPr/>
          </p:nvSpPr>
          <p:spPr>
            <a:xfrm>
              <a:off x="518250" y="0"/>
              <a:ext cx="2959103"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Sehschwäche und trockenen Augen</a:t>
              </a:r>
              <a:endParaRPr dirty="0"/>
            </a:p>
          </p:txBody>
        </p:sp>
        <p:pic>
          <p:nvPicPr>
            <p:cNvPr id="167" name="Безымянный-1-19.png" descr="Безымянный-1-19.png"/>
            <p:cNvPicPr>
              <a:picLocks noChangeAspect="1"/>
            </p:cNvPicPr>
            <p:nvPr/>
          </p:nvPicPr>
          <p:blipFill>
            <a:blip r:embed="rId4"/>
            <a:srcRect t="29" b="28"/>
            <a:stretch>
              <a:fillRect/>
            </a:stretch>
          </p:blipFill>
          <p:spPr>
            <a:xfrm>
              <a:off x="0" y="12831"/>
              <a:ext cx="444501" cy="444240"/>
            </a:xfrm>
            <a:prstGeom prst="rect">
              <a:avLst/>
            </a:prstGeom>
            <a:ln w="12700" cap="flat">
              <a:noFill/>
              <a:miter lim="400000"/>
            </a:ln>
            <a:effectLst/>
          </p:spPr>
        </p:pic>
      </p:grpSp>
      <p:grpSp>
        <p:nvGrpSpPr>
          <p:cNvPr id="171" name="Группа"/>
          <p:cNvGrpSpPr/>
          <p:nvPr/>
        </p:nvGrpSpPr>
        <p:grpSpPr>
          <a:xfrm>
            <a:off x="406399" y="2981302"/>
            <a:ext cx="3534736" cy="692497"/>
            <a:chOff x="0" y="0"/>
            <a:chExt cx="3224431" cy="692494"/>
          </a:xfrm>
        </p:grpSpPr>
        <p:sp>
          <p:nvSpPr>
            <p:cNvPr id="169" name="нарушению памяти  и концентрации внимания"/>
            <p:cNvSpPr txBox="1"/>
            <p:nvPr/>
          </p:nvSpPr>
          <p:spPr>
            <a:xfrm>
              <a:off x="518250" y="0"/>
              <a:ext cx="2706181" cy="6924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de-DE" dirty="0"/>
                <a:t>Verschlechterung von Gedächtnis und Konzentration</a:t>
              </a:r>
              <a:endParaRPr dirty="0"/>
            </a:p>
          </p:txBody>
        </p:sp>
        <p:pic>
          <p:nvPicPr>
            <p:cNvPr id="170" name="Безымянный-1-17.png" descr="Безымянный-1-17.png"/>
            <p:cNvPicPr>
              <a:picLocks noChangeAspect="1"/>
            </p:cNvPicPr>
            <p:nvPr/>
          </p:nvPicPr>
          <p:blipFill>
            <a:blip r:embed="rId5"/>
            <a:srcRect t="36" b="36"/>
            <a:stretch>
              <a:fillRect/>
            </a:stretch>
          </p:blipFill>
          <p:spPr>
            <a:xfrm>
              <a:off x="0" y="12863"/>
              <a:ext cx="444501" cy="444176"/>
            </a:xfrm>
            <a:prstGeom prst="rect">
              <a:avLst/>
            </a:prstGeom>
            <a:ln w="12700" cap="flat">
              <a:noFill/>
              <a:miter lim="400000"/>
            </a:ln>
            <a:effectLst/>
          </p:spPr>
        </p:pic>
      </p:grpSp>
      <p:grpSp>
        <p:nvGrpSpPr>
          <p:cNvPr id="174" name="Группа"/>
          <p:cNvGrpSpPr/>
          <p:nvPr/>
        </p:nvGrpSpPr>
        <p:grpSpPr>
          <a:xfrm>
            <a:off x="406399" y="3553969"/>
            <a:ext cx="3629679" cy="471209"/>
            <a:chOff x="0" y="0"/>
            <a:chExt cx="3629678" cy="471208"/>
          </a:xfrm>
        </p:grpSpPr>
        <p:pic>
          <p:nvPicPr>
            <p:cNvPr id="172" name="Безымянный-1-15.png" descr="Безымянный-1-15.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173" name="ослаблению иммунитета  и уменьшению жизненных сил"/>
            <p:cNvSpPr txBox="1"/>
            <p:nvPr/>
          </p:nvSpPr>
          <p:spPr>
            <a:xfrm>
              <a:off x="518250" y="9544"/>
              <a:ext cx="3111428" cy="461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de-DE" dirty="0"/>
                <a:t>Geschwächtem Immunsystem und </a:t>
              </a:r>
            </a:p>
            <a:p>
              <a:pPr>
                <a:defRPr sz="1500">
                  <a:solidFill>
                    <a:srgbClr val="001445"/>
                  </a:solidFill>
                  <a:latin typeface="Gilroy Regular"/>
                  <a:ea typeface="Gilroy Regular"/>
                  <a:cs typeface="Gilroy Regular"/>
                  <a:sym typeface="Gilroy Regular"/>
                </a:defRPr>
              </a:pPr>
              <a:r>
                <a:rPr lang="de-DE" dirty="0"/>
                <a:t>verminderter Vitalität</a:t>
              </a:r>
              <a:endParaRPr dirty="0"/>
            </a:p>
          </p:txBody>
        </p:sp>
      </p:grpSp>
      <p:pic>
        <p:nvPicPr>
          <p:cNvPr id="175" name="Безымянный-1-44.png" descr="Безымянный-1-44.png"/>
          <p:cNvPicPr>
            <a:picLocks noChangeAspect="1"/>
          </p:cNvPicPr>
          <p:nvPr/>
        </p:nvPicPr>
        <p:blipFill>
          <a:blip r:embed="rId7"/>
          <a:stretch>
            <a:fillRect/>
          </a:stretch>
        </p:blipFill>
        <p:spPr>
          <a:xfrm>
            <a:off x="8026400" y="4815530"/>
            <a:ext cx="787400" cy="138265"/>
          </a:xfrm>
          <a:prstGeom prst="rect">
            <a:avLst/>
          </a:prstGeom>
          <a:ln w="12700">
            <a:miter lim="400000"/>
          </a:ln>
        </p:spPr>
      </p:pic>
      <p:sp>
        <p:nvSpPr>
          <p:cNvPr id="176" name="[7]"/>
          <p:cNvSpPr txBox="1"/>
          <p:nvPr/>
        </p:nvSpPr>
        <p:spPr>
          <a:xfrm>
            <a:off x="8240431" y="582519"/>
            <a:ext cx="213200"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500">
                <a:solidFill>
                  <a:srgbClr val="001445"/>
                </a:solidFill>
                <a:latin typeface="Gilroy Bold"/>
                <a:ea typeface="Gilroy Bold"/>
                <a:cs typeface="Gilroy Bold"/>
                <a:sym typeface="Gilroy Bold"/>
              </a:defRPr>
            </a:lvl1pPr>
          </a:lstStyle>
          <a:p>
            <a:r>
              <a:rPr dirty="0">
                <a:hlinkClick r:id="rId8"/>
              </a:rPr>
              <a:t>[7]</a:t>
            </a:r>
            <a:endParaRPr dirty="0"/>
          </a:p>
        </p:txBody>
      </p:sp>
      <p:sp>
        <p:nvSpPr>
          <p:cNvPr id="177" name="Сквиркл"/>
          <p:cNvSpPr/>
          <p:nvPr/>
        </p:nvSpPr>
        <p:spPr>
          <a:xfrm>
            <a:off x="1460500" y="4762500"/>
            <a:ext cx="1498600"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178" name="читать исследование"/>
          <p:cNvSpPr txBox="1"/>
          <p:nvPr/>
        </p:nvSpPr>
        <p:spPr>
          <a:xfrm>
            <a:off x="1832935" y="4816784"/>
            <a:ext cx="729367" cy="123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9"/>
              </a:defRPr>
            </a:lvl1pPr>
          </a:lstStyle>
          <a:p>
            <a:r>
              <a:rPr lang="de-DE" dirty="0">
                <a:hlinkClick r:id="rId9"/>
              </a:rPr>
              <a:t>Studie lesen</a:t>
            </a:r>
            <a:endParaRPr dirty="0">
              <a:hlinkClick r:id="rId9"/>
            </a:endParaRPr>
          </a:p>
        </p:txBody>
      </p:sp>
      <p:grpSp>
        <p:nvGrpSpPr>
          <p:cNvPr id="181" name="Группа"/>
          <p:cNvGrpSpPr/>
          <p:nvPr/>
        </p:nvGrpSpPr>
        <p:grpSpPr>
          <a:xfrm>
            <a:off x="406399" y="4115106"/>
            <a:ext cx="1893627" cy="444268"/>
            <a:chOff x="0" y="0"/>
            <a:chExt cx="1893627" cy="444266"/>
          </a:xfrm>
        </p:grpSpPr>
        <p:pic>
          <p:nvPicPr>
            <p:cNvPr id="179" name="Безымянный-1 (1)-51.png" descr="Безымянный-1 (1)-51.png"/>
            <p:cNvPicPr>
              <a:picLocks noChangeAspect="1"/>
            </p:cNvPicPr>
            <p:nvPr/>
          </p:nvPicPr>
          <p:blipFill>
            <a:blip r:embed="rId10"/>
            <a:srcRect t="26" b="26"/>
            <a:stretch>
              <a:fillRect/>
            </a:stretch>
          </p:blipFill>
          <p:spPr>
            <a:xfrm>
              <a:off x="0" y="0"/>
              <a:ext cx="444501" cy="444266"/>
            </a:xfrm>
            <a:prstGeom prst="rect">
              <a:avLst/>
            </a:prstGeom>
            <a:ln w="12700" cap="flat">
              <a:noFill/>
              <a:miter lim="400000"/>
            </a:ln>
            <a:effectLst/>
          </p:spPr>
        </p:pic>
        <p:sp>
          <p:nvSpPr>
            <p:cNvPr id="180" name="сухости кожи"/>
            <p:cNvSpPr txBox="1"/>
            <p:nvPr/>
          </p:nvSpPr>
          <p:spPr>
            <a:xfrm>
              <a:off x="518250" y="116849"/>
              <a:ext cx="1375377"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Trockener Haut</a:t>
              </a:r>
              <a:endParaRPr dirty="0"/>
            </a:p>
          </p:txBody>
        </p:sp>
      </p:grpSp>
      <p:grpSp>
        <p:nvGrpSpPr>
          <p:cNvPr id="184" name="Группа"/>
          <p:cNvGrpSpPr/>
          <p:nvPr/>
        </p:nvGrpSpPr>
        <p:grpSpPr>
          <a:xfrm>
            <a:off x="416731" y="1878438"/>
            <a:ext cx="2962117" cy="430583"/>
            <a:chOff x="0" y="0"/>
            <a:chExt cx="2962116" cy="430582"/>
          </a:xfrm>
        </p:grpSpPr>
        <p:pic>
          <p:nvPicPr>
            <p:cNvPr id="182" name="Безымянный-1-18.png" descr="Безымянный-1-18.png"/>
            <p:cNvPicPr>
              <a:picLocks noChangeAspect="1"/>
            </p:cNvPicPr>
            <p:nvPr/>
          </p:nvPicPr>
          <p:blipFill>
            <a:blip r:embed="rId11"/>
            <a:stretch>
              <a:fillRect/>
            </a:stretch>
          </p:blipFill>
          <p:spPr>
            <a:xfrm>
              <a:off x="0" y="0"/>
              <a:ext cx="430583" cy="430582"/>
            </a:xfrm>
            <a:prstGeom prst="rect">
              <a:avLst/>
            </a:prstGeom>
            <a:ln w="12700" cap="flat">
              <a:noFill/>
              <a:miter lim="400000"/>
            </a:ln>
            <a:effectLst/>
          </p:spPr>
        </p:pic>
        <p:sp>
          <p:nvSpPr>
            <p:cNvPr id="183" name="проблемам с сердцем и сосудами"/>
            <p:cNvSpPr txBox="1"/>
            <p:nvPr/>
          </p:nvSpPr>
          <p:spPr>
            <a:xfrm>
              <a:off x="507919" y="111546"/>
              <a:ext cx="2454197" cy="2308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de-DE" dirty="0"/>
                <a:t>Herz- und Gefäßproblemen</a:t>
              </a:r>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lide 16_9 - 6.jpg" descr="Slide 16_9 - 6.jpg"/>
          <p:cNvPicPr>
            <a:picLocks noChangeAspect="1"/>
          </p:cNvPicPr>
          <p:nvPr/>
        </p:nvPicPr>
        <p:blipFill>
          <a:blip r:embed="rId3"/>
          <a:stretch>
            <a:fillRect/>
          </a:stretch>
        </p:blipFill>
        <p:spPr>
          <a:xfrm>
            <a:off x="0" y="17264"/>
            <a:ext cx="9144000" cy="5143500"/>
          </a:xfrm>
          <a:prstGeom prst="rect">
            <a:avLst/>
          </a:prstGeom>
          <a:ln w="12700">
            <a:miter lim="400000"/>
          </a:ln>
        </p:spPr>
      </p:pic>
      <p:sp>
        <p:nvSpPr>
          <p:cNvPr id="189" name="Линия"/>
          <p:cNvSpPr/>
          <p:nvPr/>
        </p:nvSpPr>
        <p:spPr>
          <a:xfrm flipV="1">
            <a:off x="412750" y="1395824"/>
            <a:ext cx="8318501" cy="3370"/>
          </a:xfrm>
          <a:prstGeom prst="line">
            <a:avLst/>
          </a:prstGeom>
          <a:ln w="19050">
            <a:solidFill>
              <a:srgbClr val="001F67"/>
            </a:solidFill>
          </a:ln>
        </p:spPr>
        <p:txBody>
          <a:bodyPr lIns="45718" tIns="45718" rIns="45718" bIns="45718"/>
          <a:lstStyle/>
          <a:p>
            <a:endParaRPr/>
          </a:p>
        </p:txBody>
      </p:sp>
      <p:sp>
        <p:nvSpPr>
          <p:cNvPr id="190" name="Современный западный рацион ≠ источник  ЭПК и ДГК"/>
          <p:cNvSpPr txBox="1"/>
          <p:nvPr/>
        </p:nvSpPr>
        <p:spPr>
          <a:xfrm>
            <a:off x="61546" y="406400"/>
            <a:ext cx="9493192"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a:solidFill>
                  <a:srgbClr val="001F67"/>
                </a:solidFill>
                <a:latin typeface="Gilroy Bold"/>
                <a:ea typeface="Gilroy Bold"/>
                <a:cs typeface="Gilroy Bold"/>
                <a:sym typeface="Gilroy Bold"/>
              </a:defRPr>
            </a:pPr>
            <a:r>
              <a:rPr lang="de-DE" dirty="0"/>
              <a:t>Moderne westliche Ernährung </a:t>
            </a:r>
            <a:r>
              <a:rPr dirty="0">
                <a:solidFill>
                  <a:srgbClr val="FF0000"/>
                </a:solidFill>
              </a:rPr>
              <a:t>≠</a:t>
            </a:r>
            <a:r>
              <a:rPr dirty="0"/>
              <a:t> </a:t>
            </a:r>
            <a:r>
              <a:rPr lang="de-DE" dirty="0"/>
              <a:t>Quelle von EPA und DHA </a:t>
            </a:r>
            <a:endParaRPr dirty="0"/>
          </a:p>
        </p:txBody>
      </p:sp>
      <p:sp>
        <p:nvSpPr>
          <p:cNvPr id="19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sp>
        <p:nvSpPr>
          <p:cNvPr id="192" name="Рафинированные продукты"/>
          <p:cNvSpPr txBox="1"/>
          <p:nvPr/>
        </p:nvSpPr>
        <p:spPr>
          <a:xfrm>
            <a:off x="5068398" y="3721100"/>
            <a:ext cx="119584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de-DE" dirty="0"/>
              <a:t>Verarbeitete </a:t>
            </a:r>
          </a:p>
          <a:p>
            <a:pPr algn="ctr">
              <a:defRPr sz="1500">
                <a:solidFill>
                  <a:srgbClr val="001F67"/>
                </a:solidFill>
                <a:latin typeface="Gilroy Regular"/>
                <a:ea typeface="Gilroy Regular"/>
                <a:cs typeface="Gilroy Regular"/>
                <a:sym typeface="Gilroy Regular"/>
              </a:defRPr>
            </a:pPr>
            <a:r>
              <a:rPr lang="de-DE" dirty="0"/>
              <a:t>Lebensmittel</a:t>
            </a:r>
            <a:endParaRPr dirty="0"/>
          </a:p>
        </p:txBody>
      </p:sp>
      <p:pic>
        <p:nvPicPr>
          <p:cNvPr id="193" name="Безымянный-1-03.png" descr="Безымянный-1-03.png"/>
          <p:cNvPicPr>
            <a:picLocks noChangeAspect="1"/>
          </p:cNvPicPr>
          <p:nvPr/>
        </p:nvPicPr>
        <p:blipFill>
          <a:blip r:embed="rId4"/>
          <a:stretch>
            <a:fillRect/>
          </a:stretch>
        </p:blipFill>
        <p:spPr>
          <a:xfrm>
            <a:off x="4790016" y="1765300"/>
            <a:ext cx="1752602" cy="1752600"/>
          </a:xfrm>
          <a:prstGeom prst="rect">
            <a:avLst/>
          </a:prstGeom>
          <a:ln w="12700">
            <a:miter lim="400000"/>
          </a:ln>
        </p:spPr>
      </p:pic>
      <p:sp>
        <p:nvSpPr>
          <p:cNvPr id="195" name="Избыток твёрдых…"/>
          <p:cNvSpPr txBox="1"/>
          <p:nvPr/>
        </p:nvSpPr>
        <p:spPr>
          <a:xfrm>
            <a:off x="365717" y="3721100"/>
            <a:ext cx="184665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de-DE" dirty="0"/>
              <a:t>Überschüssige feste </a:t>
            </a:r>
          </a:p>
          <a:p>
            <a:pPr algn="ctr">
              <a:defRPr sz="1500">
                <a:solidFill>
                  <a:srgbClr val="001F67"/>
                </a:solidFill>
                <a:latin typeface="Gilroy Regular"/>
                <a:ea typeface="Gilroy Regular"/>
                <a:cs typeface="Gilroy Regular"/>
                <a:sym typeface="Gilroy Regular"/>
              </a:defRPr>
            </a:pPr>
            <a:r>
              <a:rPr lang="de-DE" dirty="0"/>
              <a:t>tierische Fette </a:t>
            </a:r>
            <a:endParaRPr dirty="0"/>
          </a:p>
        </p:txBody>
      </p:sp>
      <p:pic>
        <p:nvPicPr>
          <p:cNvPr id="196" name="Безымянный-1-07.png" descr="Безымянный-1-07.png"/>
          <p:cNvPicPr>
            <a:picLocks noChangeAspect="1"/>
          </p:cNvPicPr>
          <p:nvPr/>
        </p:nvPicPr>
        <p:blipFill>
          <a:blip r:embed="rId5"/>
          <a:stretch>
            <a:fillRect/>
          </a:stretch>
        </p:blipFill>
        <p:spPr>
          <a:xfrm>
            <a:off x="412745" y="1765300"/>
            <a:ext cx="1752602" cy="1752600"/>
          </a:xfrm>
          <a:prstGeom prst="rect">
            <a:avLst/>
          </a:prstGeom>
          <a:ln w="12700">
            <a:miter lim="400000"/>
          </a:ln>
        </p:spPr>
      </p:pic>
      <p:sp>
        <p:nvSpPr>
          <p:cNvPr id="197" name="Избыток вредных  трансжиров"/>
          <p:cNvSpPr txBox="1"/>
          <p:nvPr/>
        </p:nvSpPr>
        <p:spPr>
          <a:xfrm>
            <a:off x="2380426" y="3721100"/>
            <a:ext cx="21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de-DE" dirty="0"/>
              <a:t>Überschuss an </a:t>
            </a:r>
          </a:p>
          <a:p>
            <a:pPr algn="ctr">
              <a:defRPr sz="1500">
                <a:solidFill>
                  <a:srgbClr val="001F67"/>
                </a:solidFill>
                <a:latin typeface="Gilroy Regular"/>
                <a:ea typeface="Gilroy Regular"/>
                <a:cs typeface="Gilroy Regular"/>
                <a:sym typeface="Gilroy Regular"/>
              </a:defRPr>
            </a:pPr>
            <a:r>
              <a:rPr lang="de-DE" dirty="0"/>
              <a:t>ungesunden Transfetten</a:t>
            </a:r>
            <a:endParaRPr dirty="0"/>
          </a:p>
        </p:txBody>
      </p:sp>
      <p:pic>
        <p:nvPicPr>
          <p:cNvPr id="198" name="Безымянный-1-08.png" descr="Безымянный-1-08.png"/>
          <p:cNvPicPr>
            <a:picLocks noChangeAspect="1"/>
          </p:cNvPicPr>
          <p:nvPr/>
        </p:nvPicPr>
        <p:blipFill>
          <a:blip r:embed="rId6"/>
          <a:stretch>
            <a:fillRect/>
          </a:stretch>
        </p:blipFill>
        <p:spPr>
          <a:xfrm>
            <a:off x="2601381" y="1765300"/>
            <a:ext cx="1752602" cy="1752600"/>
          </a:xfrm>
          <a:prstGeom prst="rect">
            <a:avLst/>
          </a:prstGeom>
          <a:ln w="12700">
            <a:miter lim="400000"/>
          </a:ln>
        </p:spPr>
      </p:pic>
      <p:pic>
        <p:nvPicPr>
          <p:cNvPr id="199" name="Безымянный-1-05.png" descr="Безымянный-1-05.png"/>
          <p:cNvPicPr>
            <a:picLocks noChangeAspect="1"/>
          </p:cNvPicPr>
          <p:nvPr/>
        </p:nvPicPr>
        <p:blipFill>
          <a:blip r:embed="rId7"/>
          <a:stretch>
            <a:fillRect/>
          </a:stretch>
        </p:blipFill>
        <p:spPr>
          <a:xfrm>
            <a:off x="6978653" y="1765300"/>
            <a:ext cx="1752602" cy="1752600"/>
          </a:xfrm>
          <a:prstGeom prst="rect">
            <a:avLst/>
          </a:prstGeom>
          <a:ln w="12700">
            <a:miter lim="400000"/>
          </a:ln>
        </p:spPr>
      </p:pic>
      <p:sp>
        <p:nvSpPr>
          <p:cNvPr id="200" name="Сахар"/>
          <p:cNvSpPr txBox="1"/>
          <p:nvPr/>
        </p:nvSpPr>
        <p:spPr>
          <a:xfrm>
            <a:off x="7555994" y="3721100"/>
            <a:ext cx="597921"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defRPr sz="1500">
                <a:solidFill>
                  <a:srgbClr val="001F67"/>
                </a:solidFill>
                <a:latin typeface="Gilroy Regular"/>
                <a:ea typeface="Gilroy Regular"/>
                <a:cs typeface="Gilroy Regular"/>
                <a:sym typeface="Gilroy Regular"/>
              </a:defRPr>
            </a:lvl1pPr>
          </a:lstStyle>
          <a:p>
            <a:r>
              <a:rPr lang="de-DE" dirty="0"/>
              <a:t>Zucker</a:t>
            </a:r>
            <a:endParaRPr dirty="0"/>
          </a:p>
        </p:txBody>
      </p:sp>
      <p:pic>
        <p:nvPicPr>
          <p:cNvPr id="201" name="Безымянный-1-44.png" descr="Безымянный-1-44.png"/>
          <p:cNvPicPr>
            <a:picLocks noChangeAspect="1"/>
          </p:cNvPicPr>
          <p:nvPr/>
        </p:nvPicPr>
        <p:blipFill>
          <a:blip r:embed="rId8"/>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206" name="pexels-damir-mijailovic-8052735.jpg" descr="pexels-damir-mijailovic-8052735.jpg"/>
          <p:cNvPicPr>
            <a:picLocks noChangeAspect="1"/>
          </p:cNvPicPr>
          <p:nvPr/>
        </p:nvPicPr>
        <p:blipFill>
          <a:blip r:embed="rId4"/>
          <a:stretch>
            <a:fillRect/>
          </a:stretch>
        </p:blipFill>
        <p:spPr>
          <a:xfrm>
            <a:off x="5715000" y="0"/>
            <a:ext cx="3429000" cy="5143500"/>
          </a:xfrm>
          <a:prstGeom prst="rect">
            <a:avLst/>
          </a:prstGeom>
          <a:ln w="12700">
            <a:miter lim="400000"/>
          </a:ln>
        </p:spPr>
      </p:pic>
      <p:pic>
        <p:nvPicPr>
          <p:cNvPr id="207"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208" name="Даже те, кто регулярно  ест рыбу, могут испытывать недостаток ЭПК и ДГК"/>
          <p:cNvSpPr txBox="1"/>
          <p:nvPr/>
        </p:nvSpPr>
        <p:spPr>
          <a:xfrm>
            <a:off x="406400" y="406399"/>
            <a:ext cx="5575300" cy="997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700">
                <a:solidFill>
                  <a:srgbClr val="001F67"/>
                </a:solidFill>
                <a:latin typeface="Gilroy Bold"/>
                <a:ea typeface="Gilroy Bold"/>
                <a:cs typeface="Gilroy Bold"/>
                <a:sym typeface="Gilroy Bold"/>
              </a:defRPr>
            </a:pPr>
            <a:r>
              <a:rPr lang="de-DE" sz="2400" dirty="0"/>
              <a:t>Selbst Menschen, die regelmäßig </a:t>
            </a:r>
          </a:p>
          <a:p>
            <a:pPr>
              <a:lnSpc>
                <a:spcPct val="90000"/>
              </a:lnSpc>
              <a:defRPr sz="2700">
                <a:solidFill>
                  <a:srgbClr val="001F67"/>
                </a:solidFill>
                <a:latin typeface="Gilroy Bold"/>
                <a:ea typeface="Gilroy Bold"/>
                <a:cs typeface="Gilroy Bold"/>
                <a:sym typeface="Gilroy Bold"/>
              </a:defRPr>
            </a:pPr>
            <a:r>
              <a:rPr lang="de-DE" sz="2400" dirty="0"/>
              <a:t>Fisch essen, können einen Mangel </a:t>
            </a:r>
          </a:p>
          <a:p>
            <a:pPr>
              <a:lnSpc>
                <a:spcPct val="90000"/>
              </a:lnSpc>
              <a:defRPr sz="2700">
                <a:solidFill>
                  <a:srgbClr val="001F67"/>
                </a:solidFill>
                <a:latin typeface="Gilroy Bold"/>
                <a:ea typeface="Gilroy Bold"/>
                <a:cs typeface="Gilroy Bold"/>
                <a:sym typeface="Gilroy Bold"/>
              </a:defRPr>
            </a:pPr>
            <a:r>
              <a:rPr lang="de-DE" sz="2400" dirty="0"/>
              <a:t>an EPA und DHA aufweisen</a:t>
            </a:r>
            <a:endParaRPr sz="2400" dirty="0"/>
          </a:p>
        </p:txBody>
      </p:sp>
      <p:sp>
        <p:nvSpPr>
          <p:cNvPr id="209"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212" name="Группа"/>
          <p:cNvGrpSpPr/>
          <p:nvPr/>
        </p:nvGrpSpPr>
        <p:grpSpPr>
          <a:xfrm>
            <a:off x="3129371" y="2097763"/>
            <a:ext cx="2327560" cy="2187496"/>
            <a:chOff x="0" y="0"/>
            <a:chExt cx="2327557" cy="2187495"/>
          </a:xfrm>
        </p:grpSpPr>
        <p:sp>
          <p:nvSpPr>
            <p:cNvPr id="210" name="Искусственно выращенная  рыба обычно содержит  мало ЭПК и ДГК  из-за промышленных  кормов, бедных омега-3"/>
            <p:cNvSpPr txBox="1"/>
            <p:nvPr/>
          </p:nvSpPr>
          <p:spPr>
            <a:xfrm>
              <a:off x="0" y="1079500"/>
              <a:ext cx="2327557" cy="1107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de-DE" dirty="0"/>
                <a:t>Künstlich gezüchtete Fische </a:t>
              </a:r>
            </a:p>
            <a:p>
              <a:pPr>
                <a:defRPr sz="1200">
                  <a:solidFill>
                    <a:srgbClr val="001F67"/>
                  </a:solidFill>
                  <a:latin typeface="Gilroy Bold"/>
                  <a:ea typeface="Gilroy Bold"/>
                  <a:cs typeface="Gilroy Bold"/>
                  <a:sym typeface="Gilroy Bold"/>
                </a:defRPr>
              </a:pPr>
              <a:r>
                <a:rPr lang="de-DE" dirty="0"/>
                <a:t>enthalten in der Regel niedrige</a:t>
              </a:r>
            </a:p>
            <a:p>
              <a:pPr>
                <a:defRPr sz="1200">
                  <a:solidFill>
                    <a:srgbClr val="001F67"/>
                  </a:solidFill>
                  <a:latin typeface="Gilroy Bold"/>
                  <a:ea typeface="Gilroy Bold"/>
                  <a:cs typeface="Gilroy Bold"/>
                  <a:sym typeface="Gilroy Bold"/>
                </a:defRPr>
              </a:pPr>
              <a:r>
                <a:rPr lang="de-DE" dirty="0"/>
                <a:t>EPA- und DHA-Werte, da sie </a:t>
              </a:r>
            </a:p>
            <a:p>
              <a:pPr>
                <a:defRPr sz="1200">
                  <a:solidFill>
                    <a:srgbClr val="001F67"/>
                  </a:solidFill>
                  <a:latin typeface="Gilroy Bold"/>
                  <a:ea typeface="Gilroy Bold"/>
                  <a:cs typeface="Gilroy Bold"/>
                  <a:sym typeface="Gilroy Bold"/>
                </a:defRPr>
              </a:pPr>
              <a:r>
                <a:rPr lang="de-DE" dirty="0"/>
                <a:t>mit industriellen Futtermitteln </a:t>
              </a:r>
            </a:p>
            <a:p>
              <a:pPr>
                <a:defRPr sz="1200">
                  <a:solidFill>
                    <a:srgbClr val="001F67"/>
                  </a:solidFill>
                  <a:latin typeface="Gilroy Bold"/>
                  <a:ea typeface="Gilroy Bold"/>
                  <a:cs typeface="Gilroy Bold"/>
                  <a:sym typeface="Gilroy Bold"/>
                </a:defRPr>
              </a:pPr>
              <a:r>
                <a:rPr lang="de-DE" dirty="0"/>
                <a:t>gefüttert werden, die wenig </a:t>
              </a:r>
            </a:p>
            <a:p>
              <a:pPr>
                <a:defRPr sz="1200">
                  <a:solidFill>
                    <a:srgbClr val="001F67"/>
                  </a:solidFill>
                  <a:latin typeface="Gilroy Bold"/>
                  <a:ea typeface="Gilroy Bold"/>
                  <a:cs typeface="Gilroy Bold"/>
                  <a:sym typeface="Gilroy Bold"/>
                </a:defRPr>
              </a:pPr>
              <a:r>
                <a:rPr lang="de-DE" dirty="0"/>
                <a:t>Omega-3-Fettsäuren enthalten.</a:t>
              </a:r>
              <a:endParaRPr dirty="0"/>
            </a:p>
          </p:txBody>
        </p:sp>
        <p:pic>
          <p:nvPicPr>
            <p:cNvPr id="211" name="Безымянный-1-48.png" descr="Безымянный-1-48.png"/>
            <p:cNvPicPr>
              <a:picLocks noChangeAspect="1"/>
            </p:cNvPicPr>
            <p:nvPr/>
          </p:nvPicPr>
          <p:blipFill>
            <a:blip r:embed="rId6"/>
            <a:stretch>
              <a:fillRect/>
            </a:stretch>
          </p:blipFill>
          <p:spPr>
            <a:xfrm>
              <a:off x="0" y="0"/>
              <a:ext cx="889000" cy="889000"/>
            </a:xfrm>
            <a:prstGeom prst="rect">
              <a:avLst/>
            </a:prstGeom>
            <a:ln w="12700" cap="flat">
              <a:noFill/>
              <a:miter lim="400000"/>
            </a:ln>
            <a:effectLst/>
          </p:spPr>
        </p:pic>
      </p:grpSp>
      <p:grpSp>
        <p:nvGrpSpPr>
          <p:cNvPr id="217" name="Группа"/>
          <p:cNvGrpSpPr/>
          <p:nvPr/>
        </p:nvGrpSpPr>
        <p:grpSpPr>
          <a:xfrm>
            <a:off x="406399" y="2095499"/>
            <a:ext cx="1936428" cy="2421187"/>
            <a:chOff x="0" y="0"/>
            <a:chExt cx="1936427" cy="2421185"/>
          </a:xfrm>
        </p:grpSpPr>
        <p:pic>
          <p:nvPicPr>
            <p:cNvPr id="213" name="Безымянный-1-47.png" descr="Безымянный-1-47.png"/>
            <p:cNvPicPr>
              <a:picLocks noChangeAspect="1"/>
            </p:cNvPicPr>
            <p:nvPr/>
          </p:nvPicPr>
          <p:blipFill>
            <a:blip r:embed="rId7"/>
            <a:stretch>
              <a:fillRect/>
            </a:stretch>
          </p:blipFill>
          <p:spPr>
            <a:xfrm>
              <a:off x="31749" y="0"/>
              <a:ext cx="889001" cy="889000"/>
            </a:xfrm>
            <a:prstGeom prst="rect">
              <a:avLst/>
            </a:prstGeom>
            <a:ln w="12700" cap="flat">
              <a:noFill/>
              <a:miter lim="400000"/>
            </a:ln>
            <a:effectLst/>
          </p:spPr>
        </p:pic>
        <p:sp>
          <p:nvSpPr>
            <p:cNvPr id="214" name="ЭПК и ДГК богата только  холодноводная морская рыба"/>
            <p:cNvSpPr txBox="1"/>
            <p:nvPr/>
          </p:nvSpPr>
          <p:spPr>
            <a:xfrm>
              <a:off x="0" y="1079500"/>
              <a:ext cx="1936427" cy="5539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de-DE" dirty="0"/>
                <a:t>EPA und DHA sind nur in </a:t>
              </a:r>
            </a:p>
            <a:p>
              <a:pPr>
                <a:defRPr sz="1200">
                  <a:solidFill>
                    <a:srgbClr val="001F67"/>
                  </a:solidFill>
                  <a:latin typeface="Gilroy Bold"/>
                  <a:ea typeface="Gilroy Bold"/>
                  <a:cs typeface="Gilroy Bold"/>
                  <a:sym typeface="Gilroy Bold"/>
                </a:defRPr>
              </a:pPr>
              <a:r>
                <a:rPr lang="de-DE" dirty="0"/>
                <a:t>Kaltwasser-Meeresfischen </a:t>
              </a:r>
            </a:p>
            <a:p>
              <a:pPr>
                <a:defRPr sz="1200">
                  <a:solidFill>
                    <a:srgbClr val="001F67"/>
                  </a:solidFill>
                  <a:latin typeface="Gilroy Bold"/>
                  <a:ea typeface="Gilroy Bold"/>
                  <a:cs typeface="Gilroy Bold"/>
                  <a:sym typeface="Gilroy Bold"/>
                </a:defRPr>
              </a:pPr>
              <a:r>
                <a:rPr lang="de-DE" dirty="0"/>
                <a:t>enthalten.</a:t>
              </a:r>
              <a:endParaRPr dirty="0"/>
            </a:p>
          </p:txBody>
        </p:sp>
        <p:sp>
          <p:nvSpPr>
            <p:cNvPr id="215" name="сельдь…"/>
            <p:cNvSpPr txBox="1"/>
            <p:nvPr/>
          </p:nvSpPr>
          <p:spPr>
            <a:xfrm>
              <a:off x="0" y="1574800"/>
              <a:ext cx="698268" cy="846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endParaRPr lang="de-DE" dirty="0"/>
            </a:p>
            <a:p>
              <a:pPr marL="110289" indent="-110289">
                <a:buSzPct val="100000"/>
                <a:buChar char="•"/>
                <a:defRPr sz="1100">
                  <a:solidFill>
                    <a:srgbClr val="001F67"/>
                  </a:solidFill>
                  <a:latin typeface="Gilroy Regular"/>
                  <a:ea typeface="Gilroy Regular"/>
                  <a:cs typeface="Gilroy Regular"/>
                  <a:sym typeface="Gilroy Regular"/>
                </a:defRPr>
              </a:pPr>
              <a:r>
                <a:rPr lang="de-DE" dirty="0"/>
                <a:t>Hering</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Lachs</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Kabeljau</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Makrele</a:t>
              </a:r>
              <a:endParaRPr dirty="0"/>
            </a:p>
          </p:txBody>
        </p:sp>
        <p:sp>
          <p:nvSpPr>
            <p:cNvPr id="216" name="тунец…"/>
            <p:cNvSpPr txBox="1"/>
            <p:nvPr/>
          </p:nvSpPr>
          <p:spPr>
            <a:xfrm>
              <a:off x="952500" y="1574800"/>
              <a:ext cx="747962" cy="677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endParaRPr lang="de-DE" dirty="0"/>
            </a:p>
            <a:p>
              <a:pPr marL="110289" indent="-110289">
                <a:buSzPct val="100000"/>
                <a:buChar char="•"/>
                <a:defRPr sz="1100">
                  <a:solidFill>
                    <a:srgbClr val="001F67"/>
                  </a:solidFill>
                  <a:latin typeface="Gilroy Regular"/>
                  <a:ea typeface="Gilroy Regular"/>
                  <a:cs typeface="Gilroy Regular"/>
                  <a:sym typeface="Gilroy Regular"/>
                </a:defRPr>
              </a:pPr>
              <a:r>
                <a:rPr lang="de-DE" dirty="0"/>
                <a:t>Thunfisch</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Sardinen </a:t>
              </a:r>
            </a:p>
            <a:p>
              <a:pPr marL="110289" indent="-110289">
                <a:buSzPct val="100000"/>
                <a:buChar char="•"/>
                <a:defRPr sz="1100">
                  <a:solidFill>
                    <a:srgbClr val="001F67"/>
                  </a:solidFill>
                  <a:latin typeface="Gilroy Regular"/>
                  <a:ea typeface="Gilroy Regular"/>
                  <a:cs typeface="Gilroy Regular"/>
                  <a:sym typeface="Gilroy Regular"/>
                </a:defRPr>
              </a:pPr>
              <a:r>
                <a:rPr lang="de-DE" dirty="0"/>
                <a:t>Sardellen</a:t>
              </a:r>
              <a:endParaRPr dirty="0"/>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1" name="shutterstock_1929654863.jpg" descr="shutterstock_1929654863.jpg"/>
          <p:cNvPicPr>
            <a:picLocks noChangeAspect="1"/>
          </p:cNvPicPr>
          <p:nvPr/>
        </p:nvPicPr>
        <p:blipFill>
          <a:blip r:embed="rId3"/>
          <a:srcRect t="7986" b="7986"/>
          <a:stretch>
            <a:fillRect/>
          </a:stretch>
        </p:blipFill>
        <p:spPr>
          <a:xfrm>
            <a:off x="3175" y="-6351"/>
            <a:ext cx="9144000" cy="5143501"/>
          </a:xfrm>
          <a:prstGeom prst="rect">
            <a:avLst/>
          </a:prstGeom>
          <a:ln w="12700">
            <a:miter lim="400000"/>
          </a:ln>
        </p:spPr>
      </p:pic>
      <p:sp>
        <p:nvSpPr>
          <p:cNvPr id="222" name="Прямоугольник"/>
          <p:cNvSpPr/>
          <p:nvPr/>
        </p:nvSpPr>
        <p:spPr>
          <a:xfrm>
            <a:off x="-279400" y="-266700"/>
            <a:ext cx="9690100" cy="5651500"/>
          </a:xfrm>
          <a:prstGeom prst="rect">
            <a:avLst/>
          </a:prstGeom>
          <a:solidFill>
            <a:srgbClr val="000000">
              <a:alpha val="15000"/>
            </a:srgbClr>
          </a:solidFill>
          <a:ln w="12700">
            <a:miter lim="400000"/>
          </a:ln>
        </p:spPr>
        <p:txBody>
          <a:bodyPr lIns="0" tIns="0" rIns="0" bIns="0"/>
          <a:lstStyle/>
          <a:p>
            <a:pPr>
              <a:defRPr>
                <a:latin typeface="+mn-lt"/>
                <a:ea typeface="+mn-ea"/>
                <a:cs typeface="+mn-cs"/>
                <a:sym typeface="Arial"/>
              </a:defRPr>
            </a:pPr>
            <a:endParaRPr/>
          </a:p>
        </p:txBody>
      </p:sp>
      <p:pic>
        <p:nvPicPr>
          <p:cNvPr id="223"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24" name="Погружение в глубинный мир омеги…"/>
          <p:cNvSpPr txBox="1"/>
          <p:nvPr/>
        </p:nvSpPr>
        <p:spPr>
          <a:xfrm>
            <a:off x="406399" y="406400"/>
            <a:ext cx="7519687" cy="3397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lang="de-DE" dirty="0"/>
              <a:t>Tauche in die Tiefen der Welt von Omega ein...</a:t>
            </a:r>
            <a:endParaRPr dirty="0"/>
          </a:p>
        </p:txBody>
      </p:sp>
      <p:sp>
        <p:nvSpPr>
          <p:cNvPr id="225" name="Чтобы ЭПК и ДГК принесли организму максимум пользы, важно выбирать  нутриенты в лучшей форме"/>
          <p:cNvSpPr txBox="1"/>
          <p:nvPr/>
        </p:nvSpPr>
        <p:spPr>
          <a:xfrm>
            <a:off x="406400" y="1178455"/>
            <a:ext cx="6781800" cy="1923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2500">
                <a:solidFill>
                  <a:srgbClr val="FFFFFF"/>
                </a:solidFill>
                <a:latin typeface="Gilroy Bold"/>
                <a:ea typeface="Gilroy Bold"/>
                <a:cs typeface="Gilroy Bold"/>
                <a:sym typeface="Gilroy Bold"/>
              </a:defRPr>
            </a:pPr>
            <a:r>
              <a:rPr lang="de-DE" dirty="0"/>
              <a:t>Um die Wirkung von EPA und DHA für den Körper zu erhöhen, haben Wissenschaftler Methoden entwickelt, um die KONZENTRATION der Omega-3-PUFAs zu steigern.</a:t>
            </a:r>
            <a:endParaRPr dirty="0"/>
          </a:p>
        </p:txBody>
      </p:sp>
      <p:sp>
        <p:nvSpPr>
          <p:cNvPr id="226"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0"/>
            <a:ext cx="9144001" cy="5143501"/>
          </a:xfrm>
          <a:prstGeom prst="rect">
            <a:avLst/>
          </a:prstGeom>
          <a:ln w="12700">
            <a:miter lim="400000"/>
          </a:ln>
        </p:spPr>
      </p:pic>
      <p:pic>
        <p:nvPicPr>
          <p:cNvPr id="22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30" name="Восстановленная триглицеридная форма —  лучший способ повысить концентрацию  ЭПК и ДГК"/>
          <p:cNvSpPr txBox="1"/>
          <p:nvPr/>
        </p:nvSpPr>
        <p:spPr>
          <a:xfrm>
            <a:off x="406399" y="406400"/>
            <a:ext cx="8451031" cy="332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de-DE" sz="2400" dirty="0"/>
              <a:t>Wie erreicht man hohe Konzentrationen von EPA und DHA?</a:t>
            </a:r>
            <a:endParaRPr sz="2400" dirty="0"/>
          </a:p>
        </p:txBody>
      </p:sp>
      <p:sp>
        <p:nvSpPr>
          <p:cNvPr id="231" name="O!Mega-3 TG"/>
          <p:cNvSpPr txBox="1"/>
          <p:nvPr/>
        </p:nvSpPr>
        <p:spPr>
          <a:xfrm>
            <a:off x="406400" y="4795520"/>
            <a:ext cx="971144" cy="154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49" name="Группа"/>
          <p:cNvGrpSpPr/>
          <p:nvPr/>
        </p:nvGrpSpPr>
        <p:grpSpPr>
          <a:xfrm>
            <a:off x="314081" y="1079500"/>
            <a:ext cx="8321924" cy="3090109"/>
            <a:chOff x="-92319" y="0"/>
            <a:chExt cx="8321923" cy="3090108"/>
          </a:xfrm>
        </p:grpSpPr>
        <p:grpSp>
          <p:nvGrpSpPr>
            <p:cNvPr id="234" name="Группа"/>
            <p:cNvGrpSpPr/>
            <p:nvPr/>
          </p:nvGrpSpPr>
          <p:grpSpPr>
            <a:xfrm>
              <a:off x="2374900" y="1917699"/>
              <a:ext cx="2159000" cy="1003132"/>
              <a:chOff x="0" y="0"/>
              <a:chExt cx="2159000" cy="1003130"/>
            </a:xfrm>
          </p:grpSpPr>
          <p:sp>
            <p:nvSpPr>
              <p:cNvPr id="232" name="Процесс переэтерификации"/>
              <p:cNvSpPr txBox="1"/>
              <p:nvPr/>
            </p:nvSpPr>
            <p:spPr>
              <a:xfrm>
                <a:off x="0" y="0"/>
                <a:ext cx="2006600" cy="344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200">
                    <a:solidFill>
                      <a:srgbClr val="FEE6AF"/>
                    </a:solidFill>
                    <a:latin typeface="Gilroy Bold"/>
                    <a:ea typeface="Gilroy Bold"/>
                    <a:cs typeface="Gilroy Bold"/>
                    <a:sym typeface="Gilroy Bold"/>
                  </a:defRPr>
                </a:lvl1pPr>
              </a:lstStyle>
              <a:p>
                <a:r>
                  <a:t>Процесс переэтерификации</a:t>
                </a:r>
              </a:p>
            </p:txBody>
          </p:sp>
          <p:sp>
            <p:nvSpPr>
              <p:cNvPr id="233" name="Помогает отделить ЭПК  и ДГК от других жирных  кислот и увеличивает  их концентрацию в продукте."/>
              <p:cNvSpPr txBox="1"/>
              <p:nvPr/>
            </p:nvSpPr>
            <p:spPr>
              <a:xfrm>
                <a:off x="0" y="495300"/>
                <a:ext cx="2159000" cy="507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de-DE" dirty="0"/>
                  <a:t>Hilft, EPA und DHA von anderen Fettsäuren zu trennen und erhöht ihre Konzentration im Produkt</a:t>
                </a:r>
                <a:endParaRPr dirty="0">
                  <a:latin typeface="Gilroy Bold"/>
                  <a:ea typeface="Gilroy Bold"/>
                  <a:cs typeface="Gilroy Bold"/>
                  <a:sym typeface="Gilroy Bold"/>
                </a:endParaRPr>
              </a:p>
            </p:txBody>
          </p:sp>
        </p:grpSp>
        <p:grpSp>
          <p:nvGrpSpPr>
            <p:cNvPr id="237" name="Группа"/>
            <p:cNvGrpSpPr/>
            <p:nvPr/>
          </p:nvGrpSpPr>
          <p:grpSpPr>
            <a:xfrm>
              <a:off x="5067300" y="1917699"/>
              <a:ext cx="2146300" cy="1172409"/>
              <a:chOff x="0" y="0"/>
              <a:chExt cx="2146300" cy="1172407"/>
            </a:xfrm>
          </p:grpSpPr>
          <p:sp>
            <p:nvSpPr>
              <p:cNvPr id="235" name="NEW! Процесс  ре-переэтерификации"/>
              <p:cNvSpPr txBox="1"/>
              <p:nvPr/>
            </p:nvSpPr>
            <p:spPr>
              <a:xfrm>
                <a:off x="0" y="0"/>
                <a:ext cx="1681023" cy="3447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t>Процесс </a:t>
                </a:r>
                <a:br/>
                <a:r>
                  <a:t>ре-переэтерификации</a:t>
                </a:r>
              </a:p>
            </p:txBody>
          </p:sp>
          <p:sp>
            <p:nvSpPr>
              <p:cNvPr id="236" name="Восстанавливает форму ЭПК  и ДГК, близкую к природной,  и еще больше повышает  их концентрацию в продукте."/>
              <p:cNvSpPr txBox="1"/>
              <p:nvPr/>
            </p:nvSpPr>
            <p:spPr>
              <a:xfrm>
                <a:off x="0" y="495300"/>
                <a:ext cx="2146300" cy="677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de-DE" dirty="0"/>
                  <a:t>Stellt die Form von EPA und DHA ähnlich der natürlichen Form wieder her und erhöht nochmals deren Konzentration im Produkt </a:t>
                </a:r>
              </a:p>
            </p:txBody>
          </p:sp>
        </p:grpSp>
        <p:grpSp>
          <p:nvGrpSpPr>
            <p:cNvPr id="248" name="Группа"/>
            <p:cNvGrpSpPr/>
            <p:nvPr/>
          </p:nvGrpSpPr>
          <p:grpSpPr>
            <a:xfrm>
              <a:off x="-92319" y="0"/>
              <a:ext cx="8321923" cy="2947811"/>
              <a:chOff x="-92319" y="0"/>
              <a:chExt cx="8321922" cy="2947810"/>
            </a:xfrm>
          </p:grpSpPr>
          <p:grpSp>
            <p:nvGrpSpPr>
              <p:cNvPr id="246" name="Группа"/>
              <p:cNvGrpSpPr/>
              <p:nvPr/>
            </p:nvGrpSpPr>
            <p:grpSpPr>
              <a:xfrm>
                <a:off x="-1" y="0"/>
                <a:ext cx="8229604" cy="1567741"/>
                <a:chOff x="-1" y="0"/>
                <a:chExt cx="8229603" cy="1567740"/>
              </a:xfrm>
            </p:grpSpPr>
            <p:sp>
              <p:nvSpPr>
                <p:cNvPr id="238" name="Сырье  из рыбной массы"/>
                <p:cNvSpPr txBox="1"/>
                <p:nvPr/>
              </p:nvSpPr>
              <p:spPr>
                <a:xfrm>
                  <a:off x="-1" y="1307582"/>
                  <a:ext cx="817531"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de-DE" dirty="0"/>
                    <a:t>Roher Fisch</a:t>
                  </a:r>
                  <a:endParaRPr dirty="0"/>
                </a:p>
              </p:txBody>
            </p:sp>
            <p:grpSp>
              <p:nvGrpSpPr>
                <p:cNvPr id="245" name="Группа"/>
                <p:cNvGrpSpPr/>
                <p:nvPr/>
              </p:nvGrpSpPr>
              <p:grpSpPr>
                <a:xfrm>
                  <a:off x="1522870" y="0"/>
                  <a:ext cx="6706732" cy="1567740"/>
                  <a:chOff x="0" y="0"/>
                  <a:chExt cx="6706730" cy="1567739"/>
                </a:xfrm>
              </p:grpSpPr>
              <p:pic>
                <p:nvPicPr>
                  <p:cNvPr id="239" name="Безымянный-1-31.png" descr="Безымянный-1-31.png"/>
                  <p:cNvPicPr>
                    <a:picLocks noChangeAspect="1"/>
                  </p:cNvPicPr>
                  <p:nvPr/>
                </p:nvPicPr>
                <p:blipFill>
                  <a:blip r:embed="rId5"/>
                  <a:stretch>
                    <a:fillRect/>
                  </a:stretch>
                </p:blipFill>
                <p:spPr>
                  <a:xfrm>
                    <a:off x="0" y="708404"/>
                    <a:ext cx="1536701" cy="859335"/>
                  </a:xfrm>
                  <a:prstGeom prst="rect">
                    <a:avLst/>
                  </a:prstGeom>
                  <a:ln w="12700" cap="flat">
                    <a:noFill/>
                    <a:miter lim="400000"/>
                  </a:ln>
                  <a:effectLst/>
                </p:spPr>
              </p:pic>
              <p:pic>
                <p:nvPicPr>
                  <p:cNvPr id="240" name="Безымянный-1-32.png" descr="Безымянный-1-32.png"/>
                  <p:cNvPicPr>
                    <a:picLocks noChangeAspect="1"/>
                  </p:cNvPicPr>
                  <p:nvPr/>
                </p:nvPicPr>
                <p:blipFill>
                  <a:blip r:embed="rId6"/>
                  <a:stretch>
                    <a:fillRect/>
                  </a:stretch>
                </p:blipFill>
                <p:spPr>
                  <a:xfrm>
                    <a:off x="2448273" y="708404"/>
                    <a:ext cx="1536702" cy="650487"/>
                  </a:xfrm>
                  <a:prstGeom prst="rect">
                    <a:avLst/>
                  </a:prstGeom>
                  <a:ln w="12700" cap="flat">
                    <a:noFill/>
                    <a:miter lim="400000"/>
                  </a:ln>
                  <a:effectLst/>
                </p:spPr>
              </p:pic>
              <p:sp>
                <p:nvSpPr>
                  <p:cNvPr id="241" name="Жир рыб"/>
                  <p:cNvSpPr txBox="1"/>
                  <p:nvPr/>
                </p:nvSpPr>
                <p:spPr>
                  <a:xfrm>
                    <a:off x="0" y="0"/>
                    <a:ext cx="1606208" cy="5539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de-DE" dirty="0"/>
                      <a:t>Fischöl (enthält EPA </a:t>
                    </a:r>
                  </a:p>
                  <a:p>
                    <a:pPr>
                      <a:defRPr sz="1200">
                        <a:solidFill>
                          <a:srgbClr val="FEE6AF"/>
                        </a:solidFill>
                        <a:latin typeface="Gilroy Bold"/>
                        <a:ea typeface="Gilroy Bold"/>
                        <a:cs typeface="Gilroy Bold"/>
                        <a:sym typeface="Gilroy Bold"/>
                      </a:defRPr>
                    </a:pPr>
                    <a:r>
                      <a:rPr lang="de-DE" dirty="0"/>
                      <a:t>und DHA in natürlicher</a:t>
                    </a:r>
                  </a:p>
                  <a:p>
                    <a:pPr>
                      <a:defRPr sz="1200">
                        <a:solidFill>
                          <a:srgbClr val="FEE6AF"/>
                        </a:solidFill>
                        <a:latin typeface="Gilroy Bold"/>
                        <a:ea typeface="Gilroy Bold"/>
                        <a:cs typeface="Gilroy Bold"/>
                        <a:sym typeface="Gilroy Bold"/>
                      </a:defRPr>
                    </a:pPr>
                    <a:r>
                      <a:rPr lang="de-DE" dirty="0" err="1"/>
                      <a:t>Triglyceridform</a:t>
                    </a:r>
                    <a:r>
                      <a:rPr lang="de-DE" dirty="0"/>
                      <a:t>)</a:t>
                    </a:r>
                    <a:endParaRPr dirty="0"/>
                  </a:p>
                </p:txBody>
              </p:sp>
              <p:sp>
                <p:nvSpPr>
                  <p:cNvPr id="242" name="ЭПК и ДГК…"/>
                  <p:cNvSpPr txBox="1"/>
                  <p:nvPr/>
                </p:nvSpPr>
                <p:spPr>
                  <a:xfrm>
                    <a:off x="2448219" y="190500"/>
                    <a:ext cx="1186221"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de-DE" dirty="0"/>
                      <a:t>EPA und DHA in </a:t>
                    </a:r>
                  </a:p>
                  <a:p>
                    <a:pPr>
                      <a:defRPr sz="1200">
                        <a:solidFill>
                          <a:srgbClr val="FEE6AF"/>
                        </a:solidFill>
                        <a:latin typeface="Gilroy Bold"/>
                        <a:ea typeface="Gilroy Bold"/>
                        <a:cs typeface="Gilroy Bold"/>
                        <a:sym typeface="Gilroy Bold"/>
                      </a:defRPr>
                    </a:pPr>
                    <a:r>
                      <a:rPr lang="de-DE" dirty="0"/>
                      <a:t>Ethylester-Form </a:t>
                    </a:r>
                    <a:endParaRPr dirty="0"/>
                  </a:p>
                </p:txBody>
              </p:sp>
              <p:sp>
                <p:nvSpPr>
                  <p:cNvPr id="243" name="ЭПК и ДГК…"/>
                  <p:cNvSpPr txBox="1"/>
                  <p:nvPr/>
                </p:nvSpPr>
                <p:spPr>
                  <a:xfrm>
                    <a:off x="5432342" y="0"/>
                    <a:ext cx="1274386" cy="5539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de-DE" dirty="0"/>
                      <a:t>EPA und DHA </a:t>
                    </a:r>
                  </a:p>
                  <a:p>
                    <a:pPr algn="r">
                      <a:defRPr sz="1200">
                        <a:solidFill>
                          <a:srgbClr val="FEE6AF"/>
                        </a:solidFill>
                        <a:latin typeface="Gilroy Bold"/>
                        <a:ea typeface="Gilroy Bold"/>
                        <a:cs typeface="Gilroy Bold"/>
                        <a:sym typeface="Gilroy Bold"/>
                      </a:defRPr>
                    </a:pPr>
                    <a:r>
                      <a:rPr lang="de-DE" dirty="0"/>
                      <a:t>in angereicherter </a:t>
                    </a:r>
                  </a:p>
                  <a:p>
                    <a:pPr>
                      <a:defRPr sz="1200">
                        <a:solidFill>
                          <a:srgbClr val="FEE6AF"/>
                        </a:solidFill>
                        <a:latin typeface="Gilroy Bold"/>
                        <a:ea typeface="Gilroy Bold"/>
                        <a:cs typeface="Gilroy Bold"/>
                        <a:sym typeface="Gilroy Bold"/>
                      </a:defRPr>
                    </a:pPr>
                    <a:r>
                      <a:rPr lang="de-DE" dirty="0" err="1"/>
                      <a:t>Triglyceridform</a:t>
                    </a:r>
                    <a:r>
                      <a:rPr lang="de-DE" dirty="0"/>
                      <a:t> </a:t>
                    </a:r>
                    <a:endParaRPr dirty="0"/>
                  </a:p>
                </p:txBody>
              </p:sp>
              <p:pic>
                <p:nvPicPr>
                  <p:cNvPr id="244" name="Безымянный-1-42.png" descr="Безымянный-1-42.png"/>
                  <p:cNvPicPr>
                    <a:picLocks noChangeAspect="1"/>
                  </p:cNvPicPr>
                  <p:nvPr/>
                </p:nvPicPr>
                <p:blipFill>
                  <a:blip r:embed="rId7"/>
                  <a:stretch>
                    <a:fillRect/>
                  </a:stretch>
                </p:blipFill>
                <p:spPr>
                  <a:xfrm>
                    <a:off x="5170028" y="708404"/>
                    <a:ext cx="1536702" cy="650486"/>
                  </a:xfrm>
                  <a:prstGeom prst="rect">
                    <a:avLst/>
                  </a:prstGeom>
                  <a:ln w="12700" cap="flat">
                    <a:noFill/>
                    <a:miter lim="400000"/>
                  </a:ln>
                  <a:effectLst/>
                </p:spPr>
              </p:pic>
            </p:grpSp>
          </p:grpSp>
          <p:pic>
            <p:nvPicPr>
              <p:cNvPr id="247" name="Безымянный-1 (1)-43.png" descr="Безымянный-1 (1)-43.png"/>
              <p:cNvPicPr>
                <a:picLocks noChangeAspect="1"/>
              </p:cNvPicPr>
              <p:nvPr/>
            </p:nvPicPr>
            <p:blipFill>
              <a:blip r:embed="rId8"/>
              <a:srcRect t="34" b="34"/>
              <a:stretch>
                <a:fillRect/>
              </a:stretch>
            </p:blipFill>
            <p:spPr>
              <a:xfrm>
                <a:off x="-92319" y="1603103"/>
                <a:ext cx="8229601" cy="1344707"/>
              </a:xfrm>
              <a:prstGeom prst="rect">
                <a:avLst/>
              </a:prstGeom>
              <a:ln w="12700" cap="flat">
                <a:noFill/>
                <a:miter lim="400000"/>
              </a:ln>
              <a:effectLst/>
            </p:spPr>
          </p:pic>
        </p:grpSp>
      </p:grpSp>
      <p:grpSp>
        <p:nvGrpSpPr>
          <p:cNvPr id="256" name="Группа"/>
          <p:cNvGrpSpPr/>
          <p:nvPr/>
        </p:nvGrpSpPr>
        <p:grpSpPr>
          <a:xfrm>
            <a:off x="2126295" y="4358881"/>
            <a:ext cx="4891411" cy="387669"/>
            <a:chOff x="0" y="0"/>
            <a:chExt cx="4891409" cy="387668"/>
          </a:xfrm>
        </p:grpSpPr>
        <p:grpSp>
          <p:nvGrpSpPr>
            <p:cNvPr id="252" name="Группа"/>
            <p:cNvGrpSpPr/>
            <p:nvPr/>
          </p:nvGrpSpPr>
          <p:grpSpPr>
            <a:xfrm>
              <a:off x="0" y="254000"/>
              <a:ext cx="4891409" cy="133668"/>
              <a:chOff x="0" y="0"/>
              <a:chExt cx="4891408" cy="133667"/>
            </a:xfrm>
          </p:grpSpPr>
          <p:sp>
            <p:nvSpPr>
              <p:cNvPr id="250" name="ЭПК и ДГК…"/>
              <p:cNvSpPr txBox="1"/>
              <p:nvPr/>
            </p:nvSpPr>
            <p:spPr>
              <a:xfrm>
                <a:off x="0" y="0"/>
                <a:ext cx="509055" cy="133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15-20% </a:t>
                </a:r>
              </a:p>
            </p:txBody>
          </p:sp>
          <p:sp>
            <p:nvSpPr>
              <p:cNvPr id="251" name="ЭПК и ДГК…"/>
              <p:cNvSpPr txBox="1"/>
              <p:nvPr/>
            </p:nvSpPr>
            <p:spPr>
              <a:xfrm>
                <a:off x="4539656" y="0"/>
                <a:ext cx="351753" cy="133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&gt;60%</a:t>
                </a:r>
              </a:p>
            </p:txBody>
          </p:sp>
        </p:grpSp>
        <p:grpSp>
          <p:nvGrpSpPr>
            <p:cNvPr id="255" name="Группа"/>
            <p:cNvGrpSpPr/>
            <p:nvPr/>
          </p:nvGrpSpPr>
          <p:grpSpPr>
            <a:xfrm>
              <a:off x="18811" y="0"/>
              <a:ext cx="4872598" cy="184751"/>
              <a:chOff x="0" y="0"/>
              <a:chExt cx="4872597" cy="184750"/>
            </a:xfrm>
          </p:grpSpPr>
          <p:sp>
            <p:nvSpPr>
              <p:cNvPr id="253" name="Линия"/>
              <p:cNvSpPr/>
              <p:nvPr/>
            </p:nvSpPr>
            <p:spPr>
              <a:xfrm>
                <a:off x="0" y="184749"/>
                <a:ext cx="4872597" cy="1"/>
              </a:xfrm>
              <a:prstGeom prst="line">
                <a:avLst/>
              </a:prstGeom>
              <a:noFill/>
              <a:ln w="10795" cap="flat">
                <a:solidFill>
                  <a:srgbClr val="FAE1A1"/>
                </a:solidFill>
                <a:prstDash val="solid"/>
                <a:round/>
                <a:tailEnd type="triangle" w="med" len="med"/>
              </a:ln>
              <a:effectLst/>
            </p:spPr>
            <p:txBody>
              <a:bodyPr wrap="square" lIns="45718" tIns="45718" rIns="45718" bIns="45718" numCol="1" anchor="t">
                <a:noAutofit/>
              </a:bodyPr>
              <a:lstStyle/>
              <a:p>
                <a:endParaRPr/>
              </a:p>
            </p:txBody>
          </p:sp>
          <p:sp>
            <p:nvSpPr>
              <p:cNvPr id="254" name="ЭПК и ДГК…"/>
              <p:cNvSpPr txBox="1"/>
              <p:nvPr/>
            </p:nvSpPr>
            <p:spPr>
              <a:xfrm>
                <a:off x="2091804" y="0"/>
                <a:ext cx="764633" cy="1692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rPr lang="de-DE" dirty="0"/>
                  <a:t>EPA</a:t>
                </a:r>
                <a:r>
                  <a:rPr dirty="0"/>
                  <a:t> </a:t>
                </a:r>
                <a:r>
                  <a:rPr lang="de-DE" dirty="0"/>
                  <a:t>und</a:t>
                </a:r>
                <a:r>
                  <a:rPr dirty="0"/>
                  <a:t> </a:t>
                </a:r>
                <a:r>
                  <a:rPr lang="de-DE" dirty="0"/>
                  <a:t>DHA</a:t>
                </a:r>
                <a:endParaRPr dirty="0"/>
              </a:p>
            </p:txBody>
          </p:sp>
        </p:grpSp>
      </p:grpSp>
      <p:sp>
        <p:nvSpPr>
          <p:cNvPr id="2" name="Textfeld 1">
            <a:extLst>
              <a:ext uri="{FF2B5EF4-FFF2-40B4-BE49-F238E27FC236}">
                <a16:creationId xmlns:a16="http://schemas.microsoft.com/office/drawing/2014/main" id="{2373CD72-595C-40EC-A926-83C7ECAA0FA8}"/>
              </a:ext>
            </a:extLst>
          </p:cNvPr>
          <p:cNvSpPr txBox="1"/>
          <p:nvPr/>
        </p:nvSpPr>
        <p:spPr>
          <a:xfrm>
            <a:off x="2781300" y="2997200"/>
            <a:ext cx="1596191" cy="369332"/>
          </a:xfrm>
          <a:prstGeom prst="rect">
            <a:avLst/>
          </a:prstGeom>
          <a:solidFill>
            <a:srgbClr val="001F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sz="1200" b="1" dirty="0" err="1">
                <a:solidFill>
                  <a:srgbClr val="FEE6AF"/>
                </a:solidFill>
              </a:rPr>
              <a:t>Umesterungs</a:t>
            </a:r>
            <a:r>
              <a:rPr lang="de-DE" sz="1200" b="1" dirty="0">
                <a:solidFill>
                  <a:srgbClr val="FEE6AF"/>
                </a:solidFill>
              </a:rPr>
              <a:t>-prozess</a:t>
            </a:r>
            <a:endParaRPr kumimoji="0" lang="ru-RU" sz="1200" b="1" i="0" u="none" strike="noStrike" cap="none" spc="0" normalizeH="0" baseline="0" dirty="0">
              <a:ln>
                <a:noFill/>
              </a:ln>
              <a:solidFill>
                <a:srgbClr val="FEE6AF"/>
              </a:solidFill>
              <a:effectLst/>
              <a:uFillTx/>
              <a:latin typeface="+mj-lt"/>
              <a:ea typeface="+mj-ea"/>
              <a:cs typeface="+mj-cs"/>
              <a:sym typeface="Helvetica"/>
            </a:endParaRPr>
          </a:p>
        </p:txBody>
      </p:sp>
      <p:sp>
        <p:nvSpPr>
          <p:cNvPr id="4" name="Textfeld 3">
            <a:extLst>
              <a:ext uri="{FF2B5EF4-FFF2-40B4-BE49-F238E27FC236}">
                <a16:creationId xmlns:a16="http://schemas.microsoft.com/office/drawing/2014/main" id="{7E1140DA-69F3-A718-AB3D-D4CD6F230551}"/>
              </a:ext>
            </a:extLst>
          </p:cNvPr>
          <p:cNvSpPr txBox="1"/>
          <p:nvPr/>
        </p:nvSpPr>
        <p:spPr>
          <a:xfrm>
            <a:off x="5415516" y="3011376"/>
            <a:ext cx="2006600" cy="369332"/>
          </a:xfrm>
          <a:prstGeom prst="rect">
            <a:avLst/>
          </a:prstGeom>
          <a:solidFill>
            <a:srgbClr val="001F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sz="1200" b="1" dirty="0">
                <a:solidFill>
                  <a:srgbClr val="FEE6AF"/>
                </a:solidFill>
              </a:rPr>
              <a:t>Wiederveresterungs-prozess</a:t>
            </a:r>
            <a:endParaRPr kumimoji="0" lang="ru-RU" sz="1200" b="1" i="0" u="none" strike="noStrike" cap="none" spc="0" normalizeH="0" baseline="0" dirty="0">
              <a:ln>
                <a:noFill/>
              </a:ln>
              <a:solidFill>
                <a:srgbClr val="FEE6AF"/>
              </a:solidFill>
              <a:effectLst/>
              <a:uFillTx/>
              <a:latin typeface="+mj-lt"/>
              <a:ea typeface="+mj-ea"/>
              <a:cs typeface="+mj-cs"/>
              <a:sym typeface="Helvetica"/>
            </a:endParaRP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2973</Words>
  <Application>Microsoft Office PowerPoint</Application>
  <PresentationFormat>Bildschirmpräsentation (16:9)</PresentationFormat>
  <Paragraphs>352</Paragraphs>
  <Slides>25</Slides>
  <Notes>25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25</vt:i4>
      </vt:variant>
    </vt:vector>
  </HeadingPairs>
  <TitlesOfParts>
    <vt:vector size="34" baseType="lpstr">
      <vt:lpstr>Arial</vt:lpstr>
      <vt:lpstr>Gilroy</vt:lpstr>
      <vt:lpstr>Gilroy Bold</vt:lpstr>
      <vt:lpstr>Gilroy Regular</vt:lpstr>
      <vt:lpstr>Gilroy Semibold</vt:lpstr>
      <vt:lpstr>Helvetica</vt:lpstr>
      <vt:lpstr>Helvetica Neue</vt:lpstr>
      <vt:lpstr>Times New Roman</vt:lpstr>
      <vt:lpstr>Simple Light</vt:lpstr>
      <vt:lpstr>Bleib im Rhythmus!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Bleib im Rhythmus!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creator>Елена Вермишева</dc:creator>
  <cp:lastModifiedBy>Emma Kunz</cp:lastModifiedBy>
  <cp:revision>104</cp:revision>
  <dcterms:modified xsi:type="dcterms:W3CDTF">2023-02-06T11:46:31Z</dcterms:modified>
</cp:coreProperties>
</file>